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ls" ContentType="application/vnd.ms-exce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5" r:id="rId1"/>
  </p:sldMasterIdLst>
  <p:notesMasterIdLst>
    <p:notesMasterId r:id="rId62"/>
  </p:notesMasterIdLst>
  <p:handoutMasterIdLst>
    <p:handoutMasterId r:id="rId63"/>
  </p:handoutMasterIdLst>
  <p:sldIdLst>
    <p:sldId id="623" r:id="rId2"/>
    <p:sldId id="592" r:id="rId3"/>
    <p:sldId id="593" r:id="rId4"/>
    <p:sldId id="594" r:id="rId5"/>
    <p:sldId id="596" r:id="rId6"/>
    <p:sldId id="597" r:id="rId7"/>
    <p:sldId id="598" r:id="rId8"/>
    <p:sldId id="599" r:id="rId9"/>
    <p:sldId id="600" r:id="rId10"/>
    <p:sldId id="601" r:id="rId11"/>
    <p:sldId id="602" r:id="rId12"/>
    <p:sldId id="604" r:id="rId13"/>
    <p:sldId id="605" r:id="rId14"/>
    <p:sldId id="606" r:id="rId15"/>
    <p:sldId id="607" r:id="rId16"/>
    <p:sldId id="608" r:id="rId17"/>
    <p:sldId id="609" r:id="rId18"/>
    <p:sldId id="610" r:id="rId19"/>
    <p:sldId id="611" r:id="rId20"/>
    <p:sldId id="612" r:id="rId21"/>
    <p:sldId id="613" r:id="rId22"/>
    <p:sldId id="614" r:id="rId23"/>
    <p:sldId id="618" r:id="rId24"/>
    <p:sldId id="619" r:id="rId25"/>
    <p:sldId id="620" r:id="rId26"/>
    <p:sldId id="621" r:id="rId27"/>
    <p:sldId id="569" r:id="rId28"/>
    <p:sldId id="570" r:id="rId29"/>
    <p:sldId id="571" r:id="rId30"/>
    <p:sldId id="572" r:id="rId31"/>
    <p:sldId id="573" r:id="rId32"/>
    <p:sldId id="574" r:id="rId33"/>
    <p:sldId id="576" r:id="rId34"/>
    <p:sldId id="577" r:id="rId35"/>
    <p:sldId id="578" r:id="rId36"/>
    <p:sldId id="579" r:id="rId37"/>
    <p:sldId id="580" r:id="rId38"/>
    <p:sldId id="581" r:id="rId39"/>
    <p:sldId id="582" r:id="rId40"/>
    <p:sldId id="583" r:id="rId41"/>
    <p:sldId id="584" r:id="rId42"/>
    <p:sldId id="585" r:id="rId43"/>
    <p:sldId id="586" r:id="rId44"/>
    <p:sldId id="587" r:id="rId45"/>
    <p:sldId id="588" r:id="rId46"/>
    <p:sldId id="589" r:id="rId47"/>
    <p:sldId id="590" r:id="rId48"/>
    <p:sldId id="625" r:id="rId49"/>
    <p:sldId id="624" r:id="rId50"/>
    <p:sldId id="525" r:id="rId51"/>
    <p:sldId id="551" r:id="rId52"/>
    <p:sldId id="563" r:id="rId53"/>
    <p:sldId id="564" r:id="rId54"/>
    <p:sldId id="565" r:id="rId55"/>
    <p:sldId id="561" r:id="rId56"/>
    <p:sldId id="567" r:id="rId57"/>
    <p:sldId id="566" r:id="rId58"/>
    <p:sldId id="626" r:id="rId59"/>
    <p:sldId id="622" r:id="rId60"/>
    <p:sldId id="549" r:id="rId61"/>
  </p:sldIdLst>
  <p:sldSz cx="9144000" cy="6858000" type="screen4x3"/>
  <p:notesSz cx="7010400" cy="9296400"/>
  <p:defaultTextStyle>
    <a:defPPr>
      <a:defRPr lang="en-US"/>
    </a:defPPr>
    <a:lvl1pPr algn="l" rtl="0" fontAlgn="base">
      <a:spcBef>
        <a:spcPct val="0"/>
      </a:spcBef>
      <a:spcAft>
        <a:spcPct val="0"/>
      </a:spcAft>
      <a:defRPr sz="2000" b="1" kern="1200">
        <a:solidFill>
          <a:srgbClr val="7666AC"/>
        </a:solidFill>
        <a:latin typeface="Arial" charset="0"/>
        <a:ea typeface="MS PGothic" pitchFamily="34" charset="-128"/>
        <a:cs typeface="Arial" charset="0"/>
      </a:defRPr>
    </a:lvl1pPr>
    <a:lvl2pPr marL="457200" algn="l" rtl="0" fontAlgn="base">
      <a:spcBef>
        <a:spcPct val="0"/>
      </a:spcBef>
      <a:spcAft>
        <a:spcPct val="0"/>
      </a:spcAft>
      <a:defRPr sz="2000" b="1" kern="1200">
        <a:solidFill>
          <a:srgbClr val="7666AC"/>
        </a:solidFill>
        <a:latin typeface="Arial" charset="0"/>
        <a:ea typeface="MS PGothic" pitchFamily="34" charset="-128"/>
        <a:cs typeface="Arial" charset="0"/>
      </a:defRPr>
    </a:lvl2pPr>
    <a:lvl3pPr marL="914400" algn="l" rtl="0" fontAlgn="base">
      <a:spcBef>
        <a:spcPct val="0"/>
      </a:spcBef>
      <a:spcAft>
        <a:spcPct val="0"/>
      </a:spcAft>
      <a:defRPr sz="2000" b="1" kern="1200">
        <a:solidFill>
          <a:srgbClr val="7666AC"/>
        </a:solidFill>
        <a:latin typeface="Arial" charset="0"/>
        <a:ea typeface="MS PGothic" pitchFamily="34" charset="-128"/>
        <a:cs typeface="Arial" charset="0"/>
      </a:defRPr>
    </a:lvl3pPr>
    <a:lvl4pPr marL="1371600" algn="l" rtl="0" fontAlgn="base">
      <a:spcBef>
        <a:spcPct val="0"/>
      </a:spcBef>
      <a:spcAft>
        <a:spcPct val="0"/>
      </a:spcAft>
      <a:defRPr sz="2000" b="1" kern="1200">
        <a:solidFill>
          <a:srgbClr val="7666AC"/>
        </a:solidFill>
        <a:latin typeface="Arial" charset="0"/>
        <a:ea typeface="MS PGothic" pitchFamily="34" charset="-128"/>
        <a:cs typeface="Arial" charset="0"/>
      </a:defRPr>
    </a:lvl4pPr>
    <a:lvl5pPr marL="1828800" algn="l" rtl="0" fontAlgn="base">
      <a:spcBef>
        <a:spcPct val="0"/>
      </a:spcBef>
      <a:spcAft>
        <a:spcPct val="0"/>
      </a:spcAft>
      <a:defRPr sz="2000" b="1" kern="1200">
        <a:solidFill>
          <a:srgbClr val="7666AC"/>
        </a:solidFill>
        <a:latin typeface="Arial" charset="0"/>
        <a:ea typeface="MS PGothic" pitchFamily="34" charset="-128"/>
        <a:cs typeface="Arial" charset="0"/>
      </a:defRPr>
    </a:lvl5pPr>
    <a:lvl6pPr marL="2286000" algn="l" defTabSz="914400" rtl="0" eaLnBrk="1" latinLnBrk="0" hangingPunct="1">
      <a:defRPr sz="2000" b="1" kern="1200">
        <a:solidFill>
          <a:srgbClr val="7666AC"/>
        </a:solidFill>
        <a:latin typeface="Arial" charset="0"/>
        <a:ea typeface="MS PGothic" pitchFamily="34" charset="-128"/>
        <a:cs typeface="Arial" charset="0"/>
      </a:defRPr>
    </a:lvl6pPr>
    <a:lvl7pPr marL="2743200" algn="l" defTabSz="914400" rtl="0" eaLnBrk="1" latinLnBrk="0" hangingPunct="1">
      <a:defRPr sz="2000" b="1" kern="1200">
        <a:solidFill>
          <a:srgbClr val="7666AC"/>
        </a:solidFill>
        <a:latin typeface="Arial" charset="0"/>
        <a:ea typeface="MS PGothic" pitchFamily="34" charset="-128"/>
        <a:cs typeface="Arial" charset="0"/>
      </a:defRPr>
    </a:lvl7pPr>
    <a:lvl8pPr marL="3200400" algn="l" defTabSz="914400" rtl="0" eaLnBrk="1" latinLnBrk="0" hangingPunct="1">
      <a:defRPr sz="2000" b="1" kern="1200">
        <a:solidFill>
          <a:srgbClr val="7666AC"/>
        </a:solidFill>
        <a:latin typeface="Arial" charset="0"/>
        <a:ea typeface="MS PGothic" pitchFamily="34" charset="-128"/>
        <a:cs typeface="Arial" charset="0"/>
      </a:defRPr>
    </a:lvl8pPr>
    <a:lvl9pPr marL="3657600" algn="l" defTabSz="914400" rtl="0" eaLnBrk="1" latinLnBrk="0" hangingPunct="1">
      <a:defRPr sz="2000" b="1" kern="1200">
        <a:solidFill>
          <a:srgbClr val="7666AC"/>
        </a:solidFill>
        <a:latin typeface="Arial" charset="0"/>
        <a:ea typeface="MS PGothic" pitchFamily="34" charset="-128"/>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76AC"/>
    <a:srgbClr val="485FAA"/>
    <a:srgbClr val="7666AC"/>
    <a:srgbClr val="AA1B81"/>
    <a:srgbClr val="7F1461"/>
    <a:srgbClr val="7666AD"/>
    <a:srgbClr val="00A1AC"/>
    <a:srgbClr val="FFFF99"/>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563" autoAdjust="0"/>
    <p:restoredTop sz="89130" autoAdjust="0"/>
  </p:normalViewPr>
  <p:slideViewPr>
    <p:cSldViewPr snapToGrid="0">
      <p:cViewPr varScale="1">
        <p:scale>
          <a:sx n="85" d="100"/>
          <a:sy n="85" d="100"/>
        </p:scale>
        <p:origin x="-816" y="-82"/>
      </p:cViewPr>
      <p:guideLst>
        <p:guide orient="horz"/>
        <p:guide/>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302"/>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eaLnBrk="1" hangingPunct="1">
              <a:spcBef>
                <a:spcPct val="0"/>
              </a:spcBef>
              <a:buClrTx/>
              <a:buFontTx/>
              <a:buNone/>
              <a:defRPr sz="1200" b="0">
                <a:solidFill>
                  <a:schemeClr val="tx1"/>
                </a:solidFill>
                <a:ea typeface="ＭＳ Ｐゴシック" charset="0"/>
                <a:cs typeface="ＭＳ Ｐゴシック" charset="0"/>
              </a:defRPr>
            </a:lvl1pPr>
          </a:lstStyle>
          <a:p>
            <a:pPr>
              <a:defRPr/>
            </a:pPr>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eaLnBrk="1" hangingPunct="1">
              <a:spcBef>
                <a:spcPct val="0"/>
              </a:spcBef>
              <a:buClrTx/>
              <a:buFontTx/>
              <a:buNone/>
              <a:defRPr sz="1200" b="0">
                <a:solidFill>
                  <a:schemeClr val="tx1"/>
                </a:solidFill>
                <a:ea typeface="ＭＳ Ｐゴシック" charset="0"/>
                <a:cs typeface="ＭＳ Ｐゴシック" charset="0"/>
              </a:defRPr>
            </a:lvl1pPr>
          </a:lstStyle>
          <a:p>
            <a:pPr>
              <a:defRPr/>
            </a:pPr>
            <a:fld id="{3E7FF47D-1802-4678-B741-50ABA730FAF0}" type="datetimeFigureOut">
              <a:rPr lang="en-US"/>
              <a:pPr>
                <a:defRPr/>
              </a:pPr>
              <a:t>10/26/2012</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eaLnBrk="1" hangingPunct="1">
              <a:spcBef>
                <a:spcPct val="0"/>
              </a:spcBef>
              <a:buClrTx/>
              <a:buFontTx/>
              <a:buNone/>
              <a:defRPr sz="1200" b="0">
                <a:solidFill>
                  <a:schemeClr val="tx1"/>
                </a:solidFill>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eaLnBrk="1" hangingPunct="1">
              <a:spcBef>
                <a:spcPct val="0"/>
              </a:spcBef>
              <a:buClrTx/>
              <a:buFontTx/>
              <a:buNone/>
              <a:defRPr sz="1200" b="0">
                <a:solidFill>
                  <a:schemeClr val="tx1"/>
                </a:solidFill>
                <a:ea typeface="ＭＳ Ｐゴシック" charset="0"/>
                <a:cs typeface="ＭＳ Ｐゴシック" charset="0"/>
              </a:defRPr>
            </a:lvl1pPr>
          </a:lstStyle>
          <a:p>
            <a:pPr>
              <a:defRPr/>
            </a:pPr>
            <a:fld id="{E4BAA3B8-09B9-4FB9-8BE3-EAB393A65E9F}"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038475" cy="463550"/>
          </a:xfrm>
          <a:prstGeom prst="rect">
            <a:avLst/>
          </a:prstGeom>
          <a:noFill/>
          <a:ln w="9525">
            <a:noFill/>
            <a:miter lim="800000"/>
            <a:headEnd/>
            <a:tailEnd/>
          </a:ln>
          <a:effectLst/>
        </p:spPr>
        <p:txBody>
          <a:bodyPr vert="horz" wrap="square" lIns="88139" tIns="44070" rIns="88139" bIns="44070" numCol="1" anchor="t" anchorCtr="0" compatLnSpc="1">
            <a:prstTxWarp prst="textNoShape">
              <a:avLst/>
            </a:prstTxWarp>
          </a:bodyPr>
          <a:lstStyle>
            <a:lvl1pPr defTabSz="881063" eaLnBrk="1" hangingPunct="1">
              <a:spcBef>
                <a:spcPct val="0"/>
              </a:spcBef>
              <a:buClrTx/>
              <a:buFontTx/>
              <a:buNone/>
              <a:defRPr sz="1200" b="0">
                <a:solidFill>
                  <a:schemeClr val="tx1"/>
                </a:solidFill>
                <a:ea typeface="ＭＳ Ｐゴシック" charset="0"/>
                <a:cs typeface="Arial" charset="0"/>
              </a:defRPr>
            </a:lvl1pPr>
          </a:lstStyle>
          <a:p>
            <a:pPr>
              <a:defRPr/>
            </a:pPr>
            <a:endParaRPr lang="en-US"/>
          </a:p>
        </p:txBody>
      </p:sp>
      <p:sp>
        <p:nvSpPr>
          <p:cNvPr id="100355" name="Rectangle 3"/>
          <p:cNvSpPr>
            <a:spLocks noGrp="1" noChangeArrowheads="1"/>
          </p:cNvSpPr>
          <p:nvPr>
            <p:ph type="dt" idx="1"/>
          </p:nvPr>
        </p:nvSpPr>
        <p:spPr bwMode="auto">
          <a:xfrm>
            <a:off x="3970338" y="0"/>
            <a:ext cx="3038475" cy="463550"/>
          </a:xfrm>
          <a:prstGeom prst="rect">
            <a:avLst/>
          </a:prstGeom>
          <a:noFill/>
          <a:ln w="9525">
            <a:noFill/>
            <a:miter lim="800000"/>
            <a:headEnd/>
            <a:tailEnd/>
          </a:ln>
          <a:effectLst/>
        </p:spPr>
        <p:txBody>
          <a:bodyPr vert="horz" wrap="square" lIns="88139" tIns="44070" rIns="88139" bIns="44070" numCol="1" anchor="t" anchorCtr="0" compatLnSpc="1">
            <a:prstTxWarp prst="textNoShape">
              <a:avLst/>
            </a:prstTxWarp>
          </a:bodyPr>
          <a:lstStyle>
            <a:lvl1pPr algn="r" defTabSz="881063" eaLnBrk="1" hangingPunct="1">
              <a:spcBef>
                <a:spcPct val="0"/>
              </a:spcBef>
              <a:buClrTx/>
              <a:buFontTx/>
              <a:buNone/>
              <a:defRPr sz="1200" b="0">
                <a:solidFill>
                  <a:schemeClr val="tx1"/>
                </a:solidFill>
                <a:ea typeface="ＭＳ Ｐゴシック" charset="0"/>
                <a:cs typeface="Arial" charset="0"/>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1181100" y="698500"/>
            <a:ext cx="4648200" cy="3486150"/>
          </a:xfrm>
          <a:prstGeom prst="rect">
            <a:avLst/>
          </a:prstGeom>
          <a:noFill/>
          <a:ln w="9525">
            <a:solidFill>
              <a:srgbClr val="000000"/>
            </a:solidFill>
            <a:miter lim="800000"/>
            <a:headEnd/>
            <a:tailEnd/>
          </a:ln>
        </p:spPr>
      </p:sp>
      <p:sp>
        <p:nvSpPr>
          <p:cNvPr id="100357" name="Rectangle 5"/>
          <p:cNvSpPr>
            <a:spLocks noGrp="1" noChangeArrowheads="1"/>
          </p:cNvSpPr>
          <p:nvPr>
            <p:ph type="body" sz="quarter" idx="3"/>
          </p:nvPr>
        </p:nvSpPr>
        <p:spPr bwMode="auto">
          <a:xfrm>
            <a:off x="701675" y="4416425"/>
            <a:ext cx="5607050" cy="4181475"/>
          </a:xfrm>
          <a:prstGeom prst="rect">
            <a:avLst/>
          </a:prstGeom>
          <a:noFill/>
          <a:ln w="9525">
            <a:noFill/>
            <a:miter lim="800000"/>
            <a:headEnd/>
            <a:tailEnd/>
          </a:ln>
          <a:effectLst/>
        </p:spPr>
        <p:txBody>
          <a:bodyPr vert="horz" wrap="square" lIns="88139" tIns="44070" rIns="88139" bIns="4407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00358" name="Rectangle 6"/>
          <p:cNvSpPr>
            <a:spLocks noGrp="1" noChangeArrowheads="1"/>
          </p:cNvSpPr>
          <p:nvPr>
            <p:ph type="ftr" sz="quarter" idx="4"/>
          </p:nvPr>
        </p:nvSpPr>
        <p:spPr bwMode="auto">
          <a:xfrm>
            <a:off x="0" y="8831263"/>
            <a:ext cx="3038475" cy="463550"/>
          </a:xfrm>
          <a:prstGeom prst="rect">
            <a:avLst/>
          </a:prstGeom>
          <a:noFill/>
          <a:ln w="9525">
            <a:noFill/>
            <a:miter lim="800000"/>
            <a:headEnd/>
            <a:tailEnd/>
          </a:ln>
          <a:effectLst/>
        </p:spPr>
        <p:txBody>
          <a:bodyPr vert="horz" wrap="square" lIns="88139" tIns="44070" rIns="88139" bIns="44070" numCol="1" anchor="b" anchorCtr="0" compatLnSpc="1">
            <a:prstTxWarp prst="textNoShape">
              <a:avLst/>
            </a:prstTxWarp>
          </a:bodyPr>
          <a:lstStyle>
            <a:lvl1pPr defTabSz="881063" eaLnBrk="1" hangingPunct="1">
              <a:spcBef>
                <a:spcPct val="0"/>
              </a:spcBef>
              <a:buClrTx/>
              <a:buFontTx/>
              <a:buNone/>
              <a:defRPr sz="1200" b="0">
                <a:solidFill>
                  <a:schemeClr val="tx1"/>
                </a:solidFill>
                <a:ea typeface="ＭＳ Ｐゴシック" charset="0"/>
                <a:cs typeface="Arial" charset="0"/>
              </a:defRPr>
            </a:lvl1pPr>
          </a:lstStyle>
          <a:p>
            <a:pPr>
              <a:defRPr/>
            </a:pPr>
            <a:endParaRPr lang="en-US"/>
          </a:p>
        </p:txBody>
      </p:sp>
      <p:sp>
        <p:nvSpPr>
          <p:cNvPr id="100359" name="Rectangle 7"/>
          <p:cNvSpPr>
            <a:spLocks noGrp="1" noChangeArrowheads="1"/>
          </p:cNvSpPr>
          <p:nvPr>
            <p:ph type="sldNum" sz="quarter" idx="5"/>
          </p:nvPr>
        </p:nvSpPr>
        <p:spPr bwMode="auto">
          <a:xfrm>
            <a:off x="3970338" y="8831263"/>
            <a:ext cx="3038475" cy="463550"/>
          </a:xfrm>
          <a:prstGeom prst="rect">
            <a:avLst/>
          </a:prstGeom>
          <a:noFill/>
          <a:ln w="9525">
            <a:noFill/>
            <a:miter lim="800000"/>
            <a:headEnd/>
            <a:tailEnd/>
          </a:ln>
          <a:effectLst/>
        </p:spPr>
        <p:txBody>
          <a:bodyPr vert="horz" wrap="square" lIns="88139" tIns="44070" rIns="88139" bIns="44070" numCol="1" anchor="b" anchorCtr="0" compatLnSpc="1">
            <a:prstTxWarp prst="textNoShape">
              <a:avLst/>
            </a:prstTxWarp>
          </a:bodyPr>
          <a:lstStyle>
            <a:lvl1pPr algn="r" defTabSz="881063" eaLnBrk="1" hangingPunct="1">
              <a:spcBef>
                <a:spcPct val="0"/>
              </a:spcBef>
              <a:buClrTx/>
              <a:buFontTx/>
              <a:buNone/>
              <a:defRPr sz="1200" b="0">
                <a:solidFill>
                  <a:schemeClr val="tx1"/>
                </a:solidFill>
                <a:ea typeface="ＭＳ Ｐゴシック" charset="0"/>
                <a:cs typeface="Arial" charset="0"/>
              </a:defRPr>
            </a:lvl1pPr>
          </a:lstStyle>
          <a:p>
            <a:pPr>
              <a:defRPr/>
            </a:pPr>
            <a:fld id="{6AD0EAE1-A942-4EE8-A66B-AE741CDF11DB}"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S PGothic"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p:nvPr>
        </p:nvSpPr>
        <p:spPr>
          <a:xfrm>
            <a:off x="1181100" y="696913"/>
            <a:ext cx="4648200" cy="3486150"/>
          </a:xfrm>
          <a:ln/>
        </p:spPr>
      </p:sp>
      <p:sp>
        <p:nvSpPr>
          <p:cNvPr id="33795" name="Rectangle 3"/>
          <p:cNvSpPr>
            <a:spLocks noGrp="1" noChangeArrowheads="1"/>
          </p:cNvSpPr>
          <p:nvPr>
            <p:ph type="body" idx="1"/>
          </p:nvPr>
        </p:nvSpPr>
        <p:spPr>
          <a:xfrm>
            <a:off x="701675" y="4416425"/>
            <a:ext cx="5607050" cy="4183063"/>
          </a:xfrm>
          <a:noFill/>
          <a:ln/>
        </p:spPr>
        <p:txBody>
          <a:bodyPr lIns="93177" tIns="46589" rIns="93177" bIns="46589"/>
          <a:lstStyle/>
          <a:p>
            <a:pPr>
              <a:spcBef>
                <a:spcPct val="0"/>
              </a:spcBef>
            </a:pPr>
            <a:endParaRPr lang="ja-JP"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xfrm>
            <a:off x="1181100" y="696913"/>
            <a:ext cx="4648200" cy="3486150"/>
          </a:xfrm>
          <a:ln/>
        </p:spPr>
      </p:sp>
      <p:sp>
        <p:nvSpPr>
          <p:cNvPr id="39939" name="Rectangle 3"/>
          <p:cNvSpPr>
            <a:spLocks noGrp="1" noChangeArrowheads="1"/>
          </p:cNvSpPr>
          <p:nvPr>
            <p:ph type="body" idx="1"/>
          </p:nvPr>
        </p:nvSpPr>
        <p:spPr>
          <a:xfrm>
            <a:off x="701675" y="4416425"/>
            <a:ext cx="5607050" cy="4183063"/>
          </a:xfrm>
          <a:noFill/>
          <a:ln/>
        </p:spPr>
        <p:txBody>
          <a:bodyPr lIns="93159" tIns="46580" rIns="93159" bIns="46580"/>
          <a:lstStyle/>
          <a:p>
            <a:endParaRPr lang="en-US" altLang="ja-JP"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35D4963C-4ADB-422E-B12E-FE6CE0C55BEA}" type="slidenum">
              <a:rPr lang="en-US" smtClean="0"/>
              <a:pPr>
                <a:defRPr/>
              </a:pPr>
              <a:t>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p:spPr>
        <p:txBody>
          <a:bodyPr/>
          <a:lstStyle/>
          <a:p>
            <a:fld id="{4746C44A-7E84-4650-8F61-EB7EB47ED4EF}" type="slidenum">
              <a:rPr lang="en-US" smtClean="0"/>
              <a:pPr/>
              <a:t>10</a:t>
            </a:fld>
            <a:endParaRPr lang="en-US" smtClean="0"/>
          </a:p>
        </p:txBody>
      </p:sp>
      <p:sp>
        <p:nvSpPr>
          <p:cNvPr id="23554" name="Rectangle 2"/>
          <p:cNvSpPr>
            <a:spLocks noGrp="1" noRot="1" noChangeAspect="1" noChangeArrowheads="1" noTextEdit="1"/>
          </p:cNvSpPr>
          <p:nvPr>
            <p:ph type="sldImg"/>
          </p:nvPr>
        </p:nvSpPr>
        <p:spPr>
          <a:xfrm>
            <a:off x="1181100" y="698500"/>
            <a:ext cx="4648200" cy="3486150"/>
          </a:xfrm>
          <a:ln/>
        </p:spPr>
      </p:sp>
      <p:sp>
        <p:nvSpPr>
          <p:cNvPr id="23555" name="Rectangle 3"/>
          <p:cNvSpPr>
            <a:spLocks noGrp="1" noChangeArrowheads="1"/>
          </p:cNvSpPr>
          <p:nvPr>
            <p:ph type="body" idx="1"/>
          </p:nvPr>
        </p:nvSpPr>
        <p:spPr>
          <a:xfrm>
            <a:off x="701345" y="4417634"/>
            <a:ext cx="5607711" cy="4180921"/>
          </a:xfrm>
          <a:noFill/>
          <a:ln/>
        </p:spPr>
        <p:txBody>
          <a:bodyPr lIns="89813" tIns="44907" rIns="89813" bIns="44907"/>
          <a:lstStyle/>
          <a:p>
            <a:pPr eaLnBrk="1" hangingPunct="1"/>
            <a:r>
              <a:rPr lang="en-US" smtClean="0"/>
              <a:t>Most customers have seen our current product portfolio. This is included to help position where the new 1074K fits into the portfolio, with MIPS now providing coherent multiprocessing options for both our hardware multi-threaded (34K) and superscalar OoO (74K CPU core familes.</a:t>
            </a:r>
          </a:p>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6529" name="Rectangle 7"/>
          <p:cNvSpPr>
            <a:spLocks noGrp="1" noChangeArrowheads="1"/>
          </p:cNvSpPr>
          <p:nvPr>
            <p:ph type="sldNum" sz="quarter" idx="5"/>
          </p:nvPr>
        </p:nvSpPr>
        <p:spPr>
          <a:noFill/>
        </p:spPr>
        <p:txBody>
          <a:bodyPr/>
          <a:lstStyle/>
          <a:p>
            <a:fld id="{36C9DA16-CD21-4B41-8F1F-B05FB7D0FE74}" type="slidenum">
              <a:rPr lang="en-US" smtClean="0">
                <a:latin typeface="Arial" pitchFamily="34" charset="0"/>
                <a:cs typeface="Arial" pitchFamily="34" charset="0"/>
              </a:rPr>
              <a:pPr/>
              <a:t>23</a:t>
            </a:fld>
            <a:endParaRPr lang="en-US" smtClean="0">
              <a:latin typeface="Arial" pitchFamily="34" charset="0"/>
              <a:cs typeface="Arial" pitchFamily="34" charset="0"/>
            </a:endParaRPr>
          </a:p>
        </p:txBody>
      </p:sp>
      <p:sp>
        <p:nvSpPr>
          <p:cNvPr id="2326530" name="Rectangle 2"/>
          <p:cNvSpPr>
            <a:spLocks noGrp="1" noRot="1" noChangeAspect="1" noChangeArrowheads="1" noTextEdit="1"/>
          </p:cNvSpPr>
          <p:nvPr>
            <p:ph type="sldImg"/>
          </p:nvPr>
        </p:nvSpPr>
        <p:spPr>
          <a:xfrm>
            <a:off x="1181100" y="698500"/>
            <a:ext cx="4648200" cy="3486150"/>
          </a:xfrm>
          <a:ln/>
        </p:spPr>
      </p:sp>
      <p:sp>
        <p:nvSpPr>
          <p:cNvPr id="2326531" name="Rectangle 3"/>
          <p:cNvSpPr>
            <a:spLocks noGrp="1" noChangeArrowheads="1"/>
          </p:cNvSpPr>
          <p:nvPr>
            <p:ph type="body" idx="1"/>
          </p:nvPr>
        </p:nvSpPr>
        <p:spPr>
          <a:xfrm>
            <a:off x="702866" y="4417634"/>
            <a:ext cx="5604669" cy="4180921"/>
          </a:xfrm>
          <a:noFill/>
          <a:ln/>
        </p:spPr>
        <p:txBody>
          <a:bodyPr/>
          <a:lstStyle/>
          <a:p>
            <a:pPr eaLnBrk="1" hangingPunct="1"/>
            <a:r>
              <a:rPr lang="en-US" smtClean="0">
                <a:latin typeface="Arial" pitchFamily="34" charset="0"/>
              </a:rPr>
              <a:t>With Intel pushing their x86-based Atom CPU technology in SoCs targeted for digital home and mobile applications, this slide illustrates how MIPS latest technology compares to the CPU powering Intel’s digital home SoCs.</a:t>
            </a:r>
          </a:p>
          <a:p>
            <a:pPr eaLnBrk="1" hangingPunct="1"/>
            <a:endParaRPr lang="en-US" smtClean="0">
              <a:latin typeface="Arial" pitchFamily="34" charset="0"/>
            </a:endParaRPr>
          </a:p>
          <a:p>
            <a:pPr eaLnBrk="1" hangingPunct="1"/>
            <a:r>
              <a:rPr lang="en-US" b="1" u="sng" smtClean="0">
                <a:latin typeface="Arial" pitchFamily="34" charset="0"/>
              </a:rPr>
              <a:t>The message is effectively a 3 core 1074K system can fit into less die area than 1 hyperthreaded Atom CPU (including BIU) in a common process geometry. And at a common frequency point of 1.2 GHz, our 3 core configuration delivers nearly 2.5x the performance of that Atom platform.</a:t>
            </a:r>
          </a:p>
          <a:p>
            <a:pPr eaLnBrk="1" hangingPunct="1"/>
            <a:endParaRPr lang="en-US" b="1" u="sng" smtClean="0">
              <a:latin typeface="Arial" pitchFamily="34" charset="0"/>
            </a:endParaRPr>
          </a:p>
          <a:p>
            <a:pPr eaLnBrk="1" hangingPunct="1"/>
            <a:r>
              <a:rPr lang="en-US" smtClean="0">
                <a:latin typeface="Arial" pitchFamily="34" charset="0"/>
              </a:rPr>
              <a:t>Intel’s generations of Atom rollouts has been more about SoC level integration to date, and of course they are heavily leveraging their process leadership and Moore’s Law process migration for cost/power benefits on roadmap. But given a snapshot in time and a common process geometry, the above is how the comparison plays out.</a:t>
            </a:r>
          </a:p>
          <a:p>
            <a:pPr eaLnBrk="1" hangingPunct="1"/>
            <a:endParaRPr lang="en-US" smtClean="0">
              <a:latin typeface="Arial" pitchFamily="34" charset="0"/>
            </a:endParaRPr>
          </a:p>
          <a:p>
            <a:pPr eaLnBrk="1" hangingPunct="1"/>
            <a:r>
              <a:rPr lang="en-US" smtClean="0">
                <a:latin typeface="Arial" pitchFamily="34" charset="0"/>
              </a:rPr>
              <a:t>Actual core power for Atom is difficult to isolate from their overall SoC numbers. Info in this slide is based on original Z5xx series TDP, which was effectively the chip in the die photo, and the CE4100 digital home SoC is reported at 7-9W at an SoC level. No power info provided for new CE4200 introduced at IDF 2010, but it is still manufactured in Intel’s 45nm technology.</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normAutofit fontScale="92500"/>
          </a:bodyPr>
          <a:lstStyle/>
          <a:p>
            <a:pPr eaLnBrk="1" hangingPunct="1">
              <a:defRPr/>
            </a:pPr>
            <a:endParaRPr lang="en-US" dirty="0" smtClean="0">
              <a:latin typeface="Arial" pitchFamily="34" charset="0"/>
              <a:ea typeface="ＭＳ Ｐゴシック" charset="0"/>
              <a:cs typeface="ＭＳ Ｐゴシック" charset="0"/>
            </a:endParaRPr>
          </a:p>
        </p:txBody>
      </p:sp>
      <p:sp>
        <p:nvSpPr>
          <p:cNvPr id="28675" name="Slide Number Placeholder 3"/>
          <p:cNvSpPr>
            <a:spLocks noGrp="1"/>
          </p:cNvSpPr>
          <p:nvPr>
            <p:ph type="sldNum" sz="quarter" idx="5"/>
          </p:nvPr>
        </p:nvSpPr>
        <p:spPr>
          <a:noFill/>
        </p:spPr>
        <p:txBody>
          <a:bodyPr/>
          <a:lstStyle/>
          <a:p>
            <a:fld id="{DDFC46E5-F867-4FF1-8CE5-5F48AEB3E6B7}" type="slidenum">
              <a:rPr lang="en-US" smtClean="0">
                <a:ea typeface="MS PGothic"/>
              </a:rPr>
              <a:pPr/>
              <a:t>25</a:t>
            </a:fld>
            <a:endParaRPr lang="en-US" smtClean="0">
              <a:ea typeface="MS PGothic"/>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p:spPr>
        <p:txBody>
          <a:bodyPr/>
          <a:lstStyle/>
          <a:p>
            <a:fld id="{5BA4C917-655F-4A38-B3F6-0BC98E39ABCA}" type="slidenum">
              <a:rPr lang="en-US" smtClean="0">
                <a:cs typeface="Arial" charset="0"/>
              </a:rPr>
              <a:pPr/>
              <a:t>30</a:t>
            </a:fld>
            <a:endParaRPr lang="en-US" smtClean="0">
              <a:cs typeface="Arial" charset="0"/>
            </a:endParaRPr>
          </a:p>
        </p:txBody>
      </p:sp>
      <p:sp>
        <p:nvSpPr>
          <p:cNvPr id="33794" name="Rectangle 2"/>
          <p:cNvSpPr>
            <a:spLocks noGrp="1" noRot="1" noChangeAspect="1" noChangeArrowheads="1" noTextEdit="1"/>
          </p:cNvSpPr>
          <p:nvPr>
            <p:ph type="sldImg"/>
          </p:nvPr>
        </p:nvSpPr>
        <p:spPr>
          <a:xfrm>
            <a:off x="1181100" y="698500"/>
            <a:ext cx="4648200" cy="3486150"/>
          </a:xfrm>
          <a:ln/>
        </p:spPr>
      </p:sp>
      <p:sp>
        <p:nvSpPr>
          <p:cNvPr id="33795" name="Rectangle 3"/>
          <p:cNvSpPr>
            <a:spLocks noGrp="1" noChangeArrowheads="1"/>
          </p:cNvSpPr>
          <p:nvPr>
            <p:ph type="body" idx="1"/>
          </p:nvPr>
        </p:nvSpPr>
        <p:spPr>
          <a:xfrm>
            <a:off x="701676" y="4418015"/>
            <a:ext cx="5607050" cy="4179887"/>
          </a:xfrm>
          <a:noFill/>
          <a:ln/>
        </p:spPr>
        <p:txBody>
          <a:bodyPr lIns="89813" tIns="44907" rIns="89813" bIns="44907"/>
          <a:lstStyle/>
          <a:p>
            <a:endParaRPr 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8950" y="76200"/>
            <a:ext cx="2228850" cy="6324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52400" y="76200"/>
            <a:ext cx="6534150" cy="6324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122238"/>
            <a:ext cx="7315200" cy="868362"/>
          </a:xfrm>
        </p:spPr>
        <p:txBody>
          <a:bodyPr/>
          <a:lstStyle/>
          <a:p>
            <a:r>
              <a:rPr lang="en-US"/>
              <a:t>Click to edit Master title style</a:t>
            </a:r>
          </a:p>
        </p:txBody>
      </p:sp>
      <p:sp>
        <p:nvSpPr>
          <p:cNvPr id="3" name="Table Placeholder 2"/>
          <p:cNvSpPr>
            <a:spLocks noGrp="1"/>
          </p:cNvSpPr>
          <p:nvPr>
            <p:ph type="tbl" idx="1"/>
          </p:nvPr>
        </p:nvSpPr>
        <p:spPr>
          <a:xfrm>
            <a:off x="1600200" y="1447800"/>
            <a:ext cx="7315200" cy="4953000"/>
          </a:xfrm>
        </p:spPr>
        <p:txBody>
          <a:bodyPr/>
          <a:lstStyle/>
          <a:p>
            <a:pPr lvl="0"/>
            <a:endParaRPr lang="en-US" noProof="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52400" y="1143000"/>
            <a:ext cx="43434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0"/>
            <a:ext cx="43434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2" descr="PPT.jpg"/>
          <p:cNvPicPr>
            <a:picLocks noChangeAspect="1"/>
          </p:cNvPicPr>
          <p:nvPr/>
        </p:nvPicPr>
        <p:blipFill>
          <a:blip r:embed="rId14" cstate="print"/>
          <a:srcRect/>
          <a:stretch>
            <a:fillRect/>
          </a:stretch>
        </p:blipFill>
        <p:spPr bwMode="auto">
          <a:xfrm>
            <a:off x="0" y="0"/>
            <a:ext cx="9144000" cy="6850063"/>
          </a:xfrm>
          <a:prstGeom prst="rect">
            <a:avLst/>
          </a:prstGeom>
          <a:noFill/>
          <a:ln w="9525">
            <a:noFill/>
            <a:miter lim="800000"/>
            <a:headEnd/>
            <a:tailEnd/>
          </a:ln>
        </p:spPr>
      </p:pic>
      <p:pic>
        <p:nvPicPr>
          <p:cNvPr id="1027" name="Picture 7" descr="MIPS-Logo-white"/>
          <p:cNvPicPr>
            <a:picLocks noChangeAspect="1" noChangeArrowheads="1"/>
          </p:cNvPicPr>
          <p:nvPr/>
        </p:nvPicPr>
        <p:blipFill>
          <a:blip r:embed="rId15" cstate="print"/>
          <a:srcRect/>
          <a:stretch>
            <a:fillRect/>
          </a:stretch>
        </p:blipFill>
        <p:spPr bwMode="invGray">
          <a:xfrm>
            <a:off x="8077200" y="6608763"/>
            <a:ext cx="836613" cy="192087"/>
          </a:xfrm>
          <a:prstGeom prst="rect">
            <a:avLst/>
          </a:prstGeom>
          <a:noFill/>
          <a:ln w="9525">
            <a:noFill/>
            <a:miter lim="800000"/>
            <a:headEnd/>
            <a:tailEnd/>
          </a:ln>
        </p:spPr>
      </p:pic>
      <p:sp>
        <p:nvSpPr>
          <p:cNvPr id="15" name="Rectangle 18"/>
          <p:cNvSpPr>
            <a:spLocks noChangeArrowheads="1"/>
          </p:cNvSpPr>
          <p:nvPr/>
        </p:nvSpPr>
        <p:spPr bwMode="auto">
          <a:xfrm>
            <a:off x="9525" y="6583363"/>
            <a:ext cx="323850" cy="228600"/>
          </a:xfrm>
          <a:prstGeom prst="rect">
            <a:avLst/>
          </a:prstGeom>
          <a:noFill/>
          <a:ln w="9525">
            <a:noFill/>
            <a:miter lim="800000"/>
            <a:headEnd/>
            <a:tailEnd/>
          </a:ln>
          <a:effectLst/>
        </p:spPr>
        <p:txBody>
          <a:bodyPr wrap="none">
            <a:spAutoFit/>
          </a:bodyPr>
          <a:lstStyle/>
          <a:p>
            <a:pPr algn="ctr">
              <a:defRPr/>
            </a:pPr>
            <a:fld id="{80403A2B-26D7-44AE-821F-F3515E626535}" type="slidenum">
              <a:rPr lang="en-US" sz="900" b="0">
                <a:solidFill>
                  <a:schemeClr val="tx2"/>
                </a:solidFill>
                <a:ea typeface="ＭＳ Ｐゴシック" charset="0"/>
                <a:cs typeface="ＭＳ Ｐゴシック" charset="0"/>
              </a:rPr>
              <a:pPr algn="ctr">
                <a:defRPr/>
              </a:pPr>
              <a:t>‹#›</a:t>
            </a:fld>
            <a:endParaRPr lang="en-US" sz="900" b="0">
              <a:solidFill>
                <a:schemeClr val="tx2"/>
              </a:solidFill>
              <a:ea typeface="ＭＳ Ｐゴシック" charset="0"/>
              <a:cs typeface="ＭＳ Ｐゴシック" charset="0"/>
            </a:endParaRPr>
          </a:p>
        </p:txBody>
      </p:sp>
      <p:sp>
        <p:nvSpPr>
          <p:cNvPr id="16" name="Text Box 27"/>
          <p:cNvSpPr txBox="1">
            <a:spLocks noChangeArrowheads="1"/>
          </p:cNvSpPr>
          <p:nvPr/>
        </p:nvSpPr>
        <p:spPr bwMode="auto">
          <a:xfrm>
            <a:off x="1962150" y="6588125"/>
            <a:ext cx="5886450" cy="230188"/>
          </a:xfrm>
          <a:prstGeom prst="rect">
            <a:avLst/>
          </a:prstGeom>
          <a:noFill/>
          <a:ln w="9525" algn="ctr">
            <a:noFill/>
            <a:miter lim="800000"/>
            <a:headEnd/>
            <a:tailEnd/>
          </a:ln>
          <a:effectLst/>
        </p:spPr>
        <p:txBody>
          <a:bodyPr>
            <a:spAutoFit/>
          </a:bodyPr>
          <a:lstStyle/>
          <a:p>
            <a:pPr algn="ctr">
              <a:defRPr/>
            </a:pPr>
            <a:r>
              <a:rPr lang="en-US" sz="900" b="0" dirty="0">
                <a:solidFill>
                  <a:srgbClr val="333333"/>
                </a:solidFill>
                <a:ea typeface="ＭＳ Ｐゴシック" charset="0"/>
              </a:rPr>
              <a:t>© 2012 MIPS Technologies, Inc. All rights reserved.</a:t>
            </a:r>
          </a:p>
        </p:txBody>
      </p:sp>
      <p:sp>
        <p:nvSpPr>
          <p:cNvPr id="1030" name="Title Placeholder 1"/>
          <p:cNvSpPr>
            <a:spLocks noGrp="1"/>
          </p:cNvSpPr>
          <p:nvPr>
            <p:ph type="title"/>
          </p:nvPr>
        </p:nvSpPr>
        <p:spPr bwMode="auto">
          <a:xfrm>
            <a:off x="152400" y="76200"/>
            <a:ext cx="89154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31" name="Text Placeholder 2"/>
          <p:cNvSpPr>
            <a:spLocks noGrp="1"/>
          </p:cNvSpPr>
          <p:nvPr>
            <p:ph type="body" idx="1"/>
          </p:nvPr>
        </p:nvSpPr>
        <p:spPr bwMode="auto">
          <a:xfrm>
            <a:off x="152400" y="1143000"/>
            <a:ext cx="88392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896" r:id="rId1"/>
    <p:sldLayoutId id="2147483895" r:id="rId2"/>
    <p:sldLayoutId id="2147483894" r:id="rId3"/>
    <p:sldLayoutId id="2147483893" r:id="rId4"/>
    <p:sldLayoutId id="2147483892" r:id="rId5"/>
    <p:sldLayoutId id="2147483891" r:id="rId6"/>
    <p:sldLayoutId id="2147483890" r:id="rId7"/>
    <p:sldLayoutId id="2147483889" r:id="rId8"/>
    <p:sldLayoutId id="2147483888" r:id="rId9"/>
    <p:sldLayoutId id="2147483887" r:id="rId10"/>
    <p:sldLayoutId id="2147483886" r:id="rId11"/>
    <p:sldLayoutId id="2147483897" r:id="rId12"/>
  </p:sldLayoutIdLst>
  <p:timing>
    <p:tnLst>
      <p:par>
        <p:cTn id="1" dur="indefinite" restart="never" nodeType="tmRoot"/>
      </p:par>
    </p:tnLst>
  </p:timing>
  <p:txStyles>
    <p:titleStyle>
      <a:lvl1pPr algn="l" rtl="0" eaLnBrk="0" fontAlgn="base" hangingPunct="0">
        <a:spcBef>
          <a:spcPct val="0"/>
        </a:spcBef>
        <a:spcAft>
          <a:spcPct val="0"/>
        </a:spcAft>
        <a:defRPr sz="2800" b="1">
          <a:solidFill>
            <a:schemeClr val="tx1"/>
          </a:solidFill>
          <a:latin typeface="+mj-lt"/>
          <a:ea typeface="+mj-ea"/>
          <a:cs typeface="+mj-cs"/>
        </a:defRPr>
      </a:lvl1pPr>
      <a:lvl2pPr algn="l" rtl="0" eaLnBrk="0" fontAlgn="base" hangingPunct="0">
        <a:spcBef>
          <a:spcPct val="0"/>
        </a:spcBef>
        <a:spcAft>
          <a:spcPct val="0"/>
        </a:spcAft>
        <a:defRPr sz="2800" b="1">
          <a:solidFill>
            <a:schemeClr val="tx1"/>
          </a:solidFill>
          <a:latin typeface="Arial" charset="0"/>
        </a:defRPr>
      </a:lvl2pPr>
      <a:lvl3pPr algn="l" rtl="0" eaLnBrk="0" fontAlgn="base" hangingPunct="0">
        <a:spcBef>
          <a:spcPct val="0"/>
        </a:spcBef>
        <a:spcAft>
          <a:spcPct val="0"/>
        </a:spcAft>
        <a:defRPr sz="2800" b="1">
          <a:solidFill>
            <a:schemeClr val="tx1"/>
          </a:solidFill>
          <a:latin typeface="Arial" charset="0"/>
        </a:defRPr>
      </a:lvl3pPr>
      <a:lvl4pPr algn="l" rtl="0" eaLnBrk="0" fontAlgn="base" hangingPunct="0">
        <a:spcBef>
          <a:spcPct val="0"/>
        </a:spcBef>
        <a:spcAft>
          <a:spcPct val="0"/>
        </a:spcAft>
        <a:defRPr sz="2800" b="1">
          <a:solidFill>
            <a:schemeClr val="tx1"/>
          </a:solidFill>
          <a:latin typeface="Arial" charset="0"/>
        </a:defRPr>
      </a:lvl4pPr>
      <a:lvl5pPr algn="l" rtl="0" eaLnBrk="0" fontAlgn="base" hangingPunct="0">
        <a:spcBef>
          <a:spcPct val="0"/>
        </a:spcBef>
        <a:spcAft>
          <a:spcPct val="0"/>
        </a:spcAft>
        <a:defRPr sz="2800" b="1">
          <a:solidFill>
            <a:schemeClr val="tx1"/>
          </a:solidFill>
          <a:latin typeface="Arial" charset="0"/>
        </a:defRPr>
      </a:lvl5pPr>
      <a:lvl6pPr marL="457200" algn="l" rtl="0" fontAlgn="base">
        <a:spcBef>
          <a:spcPct val="0"/>
        </a:spcBef>
        <a:spcAft>
          <a:spcPct val="0"/>
        </a:spcAft>
        <a:defRPr sz="2800" b="1">
          <a:solidFill>
            <a:schemeClr val="tx1"/>
          </a:solidFill>
          <a:latin typeface="Arial" charset="0"/>
        </a:defRPr>
      </a:lvl6pPr>
      <a:lvl7pPr marL="914400" algn="l" rtl="0" fontAlgn="base">
        <a:spcBef>
          <a:spcPct val="0"/>
        </a:spcBef>
        <a:spcAft>
          <a:spcPct val="0"/>
        </a:spcAft>
        <a:defRPr sz="2800" b="1">
          <a:solidFill>
            <a:schemeClr val="tx1"/>
          </a:solidFill>
          <a:latin typeface="Arial" charset="0"/>
        </a:defRPr>
      </a:lvl7pPr>
      <a:lvl8pPr marL="1371600" algn="l" rtl="0" fontAlgn="base">
        <a:spcBef>
          <a:spcPct val="0"/>
        </a:spcBef>
        <a:spcAft>
          <a:spcPct val="0"/>
        </a:spcAft>
        <a:defRPr sz="2800" b="1">
          <a:solidFill>
            <a:schemeClr val="tx1"/>
          </a:solidFill>
          <a:latin typeface="Arial" charset="0"/>
        </a:defRPr>
      </a:lvl8pPr>
      <a:lvl9pPr marL="1828800" algn="l" rtl="0" fontAlgn="base">
        <a:spcBef>
          <a:spcPct val="0"/>
        </a:spcBef>
        <a:spcAft>
          <a:spcPct val="0"/>
        </a:spcAft>
        <a:defRPr sz="2800" b="1">
          <a:solidFill>
            <a:schemeClr val="tx1"/>
          </a:solidFill>
          <a:latin typeface="Arial" charset="0"/>
        </a:defRPr>
      </a:lvl9pPr>
    </p:titleStyle>
    <p:bodyStyle>
      <a:lvl1pPr marL="342900" indent="-342900" algn="l" rtl="0" eaLnBrk="0" fontAlgn="base" hangingPunct="0">
        <a:spcBef>
          <a:spcPct val="20000"/>
        </a:spcBef>
        <a:spcAft>
          <a:spcPct val="0"/>
        </a:spcAft>
        <a:buClr>
          <a:srgbClr val="E64418"/>
        </a:buClr>
        <a:buFont typeface="Wingdings" pitchFamily="2" charset="2"/>
        <a:buChar char="v"/>
        <a:defRPr sz="2400" b="1">
          <a:solidFill>
            <a:srgbClr val="7666AC"/>
          </a:solidFill>
          <a:latin typeface="+mn-lt"/>
          <a:ea typeface="+mn-ea"/>
          <a:cs typeface="+mn-cs"/>
        </a:defRPr>
      </a:lvl1pPr>
      <a:lvl2pPr marL="742950" indent="-285750" algn="l" rtl="0" eaLnBrk="0" fontAlgn="base" hangingPunct="0">
        <a:spcBef>
          <a:spcPct val="20000"/>
        </a:spcBef>
        <a:spcAft>
          <a:spcPct val="0"/>
        </a:spcAft>
        <a:buClr>
          <a:srgbClr val="8EC000"/>
        </a:buClr>
        <a:buFont typeface="Wingdings" pitchFamily="2" charset="2"/>
        <a:buChar char="§"/>
        <a:defRPr sz="2000">
          <a:solidFill>
            <a:srgbClr val="7666AC"/>
          </a:solidFill>
          <a:latin typeface="+mn-lt"/>
        </a:defRPr>
      </a:lvl2pPr>
      <a:lvl3pPr marL="1143000" indent="-228600" algn="l" rtl="0" eaLnBrk="0" fontAlgn="base" hangingPunct="0">
        <a:spcBef>
          <a:spcPct val="20000"/>
        </a:spcBef>
        <a:spcAft>
          <a:spcPct val="0"/>
        </a:spcAft>
        <a:buClr>
          <a:srgbClr val="8EC000"/>
        </a:buClr>
        <a:buFont typeface="Arial" charset="0"/>
        <a:buChar char="•"/>
        <a:defRPr>
          <a:solidFill>
            <a:srgbClr val="7666AC"/>
          </a:solidFill>
          <a:latin typeface="+mn-lt"/>
        </a:defRPr>
      </a:lvl3pPr>
      <a:lvl4pPr marL="1600200" indent="-228600" algn="l" rtl="0" eaLnBrk="0" fontAlgn="base" hangingPunct="0">
        <a:spcBef>
          <a:spcPct val="20000"/>
        </a:spcBef>
        <a:spcAft>
          <a:spcPct val="0"/>
        </a:spcAft>
        <a:buClr>
          <a:srgbClr val="8EC000"/>
        </a:buClr>
        <a:buFont typeface="Wingdings" pitchFamily="2" charset="2"/>
        <a:buChar char="§"/>
        <a:defRPr sz="1600">
          <a:solidFill>
            <a:srgbClr val="7666AC"/>
          </a:solidFill>
          <a:latin typeface="+mn-lt"/>
        </a:defRPr>
      </a:lvl4pPr>
      <a:lvl5pPr marL="2057400" indent="-228600" algn="l" rtl="0" eaLnBrk="0" fontAlgn="base" hangingPunct="0">
        <a:spcBef>
          <a:spcPct val="20000"/>
        </a:spcBef>
        <a:spcAft>
          <a:spcPct val="0"/>
        </a:spcAft>
        <a:buClr>
          <a:srgbClr val="8EC000"/>
        </a:buClr>
        <a:buFont typeface="Arial" charset="0"/>
        <a:buChar char="•"/>
        <a:defRPr sz="1600">
          <a:solidFill>
            <a:srgbClr val="7666AC"/>
          </a:solidFill>
          <a:latin typeface="+mn-lt"/>
        </a:defRPr>
      </a:lvl5pPr>
      <a:lvl6pPr marL="2514600" indent="-228600" algn="l" rtl="0" fontAlgn="base">
        <a:spcBef>
          <a:spcPct val="20000"/>
        </a:spcBef>
        <a:spcAft>
          <a:spcPct val="0"/>
        </a:spcAft>
        <a:buClr>
          <a:srgbClr val="8EC000"/>
        </a:buClr>
        <a:buFont typeface="Arial" charset="0"/>
        <a:buChar char="•"/>
        <a:defRPr sz="1600">
          <a:solidFill>
            <a:srgbClr val="7666AC"/>
          </a:solidFill>
          <a:latin typeface="+mn-lt"/>
        </a:defRPr>
      </a:lvl6pPr>
      <a:lvl7pPr marL="2971800" indent="-228600" algn="l" rtl="0" fontAlgn="base">
        <a:spcBef>
          <a:spcPct val="20000"/>
        </a:spcBef>
        <a:spcAft>
          <a:spcPct val="0"/>
        </a:spcAft>
        <a:buClr>
          <a:srgbClr val="8EC000"/>
        </a:buClr>
        <a:buFont typeface="Arial" charset="0"/>
        <a:buChar char="•"/>
        <a:defRPr sz="1600">
          <a:solidFill>
            <a:srgbClr val="7666AC"/>
          </a:solidFill>
          <a:latin typeface="+mn-lt"/>
        </a:defRPr>
      </a:lvl7pPr>
      <a:lvl8pPr marL="3429000" indent="-228600" algn="l" rtl="0" fontAlgn="base">
        <a:spcBef>
          <a:spcPct val="20000"/>
        </a:spcBef>
        <a:spcAft>
          <a:spcPct val="0"/>
        </a:spcAft>
        <a:buClr>
          <a:srgbClr val="8EC000"/>
        </a:buClr>
        <a:buFont typeface="Arial" charset="0"/>
        <a:buChar char="•"/>
        <a:defRPr sz="1600">
          <a:solidFill>
            <a:srgbClr val="7666AC"/>
          </a:solidFill>
          <a:latin typeface="+mn-lt"/>
        </a:defRPr>
      </a:lvl8pPr>
      <a:lvl9pPr marL="3886200" indent="-228600" algn="l" rtl="0" fontAlgn="base">
        <a:spcBef>
          <a:spcPct val="20000"/>
        </a:spcBef>
        <a:spcAft>
          <a:spcPct val="0"/>
        </a:spcAft>
        <a:buClr>
          <a:srgbClr val="8EC000"/>
        </a:buClr>
        <a:buFont typeface="Arial" charset="0"/>
        <a:buChar char="•"/>
        <a:defRPr sz="1600">
          <a:solidFill>
            <a:srgbClr val="7666AC"/>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1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retrobsd.org/" TargetMode="External"/><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oleObject" Target="../embeddings/Microsoft_Office_Excel_97-2003_Worksheet1.xls"/></Relationships>
</file>

<file path=ppt/slides/_rels/slide2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http://www.ippea.com/"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www.mips.com/everywhere/mips-based-products/"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4.jpeg"/><Relationship Id="rId18" Type="http://schemas.openxmlformats.org/officeDocument/2006/relationships/image" Target="../media/image19.jpeg"/><Relationship Id="rId3" Type="http://schemas.openxmlformats.org/officeDocument/2006/relationships/image" Target="../media/image4.jpeg"/><Relationship Id="rId21" Type="http://schemas.openxmlformats.org/officeDocument/2006/relationships/image" Target="../media/image22.jpeg"/><Relationship Id="rId7" Type="http://schemas.openxmlformats.org/officeDocument/2006/relationships/image" Target="../media/image8.jpeg"/><Relationship Id="rId12" Type="http://schemas.openxmlformats.org/officeDocument/2006/relationships/image" Target="../media/image13.jpeg"/><Relationship Id="rId17" Type="http://schemas.openxmlformats.org/officeDocument/2006/relationships/image" Target="../media/image18.jpeg"/><Relationship Id="rId2" Type="http://schemas.openxmlformats.org/officeDocument/2006/relationships/notesSlide" Target="../notesSlides/notesSlide2.xml"/><Relationship Id="rId16" Type="http://schemas.openxmlformats.org/officeDocument/2006/relationships/image" Target="../media/image17.jpeg"/><Relationship Id="rId20"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7.jpeg"/><Relationship Id="rId11" Type="http://schemas.openxmlformats.org/officeDocument/2006/relationships/image" Target="../media/image12.png"/><Relationship Id="rId5" Type="http://schemas.openxmlformats.org/officeDocument/2006/relationships/image" Target="../media/image6.jpeg"/><Relationship Id="rId15" Type="http://schemas.openxmlformats.org/officeDocument/2006/relationships/image" Target="../media/image16.png"/><Relationship Id="rId23" Type="http://schemas.openxmlformats.org/officeDocument/2006/relationships/image" Target="../media/image24.jpeg"/><Relationship Id="rId10" Type="http://schemas.openxmlformats.org/officeDocument/2006/relationships/image" Target="../media/image11.jpeg"/><Relationship Id="rId19" Type="http://schemas.openxmlformats.org/officeDocument/2006/relationships/image" Target="../media/image20.jpeg"/><Relationship Id="rId4" Type="http://schemas.openxmlformats.org/officeDocument/2006/relationships/image" Target="../media/image5.jpeg"/><Relationship Id="rId9" Type="http://schemas.openxmlformats.org/officeDocument/2006/relationships/image" Target="../media/image10.jpeg"/><Relationship Id="rId14" Type="http://schemas.openxmlformats.org/officeDocument/2006/relationships/image" Target="../media/image15.png"/><Relationship Id="rId22" Type="http://schemas.openxmlformats.org/officeDocument/2006/relationships/image" Target="../media/image23.jpeg"/></Relationships>
</file>

<file path=ppt/slides/_rels/slide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code.google.com/p/pic32-examples/source/browse/trunk/tedious/011_fpga_coprocessor_ports_3.X/" TargetMode="External"/><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4" Type="http://schemas.openxmlformats.org/officeDocument/2006/relationships/image" Target="../media/image85.jpeg"/></Relationships>
</file>

<file path=ppt/slides/_rels/slide6.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image" Target="../media/image36.png"/><Relationship Id="rId18" Type="http://schemas.openxmlformats.org/officeDocument/2006/relationships/image" Target="../media/image41.png"/><Relationship Id="rId26" Type="http://schemas.openxmlformats.org/officeDocument/2006/relationships/image" Target="../media/image49.png"/><Relationship Id="rId3" Type="http://schemas.openxmlformats.org/officeDocument/2006/relationships/image" Target="../media/image26.jpeg"/><Relationship Id="rId21" Type="http://schemas.openxmlformats.org/officeDocument/2006/relationships/image" Target="../media/image44.jpeg"/><Relationship Id="rId7" Type="http://schemas.openxmlformats.org/officeDocument/2006/relationships/image" Target="../media/image30.png"/><Relationship Id="rId12" Type="http://schemas.openxmlformats.org/officeDocument/2006/relationships/image" Target="../media/image35.png"/><Relationship Id="rId17" Type="http://schemas.openxmlformats.org/officeDocument/2006/relationships/image" Target="../media/image40.png"/><Relationship Id="rId25" Type="http://schemas.openxmlformats.org/officeDocument/2006/relationships/image" Target="../media/image48.jpeg"/><Relationship Id="rId2" Type="http://schemas.openxmlformats.org/officeDocument/2006/relationships/image" Target="../media/image25.jpeg"/><Relationship Id="rId16" Type="http://schemas.openxmlformats.org/officeDocument/2006/relationships/image" Target="../media/image39.png"/><Relationship Id="rId20"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4.png"/><Relationship Id="rId24" Type="http://schemas.openxmlformats.org/officeDocument/2006/relationships/image" Target="../media/image47.png"/><Relationship Id="rId5" Type="http://schemas.openxmlformats.org/officeDocument/2006/relationships/image" Target="../media/image28.jpeg"/><Relationship Id="rId15" Type="http://schemas.openxmlformats.org/officeDocument/2006/relationships/image" Target="../media/image38.png"/><Relationship Id="rId23" Type="http://schemas.openxmlformats.org/officeDocument/2006/relationships/image" Target="../media/image46.jpeg"/><Relationship Id="rId10" Type="http://schemas.openxmlformats.org/officeDocument/2006/relationships/image" Target="../media/image33.jpeg"/><Relationship Id="rId19" Type="http://schemas.openxmlformats.org/officeDocument/2006/relationships/image" Target="../media/image42.jpeg"/><Relationship Id="rId4" Type="http://schemas.openxmlformats.org/officeDocument/2006/relationships/image" Target="../media/image27.jpeg"/><Relationship Id="rId9" Type="http://schemas.openxmlformats.org/officeDocument/2006/relationships/image" Target="../media/image32.png"/><Relationship Id="rId14" Type="http://schemas.openxmlformats.org/officeDocument/2006/relationships/image" Target="../media/image37.png"/><Relationship Id="rId22" Type="http://schemas.openxmlformats.org/officeDocument/2006/relationships/image" Target="../media/image45.jpeg"/></Relationships>
</file>

<file path=ppt/slides/_rels/slide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52.png"/><Relationship Id="rId4"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2"/>
          <p:cNvPicPr>
            <a:picLocks noChangeAspect="1" noChangeArrowheads="1"/>
          </p:cNvPicPr>
          <p:nvPr/>
        </p:nvPicPr>
        <p:blipFill>
          <a:blip r:embed="rId2" cstate="print"/>
          <a:srcRect/>
          <a:stretch>
            <a:fillRect/>
          </a:stretch>
        </p:blipFill>
        <p:spPr bwMode="auto">
          <a:xfrm>
            <a:off x="646113" y="3006725"/>
            <a:ext cx="2514600" cy="576263"/>
          </a:xfrm>
          <a:prstGeom prst="rect">
            <a:avLst/>
          </a:prstGeom>
          <a:noFill/>
          <a:ln w="9525">
            <a:noFill/>
            <a:miter lim="800000"/>
            <a:headEnd/>
            <a:tailEnd/>
          </a:ln>
        </p:spPr>
      </p:pic>
      <p:sp>
        <p:nvSpPr>
          <p:cNvPr id="15362" name="Line 9"/>
          <p:cNvSpPr>
            <a:spLocks noChangeShapeType="1"/>
          </p:cNvSpPr>
          <p:nvPr/>
        </p:nvSpPr>
        <p:spPr bwMode="auto">
          <a:xfrm>
            <a:off x="3478213" y="1935163"/>
            <a:ext cx="0" cy="2724150"/>
          </a:xfrm>
          <a:prstGeom prst="line">
            <a:avLst/>
          </a:prstGeom>
          <a:noFill/>
          <a:ln w="19050">
            <a:solidFill>
              <a:srgbClr val="C8C8C8">
                <a:alpha val="72156"/>
              </a:srgbClr>
            </a:solidFill>
            <a:round/>
            <a:headEnd/>
            <a:tailEnd/>
          </a:ln>
        </p:spPr>
        <p:txBody>
          <a:bodyPr wrap="none" anchor="ctr"/>
          <a:lstStyle/>
          <a:p>
            <a:endParaRPr lang="en-US"/>
          </a:p>
        </p:txBody>
      </p:sp>
      <p:sp>
        <p:nvSpPr>
          <p:cNvPr id="15363" name="Title 16"/>
          <p:cNvSpPr txBox="1">
            <a:spLocks/>
          </p:cNvSpPr>
          <p:nvPr/>
        </p:nvSpPr>
        <p:spPr bwMode="auto">
          <a:xfrm>
            <a:off x="3657600" y="1914525"/>
            <a:ext cx="4937125" cy="1958975"/>
          </a:xfrm>
          <a:prstGeom prst="rect">
            <a:avLst/>
          </a:prstGeom>
          <a:noFill/>
          <a:ln w="9525">
            <a:noFill/>
            <a:miter lim="800000"/>
            <a:headEnd/>
            <a:tailEnd/>
          </a:ln>
        </p:spPr>
        <p:txBody>
          <a:bodyPr anchor="ctr"/>
          <a:lstStyle/>
          <a:p>
            <a:r>
              <a:rPr lang="ru-RU" sz="3200" dirty="0" smtClean="0">
                <a:solidFill>
                  <a:srgbClr val="404040"/>
                </a:solidFill>
                <a:ea typeface="Arial Unicode MS" pitchFamily="34" charset="-128"/>
                <a:cs typeface="Arial Unicode MS" pitchFamily="34" charset="-128"/>
              </a:rPr>
              <a:t>Презентация на семинаре Гамма – Санкт Петербург 2012</a:t>
            </a:r>
            <a:endParaRPr lang="en-US" sz="3200" dirty="0">
              <a:solidFill>
                <a:srgbClr val="404040"/>
              </a:solidFill>
              <a:ea typeface="Arial Unicode MS" pitchFamily="34" charset="-128"/>
              <a:cs typeface="Arial Unicode MS" pitchFamily="34" charset="-128"/>
            </a:endParaRPr>
          </a:p>
        </p:txBody>
      </p:sp>
      <p:sp>
        <p:nvSpPr>
          <p:cNvPr id="15364" name="Text Placeholder 10"/>
          <p:cNvSpPr>
            <a:spLocks noGrp="1"/>
          </p:cNvSpPr>
          <p:nvPr>
            <p:ph type="body" sz="quarter" idx="4294967295"/>
          </p:nvPr>
        </p:nvSpPr>
        <p:spPr>
          <a:xfrm>
            <a:off x="3630613" y="4262438"/>
            <a:ext cx="4800600" cy="1600200"/>
          </a:xfrm>
        </p:spPr>
        <p:txBody>
          <a:bodyPr/>
          <a:lstStyle/>
          <a:p>
            <a:pPr eaLnBrk="1" hangingPunct="1">
              <a:buClr>
                <a:schemeClr val="accent2"/>
              </a:buClr>
              <a:buFont typeface="Wingdings" pitchFamily="2" charset="2"/>
              <a:buNone/>
            </a:pPr>
            <a:r>
              <a:rPr lang="ru-RU" sz="1800" dirty="0" smtClean="0">
                <a:solidFill>
                  <a:srgbClr val="8C8C8C"/>
                </a:solidFill>
              </a:rPr>
              <a:t>Юрий Панчул</a:t>
            </a:r>
            <a:r>
              <a:rPr lang="en-US" sz="1800" dirty="0" smtClean="0">
                <a:solidFill>
                  <a:srgbClr val="8C8C8C"/>
                </a:solidFill>
              </a:rPr>
              <a:t> </a:t>
            </a:r>
          </a:p>
          <a:p>
            <a:pPr eaLnBrk="1" hangingPunct="1">
              <a:buClr>
                <a:schemeClr val="accent2"/>
              </a:buClr>
              <a:buFont typeface="Wingdings" pitchFamily="2" charset="2"/>
              <a:buNone/>
            </a:pPr>
            <a:r>
              <a:rPr lang="ru-RU" sz="1800" dirty="0" smtClean="0">
                <a:solidFill>
                  <a:srgbClr val="8C8C8C"/>
                </a:solidFill>
              </a:rPr>
              <a:t>Старший инженер </a:t>
            </a:r>
            <a:r>
              <a:rPr lang="en-US" sz="1800" dirty="0" smtClean="0">
                <a:solidFill>
                  <a:srgbClr val="8C8C8C"/>
                </a:solidFill>
              </a:rPr>
              <a:t>MIPS Technologies</a:t>
            </a:r>
          </a:p>
          <a:p>
            <a:pPr eaLnBrk="1" hangingPunct="1">
              <a:buClr>
                <a:schemeClr val="accent2"/>
              </a:buClr>
              <a:buFont typeface="Wingdings" pitchFamily="2" charset="2"/>
              <a:buNone/>
            </a:pPr>
            <a:endParaRPr lang="en-US" sz="1800" dirty="0" smtClean="0">
              <a:solidFill>
                <a:srgbClr val="8C8C8C"/>
              </a:solidFill>
            </a:endParaRPr>
          </a:p>
          <a:p>
            <a:pPr eaLnBrk="1" hangingPunct="1">
              <a:buClr>
                <a:schemeClr val="accent2"/>
              </a:buClr>
              <a:buFont typeface="Wingdings" pitchFamily="2" charset="2"/>
              <a:buNone/>
            </a:pPr>
            <a:r>
              <a:rPr lang="ru-RU" sz="1800" dirty="0" smtClean="0">
                <a:solidFill>
                  <a:srgbClr val="8C8C8C"/>
                </a:solidFill>
              </a:rPr>
              <a:t>2</a:t>
            </a:r>
            <a:r>
              <a:rPr lang="en-US" sz="1800" dirty="0" smtClean="0">
                <a:solidFill>
                  <a:srgbClr val="8C8C8C"/>
                </a:solidFill>
              </a:rPr>
              <a:t>5</a:t>
            </a:r>
            <a:r>
              <a:rPr lang="ru-RU" sz="1800" dirty="0" smtClean="0">
                <a:solidFill>
                  <a:srgbClr val="8C8C8C"/>
                </a:solidFill>
              </a:rPr>
              <a:t> октября 2012 года</a:t>
            </a:r>
            <a:endParaRPr lang="en-US" sz="1800" dirty="0" smtClean="0">
              <a:solidFill>
                <a:srgbClr val="8C8C8C"/>
              </a:solidFill>
            </a:endParaRPr>
          </a:p>
          <a:p>
            <a:pPr eaLnBrk="1" hangingPunct="1">
              <a:buClr>
                <a:schemeClr val="accent2"/>
              </a:buClr>
              <a:buFont typeface="Wingdings" pitchFamily="2" charset="2"/>
              <a:buNone/>
            </a:pPr>
            <a:endParaRPr lang="en-US" sz="1800" dirty="0" smtClean="0">
              <a:solidFill>
                <a:srgbClr val="8C8C8C"/>
              </a:solidFill>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69"/>
          <p:cNvSpPr>
            <a:spLocks noGrp="1" noChangeArrowheads="1"/>
          </p:cNvSpPr>
          <p:nvPr>
            <p:ph type="title" idx="4294967295"/>
          </p:nvPr>
        </p:nvSpPr>
        <p:spPr>
          <a:xfrm>
            <a:off x="152400" y="170328"/>
            <a:ext cx="8915400" cy="681319"/>
          </a:xfrm>
        </p:spPr>
        <p:txBody>
          <a:bodyPr anchor="b">
            <a:normAutofit/>
          </a:bodyPr>
          <a:lstStyle/>
          <a:p>
            <a:pPr eaLnBrk="1" hangingPunct="1"/>
            <a:r>
              <a:rPr lang="ru-RU" dirty="0" smtClean="0"/>
              <a:t>«Классические» ядра </a:t>
            </a:r>
            <a:r>
              <a:rPr lang="en-US" dirty="0" smtClean="0"/>
              <a:t>MIPS Technologies</a:t>
            </a:r>
          </a:p>
        </p:txBody>
      </p:sp>
      <p:cxnSp>
        <p:nvCxnSpPr>
          <p:cNvPr id="22530" name="Straight Arrow Connector 42"/>
          <p:cNvCxnSpPr>
            <a:cxnSpLocks noChangeShapeType="1"/>
          </p:cNvCxnSpPr>
          <p:nvPr/>
        </p:nvCxnSpPr>
        <p:spPr bwMode="auto">
          <a:xfrm flipV="1">
            <a:off x="3105711" y="3155389"/>
            <a:ext cx="1454150" cy="1039813"/>
          </a:xfrm>
          <a:prstGeom prst="straightConnector1">
            <a:avLst/>
          </a:prstGeom>
          <a:noFill/>
          <a:ln w="38100">
            <a:solidFill>
              <a:schemeClr val="accent2"/>
            </a:solidFill>
            <a:round/>
            <a:headEnd/>
            <a:tailEnd type="triangle" w="med" len="med"/>
          </a:ln>
        </p:spPr>
      </p:cxnSp>
      <p:cxnSp>
        <p:nvCxnSpPr>
          <p:cNvPr id="22531" name="Straight Arrow Connector 54"/>
          <p:cNvCxnSpPr>
            <a:cxnSpLocks noChangeShapeType="1"/>
          </p:cNvCxnSpPr>
          <p:nvPr/>
        </p:nvCxnSpPr>
        <p:spPr bwMode="auto">
          <a:xfrm flipV="1">
            <a:off x="3264461" y="4366652"/>
            <a:ext cx="928688" cy="657225"/>
          </a:xfrm>
          <a:prstGeom prst="straightConnector1">
            <a:avLst/>
          </a:prstGeom>
          <a:noFill/>
          <a:ln w="38100">
            <a:solidFill>
              <a:schemeClr val="accent2"/>
            </a:solidFill>
            <a:round/>
            <a:headEnd/>
            <a:tailEnd type="triangle" w="med" len="med"/>
          </a:ln>
        </p:spPr>
      </p:cxnSp>
      <p:cxnSp>
        <p:nvCxnSpPr>
          <p:cNvPr id="22532" name="Straight Arrow Connector 37"/>
          <p:cNvCxnSpPr>
            <a:cxnSpLocks noChangeShapeType="1"/>
          </p:cNvCxnSpPr>
          <p:nvPr/>
        </p:nvCxnSpPr>
        <p:spPr bwMode="auto">
          <a:xfrm flipV="1">
            <a:off x="1662674" y="4707964"/>
            <a:ext cx="592137" cy="441325"/>
          </a:xfrm>
          <a:prstGeom prst="straightConnector1">
            <a:avLst/>
          </a:prstGeom>
          <a:noFill/>
          <a:ln w="38100">
            <a:solidFill>
              <a:schemeClr val="accent2"/>
            </a:solidFill>
            <a:round/>
            <a:headEnd/>
            <a:tailEnd type="triangle" w="med" len="med"/>
          </a:ln>
        </p:spPr>
      </p:cxnSp>
      <p:grpSp>
        <p:nvGrpSpPr>
          <p:cNvPr id="4" name="Group 80"/>
          <p:cNvGrpSpPr>
            <a:grpSpLocks/>
          </p:cNvGrpSpPr>
          <p:nvPr/>
        </p:nvGrpSpPr>
        <p:grpSpPr bwMode="auto">
          <a:xfrm>
            <a:off x="6279124" y="2639452"/>
            <a:ext cx="763587" cy="481012"/>
            <a:chOff x="5986463" y="1314450"/>
            <a:chExt cx="1033547" cy="640080"/>
          </a:xfrm>
        </p:grpSpPr>
        <p:sp>
          <p:nvSpPr>
            <p:cNvPr id="80" name="Rectangle 79"/>
            <p:cNvSpPr>
              <a:spLocks noChangeArrowheads="1"/>
            </p:cNvSpPr>
            <p:nvPr/>
          </p:nvSpPr>
          <p:spPr bwMode="auto">
            <a:xfrm>
              <a:off x="5986463" y="1314450"/>
              <a:ext cx="1033547" cy="640080"/>
            </a:xfrm>
            <a:prstGeom prst="rect">
              <a:avLst/>
            </a:prstGeom>
            <a:solidFill>
              <a:srgbClr val="808080"/>
            </a:solidFill>
            <a:ln w="28575">
              <a:solidFill>
                <a:schemeClr val="accent2"/>
              </a:solidFill>
              <a:round/>
              <a:headEnd/>
              <a:tailEnd/>
            </a:ln>
            <a:effectLst>
              <a:outerShdw blurRad="63500" dist="38100" dir="2700000" algn="tl" rotWithShape="0">
                <a:srgbClr val="000000">
                  <a:alpha val="39998"/>
                </a:srgbClr>
              </a:outerShdw>
            </a:effectLst>
          </p:spPr>
          <p:txBody>
            <a:bodyPr/>
            <a:lstStyle/>
            <a:p>
              <a:pPr algn="ctr">
                <a:defRPr/>
              </a:pPr>
              <a:endParaRPr lang="en-US" sz="1050">
                <a:solidFill>
                  <a:schemeClr val="tx1"/>
                </a:solidFill>
                <a:ea typeface="Geneva" charset="-128"/>
                <a:cs typeface="+mn-cs"/>
              </a:endParaRPr>
            </a:p>
          </p:txBody>
        </p:sp>
        <p:sp>
          <p:nvSpPr>
            <p:cNvPr id="22571" name="Text Box 57"/>
            <p:cNvSpPr txBox="1">
              <a:spLocks noChangeArrowheads="1"/>
            </p:cNvSpPr>
            <p:nvPr/>
          </p:nvSpPr>
          <p:spPr bwMode="auto">
            <a:xfrm>
              <a:off x="6070264" y="1472886"/>
              <a:ext cx="865945" cy="325321"/>
            </a:xfrm>
            <a:prstGeom prst="rect">
              <a:avLst/>
            </a:prstGeom>
            <a:solidFill>
              <a:srgbClr val="4D4D4D"/>
            </a:solidFill>
            <a:ln w="9525">
              <a:noFill/>
              <a:miter lim="800000"/>
              <a:headEnd/>
              <a:tailEnd/>
            </a:ln>
          </p:spPr>
          <p:txBody>
            <a:bodyPr anchor="ctr">
              <a:spAutoFit/>
            </a:bodyPr>
            <a:lstStyle/>
            <a:p>
              <a:pPr algn="ctr">
                <a:spcBef>
                  <a:spcPct val="50000"/>
                </a:spcBef>
              </a:pPr>
              <a:r>
                <a:rPr lang="en-US" sz="1000" b="1">
                  <a:solidFill>
                    <a:schemeClr val="bg1"/>
                  </a:solidFill>
                </a:rPr>
                <a:t>1004K</a:t>
              </a:r>
            </a:p>
          </p:txBody>
        </p:sp>
      </p:grpSp>
      <p:grpSp>
        <p:nvGrpSpPr>
          <p:cNvPr id="5" name="Group 11"/>
          <p:cNvGrpSpPr>
            <a:grpSpLocks/>
          </p:cNvGrpSpPr>
          <p:nvPr/>
        </p:nvGrpSpPr>
        <p:grpSpPr bwMode="auto">
          <a:xfrm>
            <a:off x="2389749" y="4341252"/>
            <a:ext cx="709612" cy="855662"/>
            <a:chOff x="2953" y="1873"/>
            <a:chExt cx="474" cy="520"/>
          </a:xfrm>
        </p:grpSpPr>
        <p:sp>
          <p:nvSpPr>
            <p:cNvPr id="2" name="Rectangle 85"/>
            <p:cNvSpPr>
              <a:spLocks noChangeArrowheads="1"/>
            </p:cNvSpPr>
            <p:nvPr/>
          </p:nvSpPr>
          <p:spPr bwMode="auto">
            <a:xfrm>
              <a:off x="2953" y="1873"/>
              <a:ext cx="474" cy="520"/>
            </a:xfrm>
            <a:prstGeom prst="rect">
              <a:avLst/>
            </a:prstGeom>
            <a:solidFill>
              <a:srgbClr val="808080"/>
            </a:solidFill>
            <a:ln w="28575">
              <a:solidFill>
                <a:schemeClr val="accent2"/>
              </a:solidFill>
              <a:round/>
              <a:headEnd/>
              <a:tailEnd/>
            </a:ln>
            <a:effectLst>
              <a:outerShdw blurRad="63500" dist="38100" dir="2700000" algn="tl" rotWithShape="0">
                <a:srgbClr val="000000">
                  <a:alpha val="39998"/>
                </a:srgbClr>
              </a:outerShdw>
            </a:effectLst>
          </p:spPr>
          <p:txBody>
            <a:bodyPr/>
            <a:lstStyle/>
            <a:p>
              <a:pPr algn="ctr">
                <a:defRPr/>
              </a:pPr>
              <a:endParaRPr lang="en-US" sz="1050">
                <a:solidFill>
                  <a:schemeClr val="tx1"/>
                </a:solidFill>
                <a:ea typeface="Geneva" charset="-128"/>
                <a:cs typeface="+mn-cs"/>
              </a:endParaRPr>
            </a:p>
          </p:txBody>
        </p:sp>
        <p:sp>
          <p:nvSpPr>
            <p:cNvPr id="22568" name="Text Box 57"/>
            <p:cNvSpPr txBox="1">
              <a:spLocks noChangeArrowheads="1"/>
            </p:cNvSpPr>
            <p:nvPr/>
          </p:nvSpPr>
          <p:spPr bwMode="auto">
            <a:xfrm>
              <a:off x="2983" y="1960"/>
              <a:ext cx="404" cy="148"/>
            </a:xfrm>
            <a:prstGeom prst="rect">
              <a:avLst/>
            </a:prstGeom>
            <a:solidFill>
              <a:srgbClr val="4D4D4D"/>
            </a:solidFill>
            <a:ln w="9525">
              <a:noFill/>
              <a:miter lim="800000"/>
              <a:headEnd/>
              <a:tailEnd/>
            </a:ln>
          </p:spPr>
          <p:txBody>
            <a:bodyPr anchor="ctr">
              <a:spAutoFit/>
            </a:bodyPr>
            <a:lstStyle/>
            <a:p>
              <a:pPr algn="ctr">
                <a:spcBef>
                  <a:spcPct val="50000"/>
                </a:spcBef>
              </a:pPr>
              <a:r>
                <a:rPr lang="en-US" sz="1000" b="1">
                  <a:solidFill>
                    <a:schemeClr val="bg1"/>
                  </a:solidFill>
                </a:rPr>
                <a:t>24KE</a:t>
              </a:r>
            </a:p>
          </p:txBody>
        </p:sp>
        <p:sp>
          <p:nvSpPr>
            <p:cNvPr id="22569" name="Text Box 57"/>
            <p:cNvSpPr txBox="1">
              <a:spLocks noChangeArrowheads="1"/>
            </p:cNvSpPr>
            <p:nvPr/>
          </p:nvSpPr>
          <p:spPr bwMode="auto">
            <a:xfrm>
              <a:off x="2983" y="2167"/>
              <a:ext cx="404" cy="149"/>
            </a:xfrm>
            <a:prstGeom prst="rect">
              <a:avLst/>
            </a:prstGeom>
            <a:solidFill>
              <a:srgbClr val="4D4D4D"/>
            </a:solidFill>
            <a:ln w="9525">
              <a:noFill/>
              <a:miter lim="800000"/>
              <a:headEnd/>
              <a:tailEnd/>
            </a:ln>
          </p:spPr>
          <p:txBody>
            <a:bodyPr anchor="ctr">
              <a:spAutoFit/>
            </a:bodyPr>
            <a:lstStyle/>
            <a:p>
              <a:pPr algn="ctr">
                <a:spcBef>
                  <a:spcPct val="50000"/>
                </a:spcBef>
              </a:pPr>
              <a:r>
                <a:rPr lang="en-US" sz="1000" b="1">
                  <a:solidFill>
                    <a:schemeClr val="bg1"/>
                  </a:solidFill>
                </a:rPr>
                <a:t>24K</a:t>
              </a:r>
            </a:p>
          </p:txBody>
        </p:sp>
      </p:grpSp>
      <p:grpSp>
        <p:nvGrpSpPr>
          <p:cNvPr id="6" name="Group 90"/>
          <p:cNvGrpSpPr>
            <a:grpSpLocks/>
          </p:cNvGrpSpPr>
          <p:nvPr/>
        </p:nvGrpSpPr>
        <p:grpSpPr bwMode="auto">
          <a:xfrm>
            <a:off x="805424" y="4888939"/>
            <a:ext cx="768350" cy="1130300"/>
            <a:chOff x="5862639" y="2343149"/>
            <a:chExt cx="1038466" cy="1500189"/>
          </a:xfrm>
        </p:grpSpPr>
        <p:grpSp>
          <p:nvGrpSpPr>
            <p:cNvPr id="7" name="Group 84"/>
            <p:cNvGrpSpPr>
              <a:grpSpLocks/>
            </p:cNvGrpSpPr>
            <p:nvPr/>
          </p:nvGrpSpPr>
          <p:grpSpPr bwMode="auto">
            <a:xfrm>
              <a:off x="5862639" y="2343149"/>
              <a:ext cx="1038466" cy="1500189"/>
              <a:chOff x="5986464" y="1314449"/>
              <a:chExt cx="1038466" cy="1500189"/>
            </a:xfrm>
          </p:grpSpPr>
          <p:sp>
            <p:nvSpPr>
              <p:cNvPr id="95" name="Rectangle 94"/>
              <p:cNvSpPr>
                <a:spLocks noChangeArrowheads="1"/>
              </p:cNvSpPr>
              <p:nvPr/>
            </p:nvSpPr>
            <p:spPr bwMode="auto">
              <a:xfrm>
                <a:off x="5986464" y="1314449"/>
                <a:ext cx="1038466" cy="1500189"/>
              </a:xfrm>
              <a:prstGeom prst="rect">
                <a:avLst/>
              </a:prstGeom>
              <a:solidFill>
                <a:srgbClr val="808080"/>
              </a:solidFill>
              <a:ln w="28575">
                <a:solidFill>
                  <a:schemeClr val="accent2"/>
                </a:solidFill>
                <a:round/>
                <a:headEnd/>
                <a:tailEnd/>
              </a:ln>
              <a:effectLst>
                <a:outerShdw blurRad="63500" dist="38100" dir="2700000" algn="tl" rotWithShape="0">
                  <a:srgbClr val="000000">
                    <a:alpha val="39998"/>
                  </a:srgbClr>
                </a:outerShdw>
              </a:effectLst>
            </p:spPr>
            <p:txBody>
              <a:bodyPr/>
              <a:lstStyle/>
              <a:p>
                <a:pPr algn="ctr">
                  <a:defRPr/>
                </a:pPr>
                <a:endParaRPr lang="en-US" sz="1050">
                  <a:solidFill>
                    <a:schemeClr val="tx1"/>
                  </a:solidFill>
                  <a:ea typeface="Geneva" charset="-128"/>
                  <a:cs typeface="+mn-cs"/>
                </a:endParaRPr>
              </a:p>
            </p:txBody>
          </p:sp>
          <p:sp>
            <p:nvSpPr>
              <p:cNvPr id="22566" name="Text Box 57"/>
              <p:cNvSpPr txBox="1">
                <a:spLocks noChangeArrowheads="1"/>
              </p:cNvSpPr>
              <p:nvPr/>
            </p:nvSpPr>
            <p:spPr bwMode="auto">
              <a:xfrm>
                <a:off x="6072288" y="1483010"/>
                <a:ext cx="866818" cy="324479"/>
              </a:xfrm>
              <a:prstGeom prst="rect">
                <a:avLst/>
              </a:prstGeom>
              <a:solidFill>
                <a:srgbClr val="4D4D4D"/>
              </a:solidFill>
              <a:ln w="9525">
                <a:noFill/>
                <a:miter lim="800000"/>
                <a:headEnd/>
                <a:tailEnd/>
              </a:ln>
            </p:spPr>
            <p:txBody>
              <a:bodyPr anchor="ctr">
                <a:spAutoFit/>
              </a:bodyPr>
              <a:lstStyle/>
              <a:p>
                <a:pPr algn="ctr">
                  <a:spcBef>
                    <a:spcPct val="50000"/>
                  </a:spcBef>
                </a:pPr>
                <a:r>
                  <a:rPr lang="en-US" sz="1000" b="1">
                    <a:solidFill>
                      <a:schemeClr val="bg1"/>
                    </a:solidFill>
                  </a:rPr>
                  <a:t>4K</a:t>
                </a:r>
              </a:p>
            </p:txBody>
          </p:sp>
        </p:grpSp>
        <p:sp>
          <p:nvSpPr>
            <p:cNvPr id="22563" name="Text Box 57"/>
            <p:cNvSpPr txBox="1">
              <a:spLocks noChangeArrowheads="1"/>
            </p:cNvSpPr>
            <p:nvPr/>
          </p:nvSpPr>
          <p:spPr bwMode="auto">
            <a:xfrm>
              <a:off x="5948463" y="2922576"/>
              <a:ext cx="866818" cy="324479"/>
            </a:xfrm>
            <a:prstGeom prst="rect">
              <a:avLst/>
            </a:prstGeom>
            <a:solidFill>
              <a:srgbClr val="4D4D4D"/>
            </a:solidFill>
            <a:ln w="9525">
              <a:noFill/>
              <a:miter lim="800000"/>
              <a:headEnd/>
              <a:tailEnd/>
            </a:ln>
          </p:spPr>
          <p:txBody>
            <a:bodyPr anchor="ctr">
              <a:spAutoFit/>
            </a:bodyPr>
            <a:lstStyle/>
            <a:p>
              <a:pPr algn="ctr">
                <a:spcBef>
                  <a:spcPct val="50000"/>
                </a:spcBef>
              </a:pPr>
              <a:r>
                <a:rPr lang="en-US" sz="1000" b="1">
                  <a:solidFill>
                    <a:schemeClr val="bg1"/>
                  </a:solidFill>
                </a:rPr>
                <a:t>M4K</a:t>
              </a:r>
            </a:p>
          </p:txBody>
        </p:sp>
        <p:sp>
          <p:nvSpPr>
            <p:cNvPr id="22564" name="Text Box 57"/>
            <p:cNvSpPr txBox="1">
              <a:spLocks noChangeArrowheads="1"/>
            </p:cNvSpPr>
            <p:nvPr/>
          </p:nvSpPr>
          <p:spPr bwMode="auto">
            <a:xfrm>
              <a:off x="5948463" y="3360833"/>
              <a:ext cx="866818" cy="324479"/>
            </a:xfrm>
            <a:prstGeom prst="rect">
              <a:avLst/>
            </a:prstGeom>
            <a:solidFill>
              <a:srgbClr val="4D4D4D"/>
            </a:solidFill>
            <a:ln w="9525">
              <a:noFill/>
              <a:miter lim="800000"/>
              <a:headEnd/>
              <a:tailEnd/>
            </a:ln>
          </p:spPr>
          <p:txBody>
            <a:bodyPr anchor="ctr">
              <a:spAutoFit/>
            </a:bodyPr>
            <a:lstStyle/>
            <a:p>
              <a:pPr algn="ctr">
                <a:spcBef>
                  <a:spcPct val="50000"/>
                </a:spcBef>
              </a:pPr>
              <a:r>
                <a:rPr lang="en-US" sz="1000" b="1">
                  <a:solidFill>
                    <a:schemeClr val="bg1"/>
                  </a:solidFill>
                </a:rPr>
                <a:t>4KS</a:t>
              </a:r>
            </a:p>
          </p:txBody>
        </p:sp>
      </p:grpSp>
      <p:grpSp>
        <p:nvGrpSpPr>
          <p:cNvPr id="8" name="Group 80"/>
          <p:cNvGrpSpPr>
            <a:grpSpLocks/>
          </p:cNvGrpSpPr>
          <p:nvPr/>
        </p:nvGrpSpPr>
        <p:grpSpPr bwMode="auto">
          <a:xfrm>
            <a:off x="4563036" y="2536264"/>
            <a:ext cx="768350" cy="482600"/>
            <a:chOff x="6019817" y="1314450"/>
            <a:chExt cx="1038464" cy="640080"/>
          </a:xfrm>
        </p:grpSpPr>
        <p:sp>
          <p:nvSpPr>
            <p:cNvPr id="3" name="Rectangle 48"/>
            <p:cNvSpPr>
              <a:spLocks noChangeArrowheads="1"/>
            </p:cNvSpPr>
            <p:nvPr/>
          </p:nvSpPr>
          <p:spPr bwMode="auto">
            <a:xfrm>
              <a:off x="6019817" y="1314450"/>
              <a:ext cx="1038464" cy="640080"/>
            </a:xfrm>
            <a:prstGeom prst="rect">
              <a:avLst/>
            </a:prstGeom>
            <a:solidFill>
              <a:srgbClr val="808080"/>
            </a:solidFill>
            <a:ln w="28575">
              <a:solidFill>
                <a:schemeClr val="accent2"/>
              </a:solidFill>
              <a:round/>
              <a:headEnd/>
              <a:tailEnd/>
            </a:ln>
            <a:effectLst>
              <a:outerShdw blurRad="63500" dist="38100" dir="2700000" algn="tl" rotWithShape="0">
                <a:srgbClr val="000000">
                  <a:alpha val="39998"/>
                </a:srgbClr>
              </a:outerShdw>
            </a:effectLst>
          </p:spPr>
          <p:txBody>
            <a:bodyPr/>
            <a:lstStyle/>
            <a:p>
              <a:pPr algn="ctr">
                <a:defRPr/>
              </a:pPr>
              <a:endParaRPr lang="en-US" sz="1050">
                <a:solidFill>
                  <a:schemeClr val="tx1"/>
                </a:solidFill>
                <a:ea typeface="Geneva" charset="-128"/>
                <a:cs typeface="+mn-cs"/>
              </a:endParaRPr>
            </a:p>
          </p:txBody>
        </p:sp>
        <p:sp>
          <p:nvSpPr>
            <p:cNvPr id="22561" name="Text Box 57"/>
            <p:cNvSpPr txBox="1">
              <a:spLocks noChangeArrowheads="1"/>
            </p:cNvSpPr>
            <p:nvPr/>
          </p:nvSpPr>
          <p:spPr bwMode="auto">
            <a:xfrm>
              <a:off x="6105640" y="1472364"/>
              <a:ext cx="866818" cy="324252"/>
            </a:xfrm>
            <a:prstGeom prst="rect">
              <a:avLst/>
            </a:prstGeom>
            <a:solidFill>
              <a:srgbClr val="4D4D4D"/>
            </a:solidFill>
            <a:ln w="9525">
              <a:noFill/>
              <a:miter lim="800000"/>
              <a:headEnd/>
              <a:tailEnd/>
            </a:ln>
          </p:spPr>
          <p:txBody>
            <a:bodyPr anchor="ctr">
              <a:spAutoFit/>
            </a:bodyPr>
            <a:lstStyle/>
            <a:p>
              <a:pPr algn="ctr">
                <a:spcBef>
                  <a:spcPct val="50000"/>
                </a:spcBef>
              </a:pPr>
              <a:r>
                <a:rPr lang="en-US" sz="1000" b="1">
                  <a:solidFill>
                    <a:schemeClr val="bg1"/>
                  </a:solidFill>
                </a:rPr>
                <a:t>74K</a:t>
              </a:r>
            </a:p>
          </p:txBody>
        </p:sp>
      </p:grpSp>
      <p:sp>
        <p:nvSpPr>
          <p:cNvPr id="22538" name="Text Box 29"/>
          <p:cNvSpPr txBox="1">
            <a:spLocks noChangeArrowheads="1"/>
          </p:cNvSpPr>
          <p:nvPr/>
        </p:nvSpPr>
        <p:spPr bwMode="auto">
          <a:xfrm>
            <a:off x="2083361" y="2463239"/>
            <a:ext cx="2511425" cy="549275"/>
          </a:xfrm>
          <a:prstGeom prst="rect">
            <a:avLst/>
          </a:prstGeom>
          <a:noFill/>
          <a:ln w="28575" algn="ctr">
            <a:noFill/>
            <a:miter lim="800000"/>
            <a:headEnd/>
            <a:tailEnd/>
          </a:ln>
        </p:spPr>
        <p:txBody>
          <a:bodyPr>
            <a:spAutoFit/>
          </a:bodyPr>
          <a:lstStyle/>
          <a:p>
            <a:pPr algn="ctr">
              <a:spcBef>
                <a:spcPct val="50000"/>
              </a:spcBef>
            </a:pPr>
            <a:r>
              <a:rPr lang="en-US" altLang="ja-JP" sz="1000" b="1">
                <a:ea typeface="ＭＳ Ｐゴシック" pitchFamily="-64" charset="-128"/>
              </a:rPr>
              <a:t>Superscalar; 15-stage pipeline</a:t>
            </a:r>
            <a:br>
              <a:rPr lang="en-US" altLang="ja-JP" sz="1000" b="1">
                <a:ea typeface="ＭＳ Ｐゴシック" pitchFamily="-64" charset="-128"/>
              </a:rPr>
            </a:br>
            <a:r>
              <a:rPr lang="en-US" altLang="ja-JP" sz="1000" b="1">
                <a:ea typeface="ＭＳ Ｐゴシック" pitchFamily="-64" charset="-128"/>
              </a:rPr>
              <a:t>&gt;1.5GHz prod, &gt;2.4GHz typ (40nm)</a:t>
            </a:r>
            <a:br>
              <a:rPr lang="en-US" altLang="ja-JP" sz="1000" b="1">
                <a:ea typeface="ＭＳ Ｐゴシック" pitchFamily="-64" charset="-128"/>
              </a:rPr>
            </a:br>
            <a:r>
              <a:rPr lang="en-US" altLang="ja-JP" sz="1000" b="1">
                <a:ea typeface="ＭＳ Ｐゴシック" pitchFamily="-64" charset="-128"/>
              </a:rPr>
              <a:t>&gt;6000 Coremark @ 2.4GHz</a:t>
            </a:r>
            <a:endParaRPr lang="en-US" sz="1000" b="1"/>
          </a:p>
        </p:txBody>
      </p:sp>
      <p:grpSp>
        <p:nvGrpSpPr>
          <p:cNvPr id="9" name="Group 80"/>
          <p:cNvGrpSpPr>
            <a:grpSpLocks/>
          </p:cNvGrpSpPr>
          <p:nvPr/>
        </p:nvGrpSpPr>
        <p:grpSpPr bwMode="auto">
          <a:xfrm>
            <a:off x="4289986" y="3934852"/>
            <a:ext cx="768350" cy="482600"/>
            <a:chOff x="6019817" y="1314450"/>
            <a:chExt cx="1038464" cy="640080"/>
          </a:xfrm>
        </p:grpSpPr>
        <p:sp>
          <p:nvSpPr>
            <p:cNvPr id="49" name="Rectangle 48"/>
            <p:cNvSpPr>
              <a:spLocks noChangeArrowheads="1"/>
            </p:cNvSpPr>
            <p:nvPr/>
          </p:nvSpPr>
          <p:spPr bwMode="auto">
            <a:xfrm>
              <a:off x="6019817" y="1314450"/>
              <a:ext cx="1038464" cy="640080"/>
            </a:xfrm>
            <a:prstGeom prst="rect">
              <a:avLst/>
            </a:prstGeom>
            <a:solidFill>
              <a:srgbClr val="808080"/>
            </a:solidFill>
            <a:ln w="28575">
              <a:solidFill>
                <a:schemeClr val="accent2"/>
              </a:solidFill>
              <a:round/>
              <a:headEnd/>
              <a:tailEnd/>
            </a:ln>
            <a:effectLst>
              <a:outerShdw blurRad="63500" dist="38100" dir="2700000" algn="tl" rotWithShape="0">
                <a:srgbClr val="000000">
                  <a:alpha val="39998"/>
                </a:srgbClr>
              </a:outerShdw>
            </a:effectLst>
          </p:spPr>
          <p:txBody>
            <a:bodyPr/>
            <a:lstStyle/>
            <a:p>
              <a:pPr algn="ctr">
                <a:defRPr/>
              </a:pPr>
              <a:endParaRPr lang="en-US" sz="1050">
                <a:solidFill>
                  <a:schemeClr val="tx1"/>
                </a:solidFill>
                <a:ea typeface="Geneva" charset="-128"/>
                <a:cs typeface="+mn-cs"/>
              </a:endParaRPr>
            </a:p>
          </p:txBody>
        </p:sp>
        <p:sp>
          <p:nvSpPr>
            <p:cNvPr id="22559" name="Text Box 57"/>
            <p:cNvSpPr txBox="1">
              <a:spLocks noChangeArrowheads="1"/>
            </p:cNvSpPr>
            <p:nvPr/>
          </p:nvSpPr>
          <p:spPr bwMode="auto">
            <a:xfrm>
              <a:off x="6105640" y="1472364"/>
              <a:ext cx="866818" cy="324252"/>
            </a:xfrm>
            <a:prstGeom prst="rect">
              <a:avLst/>
            </a:prstGeom>
            <a:solidFill>
              <a:srgbClr val="4D4D4D"/>
            </a:solidFill>
            <a:ln w="9525">
              <a:noFill/>
              <a:miter lim="800000"/>
              <a:headEnd/>
              <a:tailEnd/>
            </a:ln>
          </p:spPr>
          <p:txBody>
            <a:bodyPr anchor="ctr">
              <a:spAutoFit/>
            </a:bodyPr>
            <a:lstStyle/>
            <a:p>
              <a:pPr algn="ctr">
                <a:spcBef>
                  <a:spcPct val="50000"/>
                </a:spcBef>
              </a:pPr>
              <a:r>
                <a:rPr lang="en-US" sz="1000" b="1">
                  <a:solidFill>
                    <a:schemeClr val="bg1"/>
                  </a:solidFill>
                </a:rPr>
                <a:t>34K</a:t>
              </a:r>
            </a:p>
          </p:txBody>
        </p:sp>
      </p:grpSp>
      <p:cxnSp>
        <p:nvCxnSpPr>
          <p:cNvPr id="22540" name="Straight Arrow Connector 54"/>
          <p:cNvCxnSpPr>
            <a:cxnSpLocks noChangeShapeType="1"/>
          </p:cNvCxnSpPr>
          <p:nvPr/>
        </p:nvCxnSpPr>
        <p:spPr bwMode="auto">
          <a:xfrm flipV="1">
            <a:off x="5078974" y="2969652"/>
            <a:ext cx="1131887" cy="831850"/>
          </a:xfrm>
          <a:prstGeom prst="straightConnector1">
            <a:avLst/>
          </a:prstGeom>
          <a:noFill/>
          <a:ln w="38100">
            <a:solidFill>
              <a:schemeClr val="accent2"/>
            </a:solidFill>
            <a:round/>
            <a:headEnd/>
            <a:tailEnd type="triangle" w="med" len="med"/>
          </a:ln>
        </p:spPr>
      </p:cxnSp>
      <p:sp>
        <p:nvSpPr>
          <p:cNvPr id="22541" name="Text Box 36"/>
          <p:cNvSpPr txBox="1">
            <a:spLocks noChangeArrowheads="1"/>
          </p:cNvSpPr>
          <p:nvPr/>
        </p:nvSpPr>
        <p:spPr bwMode="auto">
          <a:xfrm rot="-2111170">
            <a:off x="2935849" y="3271277"/>
            <a:ext cx="1447800" cy="457200"/>
          </a:xfrm>
          <a:prstGeom prst="rect">
            <a:avLst/>
          </a:prstGeom>
          <a:noFill/>
          <a:ln w="9525" algn="ctr">
            <a:noFill/>
            <a:miter lim="800000"/>
            <a:headEnd/>
            <a:tailEnd/>
          </a:ln>
        </p:spPr>
        <p:txBody>
          <a:bodyPr>
            <a:spAutoFit/>
          </a:bodyPr>
          <a:lstStyle/>
          <a:p>
            <a:pPr algn="ctr">
              <a:spcBef>
                <a:spcPct val="50000"/>
              </a:spcBef>
            </a:pPr>
            <a:r>
              <a:rPr lang="en-US" sz="1200" b="1">
                <a:solidFill>
                  <a:schemeClr val="tx1"/>
                </a:solidFill>
              </a:rPr>
              <a:t>Single threaded performance</a:t>
            </a:r>
          </a:p>
        </p:txBody>
      </p:sp>
      <p:sp>
        <p:nvSpPr>
          <p:cNvPr id="22542" name="Text Box 37"/>
          <p:cNvSpPr txBox="1">
            <a:spLocks noChangeArrowheads="1"/>
          </p:cNvSpPr>
          <p:nvPr/>
        </p:nvSpPr>
        <p:spPr bwMode="auto">
          <a:xfrm rot="-2190154">
            <a:off x="2870761" y="4682564"/>
            <a:ext cx="1871663" cy="274638"/>
          </a:xfrm>
          <a:prstGeom prst="rect">
            <a:avLst/>
          </a:prstGeom>
          <a:noFill/>
          <a:ln w="9525" algn="ctr">
            <a:noFill/>
            <a:miter lim="800000"/>
            <a:headEnd/>
            <a:tailEnd/>
          </a:ln>
        </p:spPr>
        <p:txBody>
          <a:bodyPr>
            <a:spAutoFit/>
          </a:bodyPr>
          <a:lstStyle/>
          <a:p>
            <a:pPr algn="ctr">
              <a:spcBef>
                <a:spcPct val="50000"/>
              </a:spcBef>
            </a:pPr>
            <a:r>
              <a:rPr lang="en-US" sz="1200" b="1">
                <a:solidFill>
                  <a:schemeClr val="tx1"/>
                </a:solidFill>
              </a:rPr>
              <a:t>Multi-threading</a:t>
            </a:r>
          </a:p>
        </p:txBody>
      </p:sp>
      <p:sp>
        <p:nvSpPr>
          <p:cNvPr id="22543" name="Text Box 38"/>
          <p:cNvSpPr txBox="1">
            <a:spLocks noChangeArrowheads="1"/>
          </p:cNvSpPr>
          <p:nvPr/>
        </p:nvSpPr>
        <p:spPr bwMode="auto">
          <a:xfrm rot="-2278106">
            <a:off x="4839261" y="3318902"/>
            <a:ext cx="1871663" cy="457200"/>
          </a:xfrm>
          <a:prstGeom prst="rect">
            <a:avLst/>
          </a:prstGeom>
          <a:noFill/>
          <a:ln w="9525" algn="ctr">
            <a:noFill/>
            <a:miter lim="800000"/>
            <a:headEnd/>
            <a:tailEnd/>
          </a:ln>
        </p:spPr>
        <p:txBody>
          <a:bodyPr>
            <a:spAutoFit/>
          </a:bodyPr>
          <a:lstStyle/>
          <a:p>
            <a:pPr algn="ctr">
              <a:spcBef>
                <a:spcPct val="50000"/>
              </a:spcBef>
            </a:pPr>
            <a:r>
              <a:rPr lang="en-US" sz="1200" b="1">
                <a:solidFill>
                  <a:schemeClr val="tx1"/>
                </a:solidFill>
              </a:rPr>
              <a:t>Coherent Multiprocessing</a:t>
            </a:r>
          </a:p>
        </p:txBody>
      </p:sp>
      <p:sp>
        <p:nvSpPr>
          <p:cNvPr id="22544" name="Text Box 39"/>
          <p:cNvSpPr txBox="1">
            <a:spLocks noChangeArrowheads="1"/>
          </p:cNvSpPr>
          <p:nvPr/>
        </p:nvSpPr>
        <p:spPr bwMode="auto">
          <a:xfrm>
            <a:off x="2862824" y="5646177"/>
            <a:ext cx="3322637" cy="457200"/>
          </a:xfrm>
          <a:prstGeom prst="rect">
            <a:avLst/>
          </a:prstGeom>
          <a:noFill/>
          <a:ln w="9525" algn="ctr">
            <a:noFill/>
            <a:miter lim="800000"/>
            <a:headEnd/>
            <a:tailEnd/>
          </a:ln>
        </p:spPr>
        <p:txBody>
          <a:bodyPr>
            <a:spAutoFit/>
          </a:bodyPr>
          <a:lstStyle/>
          <a:p>
            <a:pPr algn="ctr">
              <a:spcBef>
                <a:spcPct val="50000"/>
              </a:spcBef>
            </a:pPr>
            <a:r>
              <a:rPr lang="en-US" sz="1200" b="1">
                <a:solidFill>
                  <a:schemeClr val="tx1"/>
                </a:solidFill>
              </a:rPr>
              <a:t>microMIPS advanced code compression </a:t>
            </a:r>
            <a:br>
              <a:rPr lang="en-US" sz="1200" b="1">
                <a:solidFill>
                  <a:schemeClr val="tx1"/>
                </a:solidFill>
              </a:rPr>
            </a:br>
            <a:r>
              <a:rPr lang="en-US" sz="1200" b="1">
                <a:solidFill>
                  <a:schemeClr val="tx1"/>
                </a:solidFill>
              </a:rPr>
              <a:t>&amp; Enhanced MCU Features</a:t>
            </a:r>
          </a:p>
        </p:txBody>
      </p:sp>
      <p:sp>
        <p:nvSpPr>
          <p:cNvPr id="22545" name="Text Box 40"/>
          <p:cNvSpPr txBox="1">
            <a:spLocks noChangeArrowheads="1"/>
          </p:cNvSpPr>
          <p:nvPr/>
        </p:nvSpPr>
        <p:spPr bwMode="auto">
          <a:xfrm>
            <a:off x="6869674" y="1698064"/>
            <a:ext cx="1676400" cy="1006475"/>
          </a:xfrm>
          <a:prstGeom prst="rect">
            <a:avLst/>
          </a:prstGeom>
          <a:noFill/>
          <a:ln w="28575" algn="ctr">
            <a:noFill/>
            <a:miter lim="800000"/>
            <a:headEnd/>
            <a:tailEnd/>
          </a:ln>
        </p:spPr>
        <p:txBody>
          <a:bodyPr>
            <a:spAutoFit/>
          </a:bodyPr>
          <a:lstStyle/>
          <a:p>
            <a:pPr algn="r">
              <a:spcBef>
                <a:spcPct val="50000"/>
              </a:spcBef>
            </a:pPr>
            <a:r>
              <a:rPr lang="en-US" altLang="ja-JP" sz="1000" b="1">
                <a:ea typeface="ＭＳ Ｐゴシック" pitchFamily="-64" charset="-128"/>
              </a:rPr>
              <a:t>            (1-4 cores)</a:t>
            </a:r>
          </a:p>
          <a:p>
            <a:pPr algn="r"/>
            <a:r>
              <a:rPr lang="en-US" altLang="ja-JP" sz="1000" b="1">
                <a:ea typeface="ＭＳ Ｐゴシック" pitchFamily="-64" charset="-128"/>
              </a:rPr>
              <a:t>            Max ~1.5GHz</a:t>
            </a:r>
          </a:p>
          <a:p>
            <a:pPr algn="r"/>
            <a:r>
              <a:rPr lang="en-US" altLang="ja-JP" sz="1000" b="1">
                <a:ea typeface="ＭＳ Ｐゴシック" pitchFamily="-64" charset="-128"/>
              </a:rPr>
              <a:t>             prod (40nm)</a:t>
            </a:r>
            <a:br>
              <a:rPr lang="en-US" altLang="ja-JP" sz="1000" b="1">
                <a:ea typeface="ＭＳ Ｐゴシック" pitchFamily="-64" charset="-128"/>
              </a:rPr>
            </a:br>
            <a:r>
              <a:rPr lang="en-US" altLang="ja-JP" sz="1000" b="1">
                <a:ea typeface="ＭＳ Ｐゴシック" pitchFamily="-64" charset="-128"/>
              </a:rPr>
              <a:t>         &gt;12,000 Coremark</a:t>
            </a:r>
          </a:p>
          <a:p>
            <a:pPr algn="r"/>
            <a:r>
              <a:rPr lang="en-US" altLang="ja-JP" sz="1000" b="1">
                <a:ea typeface="ＭＳ Ｐゴシック" pitchFamily="-64" charset="-128"/>
              </a:rPr>
              <a:t> 10,000 DMIPS  </a:t>
            </a:r>
          </a:p>
          <a:p>
            <a:pPr algn="r"/>
            <a:r>
              <a:rPr lang="en-US" altLang="ja-JP" sz="1000" b="1">
                <a:ea typeface="ＭＳ Ｐゴシック" pitchFamily="-64" charset="-128"/>
              </a:rPr>
              <a:t>      @ 1.25 GHz</a:t>
            </a:r>
          </a:p>
        </p:txBody>
      </p:sp>
      <p:sp>
        <p:nvSpPr>
          <p:cNvPr id="22546" name="Text Box 43"/>
          <p:cNvSpPr txBox="1">
            <a:spLocks noChangeArrowheads="1"/>
          </p:cNvSpPr>
          <p:nvPr/>
        </p:nvSpPr>
        <p:spPr bwMode="auto">
          <a:xfrm>
            <a:off x="1980174" y="1675839"/>
            <a:ext cx="2438400" cy="574675"/>
          </a:xfrm>
          <a:prstGeom prst="rect">
            <a:avLst/>
          </a:prstGeom>
          <a:solidFill>
            <a:schemeClr val="bg1"/>
          </a:solidFill>
          <a:ln w="28575" algn="ctr">
            <a:solidFill>
              <a:srgbClr val="5D91C4"/>
            </a:solidFill>
            <a:miter lim="800000"/>
            <a:headEnd/>
            <a:tailEnd/>
          </a:ln>
        </p:spPr>
        <p:txBody>
          <a:bodyPr anchor="ctr"/>
          <a:lstStyle/>
          <a:p>
            <a:pPr algn="ctr"/>
            <a:r>
              <a:rPr lang="en-US" sz="1100" b="1"/>
              <a:t>20-30% faster than competing </a:t>
            </a:r>
            <a:br>
              <a:rPr lang="en-US" sz="1100" b="1"/>
            </a:br>
            <a:r>
              <a:rPr lang="en-US" sz="1100" b="1"/>
              <a:t>ARM cores with same technology</a:t>
            </a:r>
          </a:p>
        </p:txBody>
      </p:sp>
      <p:sp>
        <p:nvSpPr>
          <p:cNvPr id="22547" name="Line 44"/>
          <p:cNvSpPr>
            <a:spLocks noChangeShapeType="1"/>
          </p:cNvSpPr>
          <p:nvPr/>
        </p:nvSpPr>
        <p:spPr bwMode="auto">
          <a:xfrm>
            <a:off x="4418574" y="1974289"/>
            <a:ext cx="493712" cy="508000"/>
          </a:xfrm>
          <a:prstGeom prst="line">
            <a:avLst/>
          </a:prstGeom>
          <a:noFill/>
          <a:ln w="28575">
            <a:solidFill>
              <a:srgbClr val="5D91C4"/>
            </a:solidFill>
            <a:round/>
            <a:headEnd/>
            <a:tailEnd type="triangle" w="med" len="med"/>
          </a:ln>
        </p:spPr>
        <p:txBody>
          <a:bodyPr/>
          <a:lstStyle/>
          <a:p>
            <a:endParaRPr lang="en-US"/>
          </a:p>
        </p:txBody>
      </p:sp>
      <p:cxnSp>
        <p:nvCxnSpPr>
          <p:cNvPr id="22548" name="Straight Arrow Connector 54"/>
          <p:cNvCxnSpPr>
            <a:cxnSpLocks noChangeShapeType="1"/>
          </p:cNvCxnSpPr>
          <p:nvPr/>
        </p:nvCxnSpPr>
        <p:spPr bwMode="auto">
          <a:xfrm flipV="1">
            <a:off x="5415524" y="1820302"/>
            <a:ext cx="1131887" cy="831850"/>
          </a:xfrm>
          <a:prstGeom prst="straightConnector1">
            <a:avLst/>
          </a:prstGeom>
          <a:noFill/>
          <a:ln w="38100">
            <a:solidFill>
              <a:schemeClr val="accent2"/>
            </a:solidFill>
            <a:round/>
            <a:headEnd/>
            <a:tailEnd type="triangle" w="med" len="med"/>
          </a:ln>
        </p:spPr>
      </p:cxnSp>
      <p:sp>
        <p:nvSpPr>
          <p:cNvPr id="22549" name="Text Box 50"/>
          <p:cNvSpPr txBox="1">
            <a:spLocks noChangeArrowheads="1"/>
          </p:cNvSpPr>
          <p:nvPr/>
        </p:nvSpPr>
        <p:spPr bwMode="auto">
          <a:xfrm rot="-2158630">
            <a:off x="5330825" y="1385888"/>
            <a:ext cx="1871663" cy="457200"/>
          </a:xfrm>
          <a:prstGeom prst="rect">
            <a:avLst/>
          </a:prstGeom>
          <a:noFill/>
          <a:ln w="9525" algn="ctr">
            <a:noFill/>
            <a:miter lim="800000"/>
            <a:headEnd/>
            <a:tailEnd/>
          </a:ln>
        </p:spPr>
        <p:txBody>
          <a:bodyPr>
            <a:spAutoFit/>
          </a:bodyPr>
          <a:lstStyle/>
          <a:p>
            <a:pPr algn="ctr">
              <a:spcBef>
                <a:spcPct val="50000"/>
              </a:spcBef>
            </a:pPr>
            <a:r>
              <a:rPr lang="en-US" sz="1200" b="1">
                <a:solidFill>
                  <a:schemeClr val="tx1"/>
                </a:solidFill>
              </a:rPr>
              <a:t>Coherent Multiprocessing</a:t>
            </a:r>
          </a:p>
        </p:txBody>
      </p:sp>
      <p:grpSp>
        <p:nvGrpSpPr>
          <p:cNvPr id="10" name="Group 57"/>
          <p:cNvGrpSpPr>
            <a:grpSpLocks/>
          </p:cNvGrpSpPr>
          <p:nvPr/>
        </p:nvGrpSpPr>
        <p:grpSpPr bwMode="auto">
          <a:xfrm>
            <a:off x="6633136" y="1563127"/>
            <a:ext cx="768350" cy="520700"/>
            <a:chOff x="4896" y="2419"/>
            <a:chExt cx="484" cy="328"/>
          </a:xfrm>
        </p:grpSpPr>
        <p:sp>
          <p:nvSpPr>
            <p:cNvPr id="104" name="Rectangle 103"/>
            <p:cNvSpPr>
              <a:spLocks noChangeArrowheads="1"/>
            </p:cNvSpPr>
            <p:nvPr/>
          </p:nvSpPr>
          <p:spPr bwMode="auto">
            <a:xfrm>
              <a:off x="4896" y="2419"/>
              <a:ext cx="484" cy="328"/>
            </a:xfrm>
            <a:prstGeom prst="rect">
              <a:avLst/>
            </a:prstGeom>
            <a:solidFill>
              <a:srgbClr val="CCFF33"/>
            </a:solidFill>
            <a:ln w="28575">
              <a:solidFill>
                <a:schemeClr val="tx1"/>
              </a:solidFill>
              <a:round/>
              <a:headEnd/>
              <a:tailEnd/>
            </a:ln>
            <a:effectLst>
              <a:outerShdw dist="38100" dir="2700000" algn="tl" rotWithShape="0">
                <a:srgbClr val="808080">
                  <a:alpha val="39998"/>
                </a:srgbClr>
              </a:outerShdw>
            </a:effectLst>
          </p:spPr>
          <p:txBody>
            <a:bodyPr/>
            <a:lstStyle/>
            <a:p>
              <a:pPr algn="ctr">
                <a:defRPr/>
              </a:pPr>
              <a:endParaRPr lang="en-US" sz="1050">
                <a:solidFill>
                  <a:schemeClr val="tx1"/>
                </a:solidFill>
                <a:ea typeface="Geneva" charset="-128"/>
                <a:cs typeface="+mn-cs"/>
              </a:endParaRPr>
            </a:p>
          </p:txBody>
        </p:sp>
        <p:sp>
          <p:nvSpPr>
            <p:cNvPr id="2204726" name="Text Box 57"/>
            <p:cNvSpPr txBox="1">
              <a:spLocks noChangeArrowheads="1"/>
            </p:cNvSpPr>
            <p:nvPr/>
          </p:nvSpPr>
          <p:spPr bwMode="auto">
            <a:xfrm>
              <a:off x="4936" y="2500"/>
              <a:ext cx="404" cy="160"/>
            </a:xfrm>
            <a:prstGeom prst="rect">
              <a:avLst/>
            </a:prstGeom>
            <a:solidFill>
              <a:srgbClr val="4D4D4D"/>
            </a:solidFill>
            <a:ln w="9525">
              <a:solidFill>
                <a:schemeClr val="tx1"/>
              </a:solidFill>
              <a:miter lim="800000"/>
              <a:headEnd/>
              <a:tailEnd/>
            </a:ln>
          </p:spPr>
          <p:txBody>
            <a:bodyPr anchor="ctr">
              <a:spAutoFit/>
            </a:bodyPr>
            <a:lstStyle/>
            <a:p>
              <a:pPr algn="ctr">
                <a:spcBef>
                  <a:spcPct val="50000"/>
                </a:spcBef>
                <a:defRPr/>
              </a:pPr>
              <a:r>
                <a:rPr lang="en-US" sz="1000" b="1">
                  <a:solidFill>
                    <a:schemeClr val="bg1"/>
                  </a:solidFill>
                  <a:effectLst>
                    <a:outerShdw blurRad="38100" dist="38100" dir="2700000" algn="tl">
                      <a:srgbClr val="000000"/>
                    </a:outerShdw>
                  </a:effectLst>
                </a:rPr>
                <a:t>1074K</a:t>
              </a:r>
            </a:p>
          </p:txBody>
        </p:sp>
      </p:grpSp>
      <p:grpSp>
        <p:nvGrpSpPr>
          <p:cNvPr id="11" name="Group 58"/>
          <p:cNvGrpSpPr>
            <a:grpSpLocks/>
          </p:cNvGrpSpPr>
          <p:nvPr/>
        </p:nvGrpSpPr>
        <p:grpSpPr bwMode="auto">
          <a:xfrm>
            <a:off x="7025249" y="5052452"/>
            <a:ext cx="709612" cy="855662"/>
            <a:chOff x="2953" y="1873"/>
            <a:chExt cx="474" cy="520"/>
          </a:xfrm>
        </p:grpSpPr>
        <p:sp>
          <p:nvSpPr>
            <p:cNvPr id="86" name="Rectangle 85"/>
            <p:cNvSpPr>
              <a:spLocks noChangeArrowheads="1"/>
            </p:cNvSpPr>
            <p:nvPr/>
          </p:nvSpPr>
          <p:spPr bwMode="auto">
            <a:xfrm>
              <a:off x="2953" y="1873"/>
              <a:ext cx="474" cy="520"/>
            </a:xfrm>
            <a:prstGeom prst="rect">
              <a:avLst/>
            </a:prstGeom>
            <a:solidFill>
              <a:srgbClr val="808080"/>
            </a:solidFill>
            <a:ln w="28575">
              <a:solidFill>
                <a:schemeClr val="accent2"/>
              </a:solidFill>
              <a:round/>
              <a:headEnd/>
              <a:tailEnd/>
            </a:ln>
            <a:effectLst>
              <a:outerShdw blurRad="63500" dist="38100" dir="2700000" algn="tl" rotWithShape="0">
                <a:srgbClr val="000000">
                  <a:alpha val="39998"/>
                </a:srgbClr>
              </a:outerShdw>
            </a:effectLst>
          </p:spPr>
          <p:txBody>
            <a:bodyPr/>
            <a:lstStyle/>
            <a:p>
              <a:pPr algn="ctr">
                <a:defRPr/>
              </a:pPr>
              <a:endParaRPr lang="en-US" sz="1050">
                <a:solidFill>
                  <a:schemeClr val="tx1"/>
                </a:solidFill>
                <a:ea typeface="Geneva" charset="-128"/>
                <a:cs typeface="+mn-cs"/>
              </a:endParaRPr>
            </a:p>
          </p:txBody>
        </p:sp>
        <p:sp>
          <p:nvSpPr>
            <p:cNvPr id="22554" name="Text Box 57"/>
            <p:cNvSpPr txBox="1">
              <a:spLocks noChangeArrowheads="1"/>
            </p:cNvSpPr>
            <p:nvPr/>
          </p:nvSpPr>
          <p:spPr bwMode="auto">
            <a:xfrm>
              <a:off x="2983" y="1960"/>
              <a:ext cx="404" cy="148"/>
            </a:xfrm>
            <a:prstGeom prst="rect">
              <a:avLst/>
            </a:prstGeom>
            <a:solidFill>
              <a:srgbClr val="4D4D4D"/>
            </a:solidFill>
            <a:ln w="9525">
              <a:noFill/>
              <a:miter lim="800000"/>
              <a:headEnd/>
              <a:tailEnd/>
            </a:ln>
          </p:spPr>
          <p:txBody>
            <a:bodyPr anchor="ctr">
              <a:spAutoFit/>
            </a:bodyPr>
            <a:lstStyle/>
            <a:p>
              <a:pPr algn="ctr">
                <a:spcBef>
                  <a:spcPct val="50000"/>
                </a:spcBef>
              </a:pPr>
              <a:r>
                <a:rPr lang="en-US" sz="1000" b="1">
                  <a:solidFill>
                    <a:schemeClr val="bg1"/>
                  </a:solidFill>
                </a:rPr>
                <a:t>M14Kc</a:t>
              </a:r>
            </a:p>
          </p:txBody>
        </p:sp>
        <p:sp>
          <p:nvSpPr>
            <p:cNvPr id="22555" name="Text Box 57"/>
            <p:cNvSpPr txBox="1">
              <a:spLocks noChangeArrowheads="1"/>
            </p:cNvSpPr>
            <p:nvPr/>
          </p:nvSpPr>
          <p:spPr bwMode="auto">
            <a:xfrm>
              <a:off x="2983" y="2167"/>
              <a:ext cx="404" cy="149"/>
            </a:xfrm>
            <a:prstGeom prst="rect">
              <a:avLst/>
            </a:prstGeom>
            <a:solidFill>
              <a:srgbClr val="4D4D4D"/>
            </a:solidFill>
            <a:ln w="9525">
              <a:noFill/>
              <a:miter lim="800000"/>
              <a:headEnd/>
              <a:tailEnd/>
            </a:ln>
          </p:spPr>
          <p:txBody>
            <a:bodyPr anchor="ctr">
              <a:spAutoFit/>
            </a:bodyPr>
            <a:lstStyle/>
            <a:p>
              <a:pPr algn="ctr">
                <a:spcBef>
                  <a:spcPct val="50000"/>
                </a:spcBef>
              </a:pPr>
              <a:r>
                <a:rPr lang="en-US" sz="1000" b="1">
                  <a:solidFill>
                    <a:schemeClr val="bg1"/>
                  </a:solidFill>
                </a:rPr>
                <a:t>M14K</a:t>
              </a:r>
            </a:p>
          </p:txBody>
        </p:sp>
      </p:grpSp>
      <p:cxnSp>
        <p:nvCxnSpPr>
          <p:cNvPr id="22552" name="Straight Arrow Connector 54"/>
          <p:cNvCxnSpPr>
            <a:cxnSpLocks noChangeShapeType="1"/>
          </p:cNvCxnSpPr>
          <p:nvPr/>
        </p:nvCxnSpPr>
        <p:spPr bwMode="auto">
          <a:xfrm>
            <a:off x="1689661" y="5646177"/>
            <a:ext cx="5259388" cy="3175"/>
          </a:xfrm>
          <a:prstGeom prst="straightConnector1">
            <a:avLst/>
          </a:prstGeom>
          <a:noFill/>
          <a:ln w="38100">
            <a:solidFill>
              <a:schemeClr val="accent2"/>
            </a:solidFill>
            <a:round/>
            <a:headEnd/>
            <a:tailEnd type="triangle" w="med" len="med"/>
          </a:ln>
        </p:spPr>
      </p:cxn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81506" y="4621718"/>
            <a:ext cx="8931345" cy="1298448"/>
          </a:xfrm>
          <a:prstGeom prst="rect">
            <a:avLst/>
          </a:prstGeom>
          <a:solidFill>
            <a:srgbClr val="7F1461"/>
          </a:solidFill>
          <a:ln>
            <a:noFill/>
          </a:ln>
          <a:effectLst>
            <a:outerShdw blurRad="63500" sx="102000" sy="102000" algn="ctr" rotWithShape="0">
              <a:prstClr val="black">
                <a:alpha val="40000"/>
              </a:prstClr>
            </a:outerShdw>
          </a:effectLst>
          <a:scene3d>
            <a:camera prst="orthographicFront">
              <a:rot lat="0" lon="0" rev="0"/>
            </a:camera>
            <a:lightRig rig="soft" dir="t">
              <a:rot lat="0" lon="0" rev="0"/>
            </a:lightRig>
          </a:scene3d>
          <a:sp3d contourW="44450" prstMaterial="matte">
            <a:bevelT w="63500" h="63500"/>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2238" indent="-122238"/>
            <a:endParaRPr lang="en-GB" sz="1400" b="1" dirty="0" smtClean="0">
              <a:solidFill>
                <a:srgbClr val="FFFFFF"/>
              </a:solidFill>
            </a:endParaRPr>
          </a:p>
        </p:txBody>
      </p:sp>
      <p:sp>
        <p:nvSpPr>
          <p:cNvPr id="33" name="Rectangle 32"/>
          <p:cNvSpPr/>
          <p:nvPr/>
        </p:nvSpPr>
        <p:spPr>
          <a:xfrm>
            <a:off x="77968" y="3289055"/>
            <a:ext cx="8931345" cy="1298448"/>
          </a:xfrm>
          <a:prstGeom prst="rect">
            <a:avLst/>
          </a:prstGeom>
          <a:solidFill>
            <a:schemeClr val="accent4"/>
          </a:solidFill>
          <a:ln>
            <a:noFill/>
          </a:ln>
          <a:effectLst>
            <a:outerShdw blurRad="63500" sx="102000" sy="102000" algn="ctr" rotWithShape="0">
              <a:prstClr val="black">
                <a:alpha val="40000"/>
              </a:prstClr>
            </a:outerShdw>
          </a:effectLst>
          <a:scene3d>
            <a:camera prst="orthographicFront">
              <a:rot lat="0" lon="0" rev="0"/>
            </a:camera>
            <a:lightRig rig="soft" dir="t">
              <a:rot lat="0" lon="0" rev="0"/>
            </a:lightRig>
          </a:scene3d>
          <a:sp3d contourW="44450" prstMaterial="matte">
            <a:bevelT w="63500" h="63500"/>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2238" indent="-122238"/>
            <a:endParaRPr lang="en-GB" sz="1400" b="1" dirty="0" smtClean="0">
              <a:solidFill>
                <a:srgbClr val="FFFFFF"/>
              </a:solidFill>
            </a:endParaRPr>
          </a:p>
        </p:txBody>
      </p:sp>
      <p:sp>
        <p:nvSpPr>
          <p:cNvPr id="23" name="Rectangle 22"/>
          <p:cNvSpPr/>
          <p:nvPr/>
        </p:nvSpPr>
        <p:spPr>
          <a:xfrm>
            <a:off x="85063" y="1956392"/>
            <a:ext cx="8931345" cy="1298448"/>
          </a:xfrm>
          <a:prstGeom prst="rect">
            <a:avLst/>
          </a:prstGeom>
          <a:solidFill>
            <a:srgbClr val="00A1AC"/>
          </a:solidFill>
          <a:ln>
            <a:noFill/>
          </a:ln>
          <a:effectLst>
            <a:outerShdw blurRad="63500" sx="102000" sy="102000" algn="ctr" rotWithShape="0">
              <a:prstClr val="black">
                <a:alpha val="40000"/>
              </a:prstClr>
            </a:outerShdw>
          </a:effectLst>
          <a:scene3d>
            <a:camera prst="orthographicFront">
              <a:rot lat="0" lon="0" rev="0"/>
            </a:camera>
            <a:lightRig rig="soft" dir="t">
              <a:rot lat="0" lon="0" rev="0"/>
            </a:lightRig>
          </a:scene3d>
          <a:sp3d contourW="44450" prstMaterial="matte">
            <a:bevelT w="63500" h="63500"/>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2238" indent="-122238"/>
            <a:endParaRPr lang="en-GB" sz="1400" b="1" dirty="0" smtClean="0">
              <a:solidFill>
                <a:srgbClr val="FFFFFF"/>
              </a:solidFill>
            </a:endParaRPr>
          </a:p>
        </p:txBody>
      </p:sp>
      <p:sp>
        <p:nvSpPr>
          <p:cNvPr id="2" name="Title 1"/>
          <p:cNvSpPr>
            <a:spLocks noGrp="1"/>
          </p:cNvSpPr>
          <p:nvPr>
            <p:ph type="title"/>
          </p:nvPr>
        </p:nvSpPr>
        <p:spPr/>
        <p:txBody>
          <a:bodyPr/>
          <a:lstStyle/>
          <a:p>
            <a:r>
              <a:rPr lang="en-GB" dirty="0" err="1" smtClean="0"/>
              <a:t>Aptiv</a:t>
            </a:r>
            <a:r>
              <a:rPr lang="en-GB" dirty="0" smtClean="0"/>
              <a:t> Cores Span a Broad Application Range</a:t>
            </a:r>
            <a:endParaRPr lang="en-US" dirty="0"/>
          </a:p>
        </p:txBody>
      </p:sp>
      <p:sp>
        <p:nvSpPr>
          <p:cNvPr id="6" name="Rectangle 5"/>
          <p:cNvSpPr/>
          <p:nvPr/>
        </p:nvSpPr>
        <p:spPr>
          <a:xfrm>
            <a:off x="1550973" y="1324623"/>
            <a:ext cx="1737360" cy="548640"/>
          </a:xfrm>
          <a:prstGeom prst="rect">
            <a:avLst/>
          </a:prstGeom>
          <a:solidFill>
            <a:schemeClr val="accent1"/>
          </a:solidFill>
          <a:ln>
            <a:noFill/>
          </a:ln>
          <a:effectLst>
            <a:outerShdw blurRad="63500" sx="102000" sy="102000" algn="ctr" rotWithShape="0">
              <a:prstClr val="black">
                <a:alpha val="40000"/>
              </a:prstClr>
            </a:outerShdw>
          </a:effectLst>
          <a:scene3d>
            <a:camera prst="orthographicFront">
              <a:rot lat="0" lon="0" rev="0"/>
            </a:camera>
            <a:lightRig rig="soft" dir="t">
              <a:rot lat="0" lon="0" rev="0"/>
            </a:lightRig>
          </a:scene3d>
          <a:sp3d contourW="44450" prstMaterial="matte">
            <a:bevelT w="63500" h="63500"/>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solidFill>
                  <a:schemeClr val="bg2">
                    <a:lumMod val="75000"/>
                    <a:lumOff val="25000"/>
                  </a:schemeClr>
                </a:solidFill>
              </a:rPr>
              <a:t>Mobile</a:t>
            </a:r>
            <a:endParaRPr lang="en-US" sz="1400" b="1" dirty="0">
              <a:solidFill>
                <a:schemeClr val="bg2">
                  <a:lumMod val="75000"/>
                  <a:lumOff val="25000"/>
                </a:schemeClr>
              </a:solidFill>
            </a:endParaRPr>
          </a:p>
        </p:txBody>
      </p:sp>
      <p:sp>
        <p:nvSpPr>
          <p:cNvPr id="7" name="Rectangle 6"/>
          <p:cNvSpPr/>
          <p:nvPr/>
        </p:nvSpPr>
        <p:spPr>
          <a:xfrm>
            <a:off x="5300095" y="1324302"/>
            <a:ext cx="1737360" cy="548640"/>
          </a:xfrm>
          <a:prstGeom prst="rect">
            <a:avLst/>
          </a:prstGeom>
          <a:solidFill>
            <a:schemeClr val="accent4">
              <a:lumMod val="75000"/>
            </a:schemeClr>
          </a:solidFill>
          <a:ln>
            <a:noFill/>
          </a:ln>
          <a:effectLst>
            <a:outerShdw blurRad="63500" sx="102000" sy="102000" algn="ctr" rotWithShape="0">
              <a:prstClr val="black">
                <a:alpha val="40000"/>
              </a:prstClr>
            </a:outerShdw>
          </a:effectLst>
          <a:scene3d>
            <a:camera prst="orthographicFront">
              <a:rot lat="0" lon="0" rev="0"/>
            </a:camera>
            <a:lightRig rig="soft" dir="t">
              <a:rot lat="0" lon="0" rev="0"/>
            </a:lightRig>
          </a:scene3d>
          <a:sp3d contourW="44450" prstMaterial="matte">
            <a:bevelT w="63500" h="63500"/>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solidFill>
                  <a:srgbClr val="FFFFFF"/>
                </a:solidFill>
              </a:rPr>
              <a:t>Networking</a:t>
            </a:r>
            <a:endParaRPr lang="en-US" sz="1400" b="1" dirty="0">
              <a:solidFill>
                <a:srgbClr val="FFFFFF"/>
              </a:solidFill>
            </a:endParaRPr>
          </a:p>
        </p:txBody>
      </p:sp>
      <p:sp>
        <p:nvSpPr>
          <p:cNvPr id="8" name="Rectangle 7"/>
          <p:cNvSpPr/>
          <p:nvPr/>
        </p:nvSpPr>
        <p:spPr>
          <a:xfrm>
            <a:off x="7183190" y="1324302"/>
            <a:ext cx="1737360" cy="548640"/>
          </a:xfrm>
          <a:prstGeom prst="rect">
            <a:avLst/>
          </a:prstGeom>
          <a:solidFill>
            <a:srgbClr val="AA1B81"/>
          </a:solidFill>
          <a:ln>
            <a:noFill/>
          </a:ln>
          <a:effectLst>
            <a:outerShdw blurRad="63500" sx="102000" sy="102000" algn="ctr" rotWithShape="0">
              <a:prstClr val="black">
                <a:alpha val="40000"/>
              </a:prstClr>
            </a:outerShdw>
          </a:effectLst>
          <a:scene3d>
            <a:camera prst="orthographicFront">
              <a:rot lat="0" lon="0" rev="0"/>
            </a:camera>
            <a:lightRig rig="soft" dir="t">
              <a:rot lat="0" lon="0" rev="0"/>
            </a:lightRig>
          </a:scene3d>
          <a:sp3d contourW="44450" prstMaterial="matte">
            <a:bevelT w="63500" h="63500"/>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solidFill>
                  <a:srgbClr val="FFFFFF"/>
                </a:solidFill>
              </a:rPr>
              <a:t>Embedded</a:t>
            </a:r>
            <a:endParaRPr lang="en-US" sz="1400" b="1" dirty="0">
              <a:solidFill>
                <a:srgbClr val="FFFFFF"/>
              </a:solidFill>
            </a:endParaRPr>
          </a:p>
        </p:txBody>
      </p:sp>
      <p:sp>
        <p:nvSpPr>
          <p:cNvPr id="9" name="Rectangle 8"/>
          <p:cNvSpPr/>
          <p:nvPr/>
        </p:nvSpPr>
        <p:spPr>
          <a:xfrm>
            <a:off x="3428885" y="1324302"/>
            <a:ext cx="1737360" cy="548640"/>
          </a:xfrm>
          <a:prstGeom prst="rect">
            <a:avLst/>
          </a:prstGeom>
          <a:solidFill>
            <a:schemeClr val="accent2">
              <a:lumMod val="75000"/>
            </a:schemeClr>
          </a:solidFill>
          <a:ln>
            <a:noFill/>
          </a:ln>
          <a:effectLst>
            <a:outerShdw blurRad="63500" sx="102000" sy="102000" algn="ctr" rotWithShape="0">
              <a:prstClr val="black">
                <a:alpha val="40000"/>
              </a:prstClr>
            </a:outerShdw>
          </a:effectLst>
          <a:scene3d>
            <a:camera prst="orthographicFront">
              <a:rot lat="0" lon="0" rev="0"/>
            </a:camera>
            <a:lightRig rig="soft" dir="t">
              <a:rot lat="0" lon="0" rev="0"/>
            </a:lightRig>
          </a:scene3d>
          <a:sp3d contourW="44450" prstMaterial="matte">
            <a:bevelT w="63500" h="63500"/>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solidFill>
                  <a:srgbClr val="FFFFFF"/>
                </a:solidFill>
              </a:rPr>
              <a:t>Home Entertainment</a:t>
            </a:r>
            <a:endParaRPr lang="en-US" sz="1400" b="1" dirty="0">
              <a:solidFill>
                <a:srgbClr val="FFFFFF"/>
              </a:solidFill>
            </a:endParaRPr>
          </a:p>
        </p:txBody>
      </p:sp>
      <p:sp>
        <p:nvSpPr>
          <p:cNvPr id="13" name="Rectangle 12"/>
          <p:cNvSpPr/>
          <p:nvPr/>
        </p:nvSpPr>
        <p:spPr>
          <a:xfrm>
            <a:off x="1550973" y="2017695"/>
            <a:ext cx="1737360" cy="1170676"/>
          </a:xfrm>
          <a:prstGeom prst="rect">
            <a:avLst/>
          </a:prstGeom>
          <a:solidFill>
            <a:schemeClr val="accent1"/>
          </a:solidFill>
          <a:ln>
            <a:noFill/>
          </a:ln>
          <a:effectLst>
            <a:outerShdw blurRad="63500" sx="102000" sy="102000" algn="ctr" rotWithShape="0">
              <a:prstClr val="black">
                <a:alpha val="40000"/>
              </a:prstClr>
            </a:outerShdw>
          </a:effectLst>
          <a:scene3d>
            <a:camera prst="orthographicFront">
              <a:rot lat="0" lon="0" rev="0"/>
            </a:camera>
            <a:lightRig rig="soft" dir="t">
              <a:rot lat="0" lon="0" rev="0"/>
            </a:lightRig>
          </a:scene3d>
          <a:sp3d contourW="44450" prstMaterial="matte">
            <a:bevelT w="63500" h="63500"/>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2238" indent="-122238">
              <a:buFont typeface="Arial" pitchFamily="34" charset="0"/>
              <a:buChar char="•"/>
            </a:pPr>
            <a:r>
              <a:rPr lang="en-GB" sz="1400" b="1" dirty="0" smtClean="0">
                <a:solidFill>
                  <a:schemeClr val="bg2">
                    <a:lumMod val="75000"/>
                    <a:lumOff val="25000"/>
                  </a:schemeClr>
                </a:solidFill>
              </a:rPr>
              <a:t>High-end </a:t>
            </a:r>
            <a:r>
              <a:rPr lang="en-GB" sz="1400" b="1" dirty="0" err="1" smtClean="0">
                <a:solidFill>
                  <a:schemeClr val="bg2">
                    <a:lumMod val="75000"/>
                    <a:lumOff val="25000"/>
                  </a:schemeClr>
                </a:solidFill>
              </a:rPr>
              <a:t>smartphone</a:t>
            </a:r>
            <a:r>
              <a:rPr lang="en-GB" sz="1400" b="1" dirty="0" smtClean="0">
                <a:solidFill>
                  <a:schemeClr val="bg2">
                    <a:lumMod val="75000"/>
                    <a:lumOff val="25000"/>
                  </a:schemeClr>
                </a:solidFill>
              </a:rPr>
              <a:t>  &amp; tablet apps processor</a:t>
            </a:r>
            <a:endParaRPr lang="en-US" sz="1400" b="1" dirty="0">
              <a:solidFill>
                <a:schemeClr val="bg2">
                  <a:lumMod val="75000"/>
                  <a:lumOff val="25000"/>
                </a:schemeClr>
              </a:solidFill>
            </a:endParaRPr>
          </a:p>
        </p:txBody>
      </p:sp>
      <p:sp>
        <p:nvSpPr>
          <p:cNvPr id="14" name="Rectangle 13"/>
          <p:cNvSpPr/>
          <p:nvPr/>
        </p:nvSpPr>
        <p:spPr>
          <a:xfrm>
            <a:off x="1550973" y="3349190"/>
            <a:ext cx="1737360" cy="1170676"/>
          </a:xfrm>
          <a:prstGeom prst="rect">
            <a:avLst/>
          </a:prstGeom>
          <a:solidFill>
            <a:schemeClr val="accent1"/>
          </a:solidFill>
          <a:ln>
            <a:noFill/>
          </a:ln>
          <a:effectLst>
            <a:outerShdw blurRad="63500" sx="102000" sy="102000" algn="ctr" rotWithShape="0">
              <a:prstClr val="black">
                <a:alpha val="40000"/>
              </a:prstClr>
            </a:outerShdw>
          </a:effectLst>
          <a:scene3d>
            <a:camera prst="orthographicFront">
              <a:rot lat="0" lon="0" rev="0"/>
            </a:camera>
            <a:lightRig rig="soft" dir="t">
              <a:rot lat="0" lon="0" rev="0"/>
            </a:lightRig>
          </a:scene3d>
          <a:sp3d contourW="44450" prstMaterial="matte">
            <a:bevelT w="63500" h="63500"/>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2238" indent="-122238">
              <a:buFont typeface="Arial" pitchFamily="34" charset="0"/>
              <a:buChar char="•"/>
            </a:pPr>
            <a:r>
              <a:rPr lang="en-GB" sz="1400" b="1" dirty="0" smtClean="0">
                <a:solidFill>
                  <a:schemeClr val="bg2">
                    <a:lumMod val="75000"/>
                    <a:lumOff val="25000"/>
                  </a:schemeClr>
                </a:solidFill>
              </a:rPr>
              <a:t>Low-to mid-range apps processor </a:t>
            </a:r>
          </a:p>
          <a:p>
            <a:pPr marL="122238" indent="-122238">
              <a:buFont typeface="Arial" pitchFamily="34" charset="0"/>
              <a:buChar char="•"/>
            </a:pPr>
            <a:r>
              <a:rPr lang="en-GB" sz="1400" b="1" dirty="0" smtClean="0">
                <a:solidFill>
                  <a:schemeClr val="bg2">
                    <a:lumMod val="75000"/>
                    <a:lumOff val="25000"/>
                  </a:schemeClr>
                </a:solidFill>
              </a:rPr>
              <a:t>LTE baseband controller</a:t>
            </a:r>
          </a:p>
        </p:txBody>
      </p:sp>
      <p:sp>
        <p:nvSpPr>
          <p:cNvPr id="15" name="Rectangle 14"/>
          <p:cNvSpPr/>
          <p:nvPr/>
        </p:nvSpPr>
        <p:spPr>
          <a:xfrm>
            <a:off x="1550973" y="4681898"/>
            <a:ext cx="1737360" cy="1170676"/>
          </a:xfrm>
          <a:prstGeom prst="rect">
            <a:avLst/>
          </a:prstGeom>
          <a:solidFill>
            <a:schemeClr val="accent1"/>
          </a:solidFill>
          <a:ln>
            <a:noFill/>
          </a:ln>
          <a:effectLst>
            <a:outerShdw blurRad="63500" sx="102000" sy="102000" algn="ctr" rotWithShape="0">
              <a:prstClr val="black">
                <a:alpha val="40000"/>
              </a:prstClr>
            </a:outerShdw>
          </a:effectLst>
          <a:scene3d>
            <a:camera prst="orthographicFront">
              <a:rot lat="0" lon="0" rev="0"/>
            </a:camera>
            <a:lightRig rig="soft" dir="t">
              <a:rot lat="0" lon="0" rev="0"/>
            </a:lightRig>
          </a:scene3d>
          <a:sp3d contourW="44450" prstMaterial="matte">
            <a:bevelT w="63500" h="63500"/>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2238" indent="-122238">
              <a:buFont typeface="Arial" pitchFamily="34" charset="0"/>
              <a:buChar char="•"/>
            </a:pPr>
            <a:r>
              <a:rPr lang="en-GB" sz="1400" b="1" dirty="0" err="1" smtClean="0">
                <a:solidFill>
                  <a:schemeClr val="bg2">
                    <a:lumMod val="75000"/>
                    <a:lumOff val="25000"/>
                  </a:schemeClr>
                </a:solidFill>
              </a:rPr>
              <a:t>Touchscreen</a:t>
            </a:r>
            <a:endParaRPr lang="en-GB" sz="1400" b="1" dirty="0" smtClean="0">
              <a:solidFill>
                <a:schemeClr val="bg2">
                  <a:lumMod val="75000"/>
                  <a:lumOff val="25000"/>
                </a:schemeClr>
              </a:solidFill>
            </a:endParaRPr>
          </a:p>
          <a:p>
            <a:pPr marL="122238" indent="-122238">
              <a:buFont typeface="Arial" pitchFamily="34" charset="0"/>
              <a:buChar char="•"/>
            </a:pPr>
            <a:r>
              <a:rPr lang="en-GB" sz="1400" b="1" dirty="0" smtClean="0">
                <a:solidFill>
                  <a:schemeClr val="bg2">
                    <a:lumMod val="75000"/>
                    <a:lumOff val="25000"/>
                  </a:schemeClr>
                </a:solidFill>
              </a:rPr>
              <a:t>SIM/security</a:t>
            </a:r>
          </a:p>
          <a:p>
            <a:pPr marL="122238" indent="-122238">
              <a:buFont typeface="Arial" pitchFamily="34" charset="0"/>
              <a:buChar char="•"/>
            </a:pPr>
            <a:r>
              <a:rPr lang="en-GB" sz="1400" b="1" dirty="0" smtClean="0">
                <a:solidFill>
                  <a:schemeClr val="bg2">
                    <a:lumMod val="75000"/>
                    <a:lumOff val="25000"/>
                  </a:schemeClr>
                </a:solidFill>
              </a:rPr>
              <a:t>GPS</a:t>
            </a:r>
          </a:p>
        </p:txBody>
      </p:sp>
      <p:sp>
        <p:nvSpPr>
          <p:cNvPr id="24" name="Rectangle 23"/>
          <p:cNvSpPr/>
          <p:nvPr/>
        </p:nvSpPr>
        <p:spPr>
          <a:xfrm>
            <a:off x="3428885" y="2017695"/>
            <a:ext cx="1737360" cy="1170676"/>
          </a:xfrm>
          <a:prstGeom prst="rect">
            <a:avLst/>
          </a:prstGeom>
          <a:solidFill>
            <a:schemeClr val="accent2">
              <a:lumMod val="75000"/>
            </a:schemeClr>
          </a:solidFill>
          <a:ln>
            <a:noFill/>
          </a:ln>
          <a:effectLst>
            <a:outerShdw blurRad="63500" sx="102000" sy="102000" algn="ctr" rotWithShape="0">
              <a:prstClr val="black">
                <a:alpha val="40000"/>
              </a:prstClr>
            </a:outerShdw>
          </a:effectLst>
          <a:scene3d>
            <a:camera prst="orthographicFront">
              <a:rot lat="0" lon="0" rev="0"/>
            </a:camera>
            <a:lightRig rig="soft" dir="t">
              <a:rot lat="0" lon="0" rev="0"/>
            </a:lightRig>
          </a:scene3d>
          <a:sp3d contourW="44450" prstMaterial="matte">
            <a:bevelT w="63500" h="63500"/>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2238" indent="-122238">
              <a:buFont typeface="Arial" pitchFamily="34" charset="0"/>
              <a:buChar char="•"/>
            </a:pPr>
            <a:r>
              <a:rPr lang="en-GB" sz="1400" b="1" dirty="0" smtClean="0">
                <a:solidFill>
                  <a:srgbClr val="FFFFFF"/>
                </a:solidFill>
              </a:rPr>
              <a:t>High-end DTV/STB/BD processor</a:t>
            </a:r>
          </a:p>
        </p:txBody>
      </p:sp>
      <p:sp>
        <p:nvSpPr>
          <p:cNvPr id="25" name="Rectangle 24"/>
          <p:cNvSpPr/>
          <p:nvPr/>
        </p:nvSpPr>
        <p:spPr>
          <a:xfrm>
            <a:off x="5300095" y="2017695"/>
            <a:ext cx="1737360" cy="1170676"/>
          </a:xfrm>
          <a:prstGeom prst="rect">
            <a:avLst/>
          </a:prstGeom>
          <a:solidFill>
            <a:schemeClr val="accent4">
              <a:lumMod val="75000"/>
            </a:schemeClr>
          </a:solidFill>
          <a:ln>
            <a:noFill/>
          </a:ln>
          <a:effectLst>
            <a:outerShdw blurRad="63500" sx="102000" sy="102000" algn="ctr" rotWithShape="0">
              <a:prstClr val="black">
                <a:alpha val="40000"/>
              </a:prstClr>
            </a:outerShdw>
          </a:effectLst>
          <a:scene3d>
            <a:camera prst="orthographicFront">
              <a:rot lat="0" lon="0" rev="0"/>
            </a:camera>
            <a:lightRig rig="soft" dir="t">
              <a:rot lat="0" lon="0" rev="0"/>
            </a:lightRig>
          </a:scene3d>
          <a:sp3d contourW="44450" prstMaterial="matte">
            <a:bevelT w="63500" h="63500"/>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2238" indent="-122238">
              <a:buFont typeface="Arial" pitchFamily="34" charset="0"/>
              <a:buChar char="•"/>
            </a:pPr>
            <a:r>
              <a:rPr lang="en-GB" sz="1400" b="1" dirty="0" smtClean="0">
                <a:solidFill>
                  <a:srgbClr val="FFFFFF"/>
                </a:solidFill>
              </a:rPr>
              <a:t>Res. Gateway</a:t>
            </a:r>
          </a:p>
          <a:p>
            <a:pPr marL="122238" indent="-122238">
              <a:buFont typeface="Arial" pitchFamily="34" charset="0"/>
              <a:buChar char="•"/>
            </a:pPr>
            <a:r>
              <a:rPr lang="en-GB" sz="1400" b="1" dirty="0" smtClean="0">
                <a:solidFill>
                  <a:srgbClr val="FFFFFF"/>
                </a:solidFill>
              </a:rPr>
              <a:t>802.11ac</a:t>
            </a:r>
          </a:p>
          <a:p>
            <a:pPr marL="122238" indent="-122238">
              <a:buFont typeface="Arial" pitchFamily="34" charset="0"/>
              <a:buChar char="•"/>
            </a:pPr>
            <a:r>
              <a:rPr lang="en-GB" sz="1400" b="1" dirty="0" smtClean="0">
                <a:solidFill>
                  <a:srgbClr val="FFFFFF"/>
                </a:solidFill>
              </a:rPr>
              <a:t>3G/4G cellular</a:t>
            </a:r>
            <a:br>
              <a:rPr lang="en-GB" sz="1400" b="1" dirty="0" smtClean="0">
                <a:solidFill>
                  <a:srgbClr val="FFFFFF"/>
                </a:solidFill>
              </a:rPr>
            </a:br>
            <a:r>
              <a:rPr lang="en-GB" sz="1400" b="1" dirty="0" smtClean="0">
                <a:solidFill>
                  <a:srgbClr val="FFFFFF"/>
                </a:solidFill>
              </a:rPr>
              <a:t>infrastructure</a:t>
            </a:r>
          </a:p>
        </p:txBody>
      </p:sp>
      <p:sp>
        <p:nvSpPr>
          <p:cNvPr id="26" name="Rectangle 25"/>
          <p:cNvSpPr/>
          <p:nvPr/>
        </p:nvSpPr>
        <p:spPr>
          <a:xfrm>
            <a:off x="7183190" y="2017695"/>
            <a:ext cx="1737360" cy="1170676"/>
          </a:xfrm>
          <a:prstGeom prst="rect">
            <a:avLst/>
          </a:prstGeom>
          <a:solidFill>
            <a:srgbClr val="AA1B81"/>
          </a:solidFill>
          <a:ln>
            <a:noFill/>
          </a:ln>
          <a:effectLst>
            <a:outerShdw blurRad="63500" sx="102000" sy="102000" algn="ctr" rotWithShape="0">
              <a:prstClr val="black">
                <a:alpha val="40000"/>
              </a:prstClr>
            </a:outerShdw>
          </a:effectLst>
          <a:scene3d>
            <a:camera prst="orthographicFront">
              <a:rot lat="0" lon="0" rev="0"/>
            </a:camera>
            <a:lightRig rig="soft" dir="t">
              <a:rot lat="0" lon="0" rev="0"/>
            </a:lightRig>
          </a:scene3d>
          <a:sp3d contourW="44450" prstMaterial="matte">
            <a:bevelT w="63500" h="63500"/>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2238" indent="-122238">
              <a:buFont typeface="Arial" pitchFamily="34" charset="0"/>
              <a:buChar char="•"/>
            </a:pPr>
            <a:r>
              <a:rPr lang="en-GB" sz="1400" b="1" dirty="0" smtClean="0">
                <a:solidFill>
                  <a:srgbClr val="FFFFFF"/>
                </a:solidFill>
              </a:rPr>
              <a:t>Automotive infotainment</a:t>
            </a:r>
          </a:p>
        </p:txBody>
      </p:sp>
      <p:sp>
        <p:nvSpPr>
          <p:cNvPr id="27" name="Rectangle 26"/>
          <p:cNvSpPr/>
          <p:nvPr/>
        </p:nvSpPr>
        <p:spPr>
          <a:xfrm>
            <a:off x="3428885" y="3349190"/>
            <a:ext cx="1737360" cy="1170676"/>
          </a:xfrm>
          <a:prstGeom prst="rect">
            <a:avLst/>
          </a:prstGeom>
          <a:solidFill>
            <a:schemeClr val="accent2">
              <a:lumMod val="75000"/>
            </a:schemeClr>
          </a:solidFill>
          <a:ln>
            <a:noFill/>
          </a:ln>
          <a:effectLst>
            <a:outerShdw blurRad="63500" sx="102000" sy="102000" algn="ctr" rotWithShape="0">
              <a:prstClr val="black">
                <a:alpha val="40000"/>
              </a:prstClr>
            </a:outerShdw>
          </a:effectLst>
          <a:scene3d>
            <a:camera prst="orthographicFront">
              <a:rot lat="0" lon="0" rev="0"/>
            </a:camera>
            <a:lightRig rig="soft" dir="t">
              <a:rot lat="0" lon="0" rev="0"/>
            </a:lightRig>
          </a:scene3d>
          <a:sp3d contourW="44450" prstMaterial="matte">
            <a:bevelT w="63500" h="63500"/>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2238" indent="-122238">
              <a:buFont typeface="Arial" pitchFamily="34" charset="0"/>
              <a:buChar char="•"/>
            </a:pPr>
            <a:r>
              <a:rPr lang="en-GB" sz="1400" b="1" dirty="0" smtClean="0">
                <a:solidFill>
                  <a:srgbClr val="FFFFFF"/>
                </a:solidFill>
              </a:rPr>
              <a:t>Mainstream DTV/STB/BD processor</a:t>
            </a:r>
          </a:p>
          <a:p>
            <a:pPr marL="122238" indent="-122238">
              <a:buFont typeface="Arial" pitchFamily="34" charset="0"/>
              <a:buChar char="•"/>
            </a:pPr>
            <a:r>
              <a:rPr lang="en-GB" sz="1400" b="1" dirty="0" smtClean="0">
                <a:solidFill>
                  <a:srgbClr val="FFFFFF"/>
                </a:solidFill>
              </a:rPr>
              <a:t>Digital camera</a:t>
            </a:r>
            <a:endParaRPr lang="en-US" sz="1400" b="1" dirty="0">
              <a:solidFill>
                <a:srgbClr val="FFFFFF"/>
              </a:solidFill>
            </a:endParaRPr>
          </a:p>
        </p:txBody>
      </p:sp>
      <p:sp>
        <p:nvSpPr>
          <p:cNvPr id="28" name="Rectangle 27"/>
          <p:cNvSpPr/>
          <p:nvPr/>
        </p:nvSpPr>
        <p:spPr>
          <a:xfrm>
            <a:off x="5300095" y="3349190"/>
            <a:ext cx="1737360" cy="1170676"/>
          </a:xfrm>
          <a:prstGeom prst="rect">
            <a:avLst/>
          </a:prstGeom>
          <a:solidFill>
            <a:schemeClr val="accent4">
              <a:lumMod val="75000"/>
            </a:schemeClr>
          </a:solidFill>
          <a:ln>
            <a:noFill/>
          </a:ln>
          <a:effectLst>
            <a:outerShdw blurRad="63500" sx="102000" sy="102000" algn="ctr" rotWithShape="0">
              <a:prstClr val="black">
                <a:alpha val="40000"/>
              </a:prstClr>
            </a:outerShdw>
          </a:effectLst>
          <a:scene3d>
            <a:camera prst="orthographicFront">
              <a:rot lat="0" lon="0" rev="0"/>
            </a:camera>
            <a:lightRig rig="soft" dir="t">
              <a:rot lat="0" lon="0" rev="0"/>
            </a:lightRig>
          </a:scene3d>
          <a:sp3d contourW="44450" prstMaterial="matte">
            <a:bevelT w="63500" h="63500"/>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2238" indent="-122238">
              <a:buFont typeface="Arial" pitchFamily="34" charset="0"/>
              <a:buChar char="•"/>
            </a:pPr>
            <a:r>
              <a:rPr lang="en-GB" sz="1400" b="1" dirty="0" smtClean="0">
                <a:solidFill>
                  <a:srgbClr val="FFFFFF"/>
                </a:solidFill>
              </a:rPr>
              <a:t>Broadband CPE</a:t>
            </a:r>
          </a:p>
          <a:p>
            <a:pPr marL="122238" indent="-122238">
              <a:buFont typeface="Arial" pitchFamily="34" charset="0"/>
              <a:buChar char="•"/>
            </a:pPr>
            <a:r>
              <a:rPr lang="en-GB" sz="1400" b="1" dirty="0" err="1" smtClean="0">
                <a:solidFill>
                  <a:srgbClr val="FFFFFF"/>
                </a:solidFill>
              </a:rPr>
              <a:t>Femtocell</a:t>
            </a:r>
            <a:endParaRPr lang="en-GB" sz="1400" b="1" dirty="0" smtClean="0">
              <a:solidFill>
                <a:srgbClr val="FFFFFF"/>
              </a:solidFill>
            </a:endParaRPr>
          </a:p>
          <a:p>
            <a:pPr marL="122238" indent="-122238">
              <a:buFont typeface="Arial" pitchFamily="34" charset="0"/>
              <a:buChar char="•"/>
            </a:pPr>
            <a:r>
              <a:rPr lang="en-GB" sz="1400" b="1" dirty="0" smtClean="0">
                <a:solidFill>
                  <a:srgbClr val="FFFFFF"/>
                </a:solidFill>
              </a:rPr>
              <a:t>Smart gateway</a:t>
            </a:r>
          </a:p>
          <a:p>
            <a:pPr marL="122238" indent="-122238">
              <a:buFont typeface="Arial" pitchFamily="34" charset="0"/>
              <a:buChar char="•"/>
            </a:pPr>
            <a:r>
              <a:rPr lang="en-GB" sz="1400" b="1" dirty="0" smtClean="0">
                <a:solidFill>
                  <a:srgbClr val="FFFFFF"/>
                </a:solidFill>
              </a:rPr>
              <a:t>NAS</a:t>
            </a:r>
          </a:p>
        </p:txBody>
      </p:sp>
      <p:sp>
        <p:nvSpPr>
          <p:cNvPr id="29" name="Rectangle 28"/>
          <p:cNvSpPr/>
          <p:nvPr/>
        </p:nvSpPr>
        <p:spPr>
          <a:xfrm>
            <a:off x="7183190" y="3349190"/>
            <a:ext cx="1737360" cy="1170676"/>
          </a:xfrm>
          <a:prstGeom prst="rect">
            <a:avLst/>
          </a:prstGeom>
          <a:solidFill>
            <a:srgbClr val="AA1B81"/>
          </a:solidFill>
          <a:ln>
            <a:noFill/>
          </a:ln>
          <a:effectLst>
            <a:outerShdw blurRad="63500" sx="102000" sy="102000" algn="ctr" rotWithShape="0">
              <a:prstClr val="black">
                <a:alpha val="40000"/>
              </a:prstClr>
            </a:outerShdw>
          </a:effectLst>
          <a:scene3d>
            <a:camera prst="orthographicFront">
              <a:rot lat="0" lon="0" rev="0"/>
            </a:camera>
            <a:lightRig rig="soft" dir="t">
              <a:rot lat="0" lon="0" rev="0"/>
            </a:lightRig>
          </a:scene3d>
          <a:sp3d contourW="44450" prstMaterial="matte">
            <a:bevelT w="63500" h="63500"/>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2238" indent="-122238">
              <a:buFont typeface="Arial" pitchFamily="34" charset="0"/>
              <a:buChar char="•"/>
            </a:pPr>
            <a:r>
              <a:rPr lang="en-GB" sz="1400" b="1" dirty="0" smtClean="0">
                <a:solidFill>
                  <a:srgbClr val="FFFFFF"/>
                </a:solidFill>
              </a:rPr>
              <a:t>Auto collision avoidance</a:t>
            </a:r>
          </a:p>
          <a:p>
            <a:pPr marL="122238" indent="-122238">
              <a:buFont typeface="Arial" pitchFamily="34" charset="0"/>
              <a:buChar char="•"/>
            </a:pPr>
            <a:r>
              <a:rPr lang="en-GB" sz="1400" b="1" dirty="0" smtClean="0">
                <a:solidFill>
                  <a:srgbClr val="FFFFFF"/>
                </a:solidFill>
              </a:rPr>
              <a:t>Auto </a:t>
            </a:r>
            <a:r>
              <a:rPr lang="en-GB" sz="1400" b="1" dirty="0" err="1" smtClean="0">
                <a:solidFill>
                  <a:srgbClr val="FFFFFF"/>
                </a:solidFill>
              </a:rPr>
              <a:t>powertrain</a:t>
            </a:r>
            <a:endParaRPr lang="en-GB" sz="1400" b="1" dirty="0" smtClean="0">
              <a:solidFill>
                <a:srgbClr val="FFFFFF"/>
              </a:solidFill>
            </a:endParaRPr>
          </a:p>
          <a:p>
            <a:pPr marL="122238" indent="-122238">
              <a:buFont typeface="Arial" pitchFamily="34" charset="0"/>
              <a:buChar char="•"/>
            </a:pPr>
            <a:r>
              <a:rPr lang="en-GB" sz="1400" b="1" dirty="0" smtClean="0">
                <a:solidFill>
                  <a:srgbClr val="FFFFFF"/>
                </a:solidFill>
              </a:rPr>
              <a:t>SATA/RAID/SSD</a:t>
            </a:r>
          </a:p>
        </p:txBody>
      </p:sp>
      <p:sp>
        <p:nvSpPr>
          <p:cNvPr id="30" name="Rectangle 29"/>
          <p:cNvSpPr/>
          <p:nvPr/>
        </p:nvSpPr>
        <p:spPr>
          <a:xfrm>
            <a:off x="3428885" y="4681898"/>
            <a:ext cx="1737360" cy="1170676"/>
          </a:xfrm>
          <a:prstGeom prst="rect">
            <a:avLst/>
          </a:prstGeom>
          <a:solidFill>
            <a:schemeClr val="accent2">
              <a:lumMod val="75000"/>
            </a:schemeClr>
          </a:solidFill>
          <a:ln>
            <a:noFill/>
          </a:ln>
          <a:effectLst>
            <a:outerShdw blurRad="63500" sx="102000" sy="102000" algn="ctr" rotWithShape="0">
              <a:prstClr val="black">
                <a:alpha val="40000"/>
              </a:prstClr>
            </a:outerShdw>
          </a:effectLst>
          <a:scene3d>
            <a:camera prst="orthographicFront">
              <a:rot lat="0" lon="0" rev="0"/>
            </a:camera>
            <a:lightRig rig="soft" dir="t">
              <a:rot lat="0" lon="0" rev="0"/>
            </a:lightRig>
          </a:scene3d>
          <a:sp3d contourW="44450" prstMaterial="matte">
            <a:bevelT w="63500" h="63500"/>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2238" indent="-122238">
              <a:buFont typeface="Arial" pitchFamily="34" charset="0"/>
              <a:buChar char="•"/>
            </a:pPr>
            <a:r>
              <a:rPr lang="en-GB" sz="1400" b="1" dirty="0" smtClean="0">
                <a:solidFill>
                  <a:srgbClr val="FFFFFF"/>
                </a:solidFill>
              </a:rPr>
              <a:t>Conditional         access</a:t>
            </a:r>
          </a:p>
          <a:p>
            <a:pPr marL="122238" indent="-122238">
              <a:buFont typeface="Arial" pitchFamily="34" charset="0"/>
              <a:buChar char="•"/>
            </a:pPr>
            <a:r>
              <a:rPr lang="en-GB" sz="1400" b="1" dirty="0" smtClean="0">
                <a:solidFill>
                  <a:srgbClr val="FFFFFF"/>
                </a:solidFill>
              </a:rPr>
              <a:t>WHDMI</a:t>
            </a:r>
          </a:p>
        </p:txBody>
      </p:sp>
      <p:sp>
        <p:nvSpPr>
          <p:cNvPr id="31" name="Rectangle 30"/>
          <p:cNvSpPr/>
          <p:nvPr/>
        </p:nvSpPr>
        <p:spPr>
          <a:xfrm>
            <a:off x="5300095" y="4681898"/>
            <a:ext cx="1737360" cy="1170676"/>
          </a:xfrm>
          <a:prstGeom prst="rect">
            <a:avLst/>
          </a:prstGeom>
          <a:solidFill>
            <a:schemeClr val="accent4">
              <a:lumMod val="75000"/>
            </a:schemeClr>
          </a:solidFill>
          <a:ln>
            <a:noFill/>
          </a:ln>
          <a:effectLst>
            <a:outerShdw blurRad="63500" sx="102000" sy="102000" algn="ctr" rotWithShape="0">
              <a:prstClr val="black">
                <a:alpha val="40000"/>
              </a:prstClr>
            </a:outerShdw>
          </a:effectLst>
          <a:scene3d>
            <a:camera prst="orthographicFront">
              <a:rot lat="0" lon="0" rev="0"/>
            </a:camera>
            <a:lightRig rig="soft" dir="t">
              <a:rot lat="0" lon="0" rev="0"/>
            </a:lightRig>
          </a:scene3d>
          <a:sp3d contourW="44450" prstMaterial="matte">
            <a:bevelT w="63500" h="63500"/>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2238" indent="-122238">
              <a:buFont typeface="Arial" pitchFamily="34" charset="0"/>
              <a:buChar char="•"/>
            </a:pPr>
            <a:r>
              <a:rPr lang="en-GB" sz="1400" b="1" dirty="0" smtClean="0">
                <a:solidFill>
                  <a:srgbClr val="FFFFFF"/>
                </a:solidFill>
              </a:rPr>
              <a:t>VoIP</a:t>
            </a:r>
          </a:p>
          <a:p>
            <a:pPr marL="122238" indent="-122238">
              <a:buFont typeface="Arial" pitchFamily="34" charset="0"/>
              <a:buChar char="•"/>
            </a:pPr>
            <a:r>
              <a:rPr lang="en-GB" sz="1400" b="1" dirty="0" smtClean="0">
                <a:solidFill>
                  <a:srgbClr val="FFFFFF"/>
                </a:solidFill>
              </a:rPr>
              <a:t>MOCA</a:t>
            </a:r>
          </a:p>
          <a:p>
            <a:pPr marL="122238" indent="-122238">
              <a:buFont typeface="Arial" pitchFamily="34" charset="0"/>
              <a:buChar char="•"/>
            </a:pPr>
            <a:r>
              <a:rPr lang="en-GB" sz="1400" b="1" smtClean="0">
                <a:solidFill>
                  <a:srgbClr val="FFFFFF"/>
                </a:solidFill>
              </a:rPr>
              <a:t>WLAN</a:t>
            </a:r>
            <a:endParaRPr lang="en-GB" sz="1400" b="1" dirty="0" smtClean="0">
              <a:solidFill>
                <a:srgbClr val="FFFFFF"/>
              </a:solidFill>
            </a:endParaRPr>
          </a:p>
        </p:txBody>
      </p:sp>
      <p:sp>
        <p:nvSpPr>
          <p:cNvPr id="32" name="Rectangle 31"/>
          <p:cNvSpPr/>
          <p:nvPr/>
        </p:nvSpPr>
        <p:spPr>
          <a:xfrm>
            <a:off x="7183190" y="4681898"/>
            <a:ext cx="1737360" cy="1170676"/>
          </a:xfrm>
          <a:prstGeom prst="rect">
            <a:avLst/>
          </a:prstGeom>
          <a:solidFill>
            <a:srgbClr val="AA1B81"/>
          </a:solidFill>
          <a:ln>
            <a:noFill/>
          </a:ln>
          <a:effectLst>
            <a:outerShdw blurRad="63500" sx="102000" sy="102000" algn="ctr" rotWithShape="0">
              <a:prstClr val="black">
                <a:alpha val="40000"/>
              </a:prstClr>
            </a:outerShdw>
          </a:effectLst>
          <a:scene3d>
            <a:camera prst="orthographicFront">
              <a:rot lat="0" lon="0" rev="0"/>
            </a:camera>
            <a:lightRig rig="soft" dir="t">
              <a:rot lat="0" lon="0" rev="0"/>
            </a:lightRig>
          </a:scene3d>
          <a:sp3d contourW="44450" prstMaterial="matte">
            <a:bevelT w="63500" h="63500"/>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2238" indent="-122238">
              <a:buFont typeface="Arial" pitchFamily="34" charset="0"/>
              <a:buChar char="•"/>
            </a:pPr>
            <a:r>
              <a:rPr lang="en-GB" sz="1400" b="1" dirty="0" smtClean="0">
                <a:solidFill>
                  <a:srgbClr val="FFFFFF"/>
                </a:solidFill>
              </a:rPr>
              <a:t>MCU</a:t>
            </a:r>
          </a:p>
          <a:p>
            <a:pPr marL="122238" indent="-122238">
              <a:buFont typeface="Arial" pitchFamily="34" charset="0"/>
              <a:buChar char="•"/>
            </a:pPr>
            <a:r>
              <a:rPr lang="en-GB" sz="1400" b="1" dirty="0" smtClean="0">
                <a:solidFill>
                  <a:srgbClr val="FFFFFF"/>
                </a:solidFill>
              </a:rPr>
              <a:t>Industrial</a:t>
            </a:r>
          </a:p>
          <a:p>
            <a:pPr marL="122238" indent="-122238">
              <a:buFont typeface="Arial" pitchFamily="34" charset="0"/>
              <a:buChar char="•"/>
            </a:pPr>
            <a:r>
              <a:rPr lang="en-GB" sz="1400" b="1" dirty="0" smtClean="0">
                <a:solidFill>
                  <a:srgbClr val="FFFFFF"/>
                </a:solidFill>
              </a:rPr>
              <a:t>Smart meters</a:t>
            </a:r>
          </a:p>
          <a:p>
            <a:pPr marL="122238" indent="-122238">
              <a:buFont typeface="Arial" pitchFamily="34" charset="0"/>
              <a:buChar char="•"/>
            </a:pPr>
            <a:r>
              <a:rPr lang="en-GB" sz="1400" b="1" dirty="0" smtClean="0">
                <a:solidFill>
                  <a:srgbClr val="FFFFFF"/>
                </a:solidFill>
              </a:rPr>
              <a:t>Automotive body/chassis</a:t>
            </a:r>
          </a:p>
        </p:txBody>
      </p:sp>
      <p:pic>
        <p:nvPicPr>
          <p:cNvPr id="35" name="Picture 34" descr="microAptivLogo_wt.png"/>
          <p:cNvPicPr>
            <a:picLocks noChangeAspect="1"/>
          </p:cNvPicPr>
          <p:nvPr/>
        </p:nvPicPr>
        <p:blipFill>
          <a:blip r:embed="rId2" cstate="print"/>
          <a:stretch>
            <a:fillRect/>
          </a:stretch>
        </p:blipFill>
        <p:spPr>
          <a:xfrm>
            <a:off x="149769" y="5135788"/>
            <a:ext cx="1327119" cy="270309"/>
          </a:xfrm>
          <a:prstGeom prst="rect">
            <a:avLst/>
          </a:prstGeom>
        </p:spPr>
      </p:pic>
      <p:pic>
        <p:nvPicPr>
          <p:cNvPr id="36" name="Picture 35" descr="interAptivLogo_wt.png"/>
          <p:cNvPicPr>
            <a:picLocks noChangeAspect="1"/>
          </p:cNvPicPr>
          <p:nvPr/>
        </p:nvPicPr>
        <p:blipFill>
          <a:blip r:embed="rId3" cstate="print"/>
          <a:stretch>
            <a:fillRect/>
          </a:stretch>
        </p:blipFill>
        <p:spPr>
          <a:xfrm>
            <a:off x="147337" y="3799305"/>
            <a:ext cx="1299327" cy="277949"/>
          </a:xfrm>
          <a:prstGeom prst="rect">
            <a:avLst/>
          </a:prstGeom>
        </p:spPr>
      </p:pic>
      <p:pic>
        <p:nvPicPr>
          <p:cNvPr id="37" name="Picture 36" descr="proAptivLogo_wt.png"/>
          <p:cNvPicPr>
            <a:picLocks noChangeAspect="1"/>
          </p:cNvPicPr>
          <p:nvPr/>
        </p:nvPicPr>
        <p:blipFill>
          <a:blip r:embed="rId4" cstate="print"/>
          <a:stretch>
            <a:fillRect/>
          </a:stretch>
        </p:blipFill>
        <p:spPr>
          <a:xfrm>
            <a:off x="214021" y="2454740"/>
            <a:ext cx="1196543" cy="301752"/>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ru-RU" dirty="0" smtClean="0"/>
              <a:t>Конвейер </a:t>
            </a:r>
            <a:r>
              <a:rPr lang="en-US" dirty="0" smtClean="0"/>
              <a:t>M4K </a:t>
            </a:r>
            <a:r>
              <a:rPr lang="ru-RU" dirty="0" smtClean="0"/>
              <a:t>напоминает конвейер из учебников</a:t>
            </a:r>
            <a:endParaRPr lang="en-US" dirty="0"/>
          </a:p>
        </p:txBody>
      </p:sp>
      <p:pic>
        <p:nvPicPr>
          <p:cNvPr id="7" name="Content Placeholder 6" descr="mips_20121012_154415.jpg"/>
          <p:cNvPicPr>
            <a:picLocks noGrp="1" noChangeAspect="1"/>
          </p:cNvPicPr>
          <p:nvPr>
            <p:ph idx="1"/>
          </p:nvPr>
        </p:nvPicPr>
        <p:blipFill>
          <a:blip r:embed="rId2" cstate="print"/>
          <a:stretch>
            <a:fillRect/>
          </a:stretch>
        </p:blipFill>
        <p:spPr>
          <a:xfrm>
            <a:off x="3836893" y="1369090"/>
            <a:ext cx="5040137" cy="2050088"/>
          </a:xfrm>
        </p:spPr>
      </p:pic>
      <p:pic>
        <p:nvPicPr>
          <p:cNvPr id="8" name="Picture 7" descr="m4k_bypassing_2.png"/>
          <p:cNvPicPr>
            <a:picLocks noChangeAspect="1"/>
          </p:cNvPicPr>
          <p:nvPr/>
        </p:nvPicPr>
        <p:blipFill>
          <a:blip r:embed="rId3" cstate="print"/>
          <a:stretch>
            <a:fillRect/>
          </a:stretch>
        </p:blipFill>
        <p:spPr>
          <a:xfrm>
            <a:off x="3998259" y="3642360"/>
            <a:ext cx="4814046" cy="1925617"/>
          </a:xfrm>
          <a:prstGeom prst="rect">
            <a:avLst/>
          </a:prstGeom>
        </p:spPr>
      </p:pic>
      <p:sp>
        <p:nvSpPr>
          <p:cNvPr id="10" name="Content Placeholder 2"/>
          <p:cNvSpPr txBox="1">
            <a:spLocks/>
          </p:cNvSpPr>
          <p:nvPr/>
        </p:nvSpPr>
        <p:spPr bwMode="auto">
          <a:xfrm>
            <a:off x="152400" y="1143000"/>
            <a:ext cx="3603812" cy="4504765"/>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fontScale="70000" lnSpcReduction="20000"/>
          </a:bodyPr>
          <a:lstStyle/>
          <a:p>
            <a:pPr marL="800100" lvl="1" indent="-342900" eaLnBrk="0" hangingPunct="0">
              <a:spcBef>
                <a:spcPct val="20000"/>
              </a:spcBef>
              <a:buClr>
                <a:srgbClr val="E64418"/>
              </a:buClr>
            </a:pPr>
            <a:endParaRPr kumimoji="0" lang="ru-RU" b="0" i="0" u="none" strike="noStrike" kern="0" cap="none" spc="0" normalizeH="0" baseline="0" noProof="0" dirty="0" smtClean="0">
              <a:ln>
                <a:noFill/>
              </a:ln>
              <a:solidFill>
                <a:srgbClr val="7666AC"/>
              </a:solidFill>
              <a:effectLst/>
              <a:uLnTx/>
              <a:uFillTx/>
              <a:latin typeface="+mn-lt"/>
            </a:endParaRPr>
          </a:p>
          <a:p>
            <a:pPr marL="342900" indent="-342900" eaLnBrk="0" hangingPunct="0">
              <a:spcBef>
                <a:spcPct val="20000"/>
              </a:spcBef>
              <a:buClr>
                <a:srgbClr val="E64418"/>
              </a:buClr>
              <a:buFont typeface="Wingdings" pitchFamily="2" charset="2"/>
              <a:buChar char="v"/>
            </a:pPr>
            <a:r>
              <a:rPr lang="ru-RU" sz="2400" kern="0" dirty="0" smtClean="0"/>
              <a:t>Сверху – конвейер  процессора, реализующего подмножество  архитектуры </a:t>
            </a:r>
            <a:r>
              <a:rPr lang="en-US" sz="2400" kern="0" dirty="0" smtClean="0"/>
              <a:t>MIPS </a:t>
            </a:r>
            <a:r>
              <a:rPr lang="ru-RU" sz="2400" kern="0" dirty="0" smtClean="0"/>
              <a:t>из учебника</a:t>
            </a:r>
          </a:p>
          <a:p>
            <a:pPr marL="800100" lvl="1" indent="-342900" eaLnBrk="0" hangingPunct="0">
              <a:spcBef>
                <a:spcPct val="20000"/>
              </a:spcBef>
              <a:buClr>
                <a:srgbClr val="E64418"/>
              </a:buClr>
              <a:buFont typeface="Wingdings" pitchFamily="2" charset="2"/>
              <a:buChar char="v"/>
            </a:pPr>
            <a:endParaRPr lang="ru-RU" sz="2400" b="0" kern="0" dirty="0" smtClean="0"/>
          </a:p>
          <a:p>
            <a:pPr marL="800100" lvl="1" indent="-342900" eaLnBrk="0" hangingPunct="0">
              <a:spcBef>
                <a:spcPct val="20000"/>
              </a:spcBef>
              <a:buClr>
                <a:srgbClr val="E64418"/>
              </a:buClr>
              <a:buFont typeface="Wingdings" pitchFamily="2" charset="2"/>
              <a:buChar char="v"/>
            </a:pPr>
            <a:r>
              <a:rPr lang="en-US" sz="2400" b="0" kern="0" dirty="0" smtClean="0"/>
              <a:t>David Harris and Sarah Harris. Digital Design and Computer Architecture, 2-nd edition. 2012.</a:t>
            </a:r>
            <a:endParaRPr lang="ru-RU" sz="2400" kern="0" dirty="0" smtClean="0">
              <a:latin typeface="+mn-lt"/>
              <a:ea typeface="+mn-ea"/>
              <a:cs typeface="+mn-cs"/>
            </a:endParaRPr>
          </a:p>
          <a:p>
            <a:pPr marL="342900" indent="-342900" eaLnBrk="0" hangingPunct="0">
              <a:spcBef>
                <a:spcPct val="20000"/>
              </a:spcBef>
              <a:buClr>
                <a:srgbClr val="E64418"/>
              </a:buClr>
              <a:buFont typeface="Wingdings" pitchFamily="2" charset="2"/>
              <a:buChar char="v"/>
            </a:pPr>
            <a:endParaRPr kumimoji="0" lang="ru-RU" sz="2400" b="1" i="0" u="none" strike="noStrike" kern="0" cap="none" spc="0" normalizeH="0" baseline="0" noProof="0" dirty="0" smtClean="0">
              <a:ln>
                <a:noFill/>
              </a:ln>
              <a:solidFill>
                <a:srgbClr val="7666AC"/>
              </a:solidFill>
              <a:effectLst/>
              <a:uLnTx/>
              <a:uFillTx/>
              <a:latin typeface="+mn-lt"/>
              <a:ea typeface="+mn-ea"/>
              <a:cs typeface="+mn-cs"/>
            </a:endParaRPr>
          </a:p>
          <a:p>
            <a:pPr marL="342900" indent="-342900" eaLnBrk="0" hangingPunct="0">
              <a:spcBef>
                <a:spcPct val="20000"/>
              </a:spcBef>
              <a:buClr>
                <a:srgbClr val="E64418"/>
              </a:buClr>
              <a:buFont typeface="Wingdings" pitchFamily="2" charset="2"/>
              <a:buChar char="v"/>
            </a:pPr>
            <a:r>
              <a:rPr kumimoji="0" lang="ru-RU" sz="2400" b="1" i="0" u="none" strike="noStrike" kern="0" cap="none" spc="0" normalizeH="0" baseline="0" noProof="0" dirty="0" smtClean="0">
                <a:ln>
                  <a:noFill/>
                </a:ln>
                <a:solidFill>
                  <a:srgbClr val="7666AC"/>
                </a:solidFill>
                <a:effectLst/>
                <a:uLnTx/>
                <a:uFillTx/>
                <a:latin typeface="+mn-lt"/>
                <a:ea typeface="+mn-ea"/>
                <a:cs typeface="+mn-cs"/>
              </a:rPr>
              <a:t>Снизу – конвейер индустриального процессора </a:t>
            </a:r>
            <a:r>
              <a:rPr kumimoji="0" lang="en-US" sz="2400" b="1" i="0" u="none" strike="noStrike" kern="0" cap="none" spc="0" normalizeH="0" baseline="0" noProof="0" dirty="0" smtClean="0">
                <a:ln>
                  <a:noFill/>
                </a:ln>
                <a:solidFill>
                  <a:srgbClr val="7666AC"/>
                </a:solidFill>
                <a:effectLst/>
                <a:uLnTx/>
                <a:uFillTx/>
                <a:latin typeface="+mn-lt"/>
                <a:ea typeface="+mn-ea"/>
                <a:cs typeface="+mn-cs"/>
              </a:rPr>
              <a:t>MIPS M4K</a:t>
            </a:r>
            <a:endParaRPr kumimoji="0" lang="ru-RU" sz="2400" b="1" i="0" u="none" strike="noStrike" kern="0" cap="none" spc="0" normalizeH="0" baseline="0" noProof="0" dirty="0" smtClean="0">
              <a:ln>
                <a:noFill/>
              </a:ln>
              <a:solidFill>
                <a:srgbClr val="7666AC"/>
              </a:solidFill>
              <a:effectLst/>
              <a:uLnTx/>
              <a:uFillTx/>
              <a:latin typeface="+mn-lt"/>
              <a:ea typeface="+mn-ea"/>
              <a:cs typeface="+mn-cs"/>
            </a:endParaRPr>
          </a:p>
          <a:p>
            <a:pPr marL="342900" indent="-342900" eaLnBrk="0" hangingPunct="0">
              <a:spcBef>
                <a:spcPct val="20000"/>
              </a:spcBef>
              <a:buClr>
                <a:srgbClr val="E64418"/>
              </a:buClr>
              <a:buFont typeface="Wingdings" pitchFamily="2" charset="2"/>
              <a:buChar char="v"/>
            </a:pPr>
            <a:endParaRPr kumimoji="0" lang="ru-RU" sz="2400" b="1" i="0" u="none" strike="noStrike" kern="0" cap="none" spc="0" normalizeH="0" baseline="0" noProof="0" dirty="0" smtClean="0">
              <a:ln>
                <a:noFill/>
              </a:ln>
              <a:solidFill>
                <a:srgbClr val="7666AC"/>
              </a:solidFill>
              <a:effectLst/>
              <a:uLnTx/>
              <a:uFillTx/>
              <a:latin typeface="+mn-lt"/>
              <a:ea typeface="+mn-ea"/>
              <a:cs typeface="+mn-cs"/>
            </a:endParaRPr>
          </a:p>
          <a:p>
            <a:pPr marL="800100" lvl="1" indent="-342900" eaLnBrk="0" hangingPunct="0">
              <a:spcBef>
                <a:spcPct val="20000"/>
              </a:spcBef>
              <a:buClr>
                <a:srgbClr val="E64418"/>
              </a:buClr>
              <a:buFont typeface="Wingdings" pitchFamily="2" charset="2"/>
              <a:buChar char="v"/>
            </a:pPr>
            <a:r>
              <a:rPr lang="en-US" sz="2400" b="0" kern="0" dirty="0" smtClean="0">
                <a:latin typeface="+mn-lt"/>
                <a:ea typeface="+mn-ea"/>
                <a:cs typeface="+mn-cs"/>
              </a:rPr>
              <a:t>MIPS32® M4K™ Processor Core Software User’s Manual</a:t>
            </a:r>
            <a:endParaRPr kumimoji="0" lang="ru-RU" sz="2400" b="0" i="0" u="none" strike="noStrike" kern="0" cap="none" spc="0" normalizeH="0" baseline="0" noProof="0" dirty="0" smtClean="0">
              <a:ln>
                <a:noFill/>
              </a:ln>
              <a:solidFill>
                <a:srgbClr val="7666AC"/>
              </a:solidFill>
              <a:effectLst/>
              <a:uLnTx/>
              <a:uFillTx/>
              <a:latin typeface="+mn-lt"/>
              <a:ea typeface="+mn-ea"/>
              <a:cs typeface="+mn-cs"/>
            </a:endParaRPr>
          </a:p>
        </p:txBody>
      </p:sp>
      <p:sp>
        <p:nvSpPr>
          <p:cNvPr id="11" name="TextBox 10"/>
          <p:cNvSpPr txBox="1"/>
          <p:nvPr/>
        </p:nvSpPr>
        <p:spPr>
          <a:xfrm>
            <a:off x="264817" y="5815584"/>
            <a:ext cx="8531711" cy="566928"/>
          </a:xfrm>
          <a:prstGeom prst="rect">
            <a:avLst/>
          </a:prstGeom>
          <a:noFill/>
        </p:spPr>
        <p:txBody>
          <a:bodyPr wrap="square" rtlCol="0">
            <a:normAutofit fontScale="77500" lnSpcReduction="20000"/>
          </a:bodyPr>
          <a:lstStyle/>
          <a:p>
            <a:r>
              <a:rPr lang="ru-RU" dirty="0" smtClean="0"/>
              <a:t>Сохраняя преемственность от элегантного академического дизайна</a:t>
            </a:r>
            <a:r>
              <a:rPr lang="en-US" dirty="0" smtClean="0"/>
              <a:t>, </a:t>
            </a:r>
            <a:r>
              <a:rPr lang="ru-RU" dirty="0" smtClean="0"/>
              <a:t>индустриальный </a:t>
            </a:r>
            <a:r>
              <a:rPr lang="en-US" dirty="0" smtClean="0"/>
              <a:t>MIPS M4K </a:t>
            </a:r>
            <a:r>
              <a:rPr lang="ru-RU" dirty="0" smtClean="0"/>
              <a:t>оптимизирован по таймингу и содержит много опций</a:t>
            </a: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Демо</a:t>
            </a:r>
            <a:r>
              <a:rPr lang="en-US" dirty="0" smtClean="0"/>
              <a:t>:</a:t>
            </a:r>
            <a:r>
              <a:rPr lang="ru-RU" dirty="0" smtClean="0"/>
              <a:t> </a:t>
            </a:r>
            <a:r>
              <a:rPr lang="en-US" dirty="0" err="1" smtClean="0"/>
              <a:t>RetroBSD</a:t>
            </a:r>
            <a:r>
              <a:rPr lang="en-US" dirty="0" smtClean="0"/>
              <a:t> </a:t>
            </a:r>
            <a:r>
              <a:rPr lang="ru-RU" dirty="0" smtClean="0"/>
              <a:t>на </a:t>
            </a:r>
            <a:r>
              <a:rPr lang="en-US" dirty="0" smtClean="0"/>
              <a:t>Microchip PIC32</a:t>
            </a:r>
            <a:endParaRPr lang="en-US" dirty="0"/>
          </a:p>
        </p:txBody>
      </p:sp>
      <p:pic>
        <p:nvPicPr>
          <p:cNvPr id="4" name="Content Placeholder 3" descr="mips_20121012_162345-2.jpg"/>
          <p:cNvPicPr>
            <a:picLocks noGrp="1" noChangeAspect="1"/>
          </p:cNvPicPr>
          <p:nvPr>
            <p:ph idx="1"/>
          </p:nvPr>
        </p:nvPicPr>
        <p:blipFill>
          <a:blip r:embed="rId2" cstate="print"/>
          <a:stretch>
            <a:fillRect/>
          </a:stretch>
        </p:blipFill>
        <p:spPr>
          <a:xfrm>
            <a:off x="4885765" y="3752377"/>
            <a:ext cx="3880191" cy="2585669"/>
          </a:xfrm>
        </p:spPr>
      </p:pic>
      <p:sp>
        <p:nvSpPr>
          <p:cNvPr id="5" name="Content Placeholder 2"/>
          <p:cNvSpPr txBox="1">
            <a:spLocks/>
          </p:cNvSpPr>
          <p:nvPr/>
        </p:nvSpPr>
        <p:spPr bwMode="auto">
          <a:xfrm>
            <a:off x="385482" y="1232648"/>
            <a:ext cx="8301317" cy="230841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fontScale="85000" lnSpcReduction="10000"/>
          </a:bodyPr>
          <a:lstStyle/>
          <a:p>
            <a:pPr marL="800100" lvl="1" indent="-342900" eaLnBrk="0" hangingPunct="0">
              <a:spcBef>
                <a:spcPct val="20000"/>
              </a:spcBef>
              <a:buClr>
                <a:srgbClr val="E64418"/>
              </a:buClr>
            </a:pPr>
            <a:endParaRPr kumimoji="0" lang="ru-RU" b="0" i="0" u="none" strike="noStrike" kern="0" cap="none" spc="0" normalizeH="0" baseline="0" noProof="0" dirty="0" smtClean="0">
              <a:ln>
                <a:noFill/>
              </a:ln>
              <a:solidFill>
                <a:srgbClr val="7666AC"/>
              </a:solidFill>
              <a:effectLst/>
              <a:uLnTx/>
              <a:uFillTx/>
              <a:latin typeface="+mn-lt"/>
            </a:endParaRPr>
          </a:p>
          <a:p>
            <a:pPr marL="342900" indent="-342900" eaLnBrk="0" hangingPunct="0">
              <a:spcBef>
                <a:spcPct val="20000"/>
              </a:spcBef>
              <a:buClr>
                <a:srgbClr val="E64418"/>
              </a:buClr>
              <a:buFont typeface="Wingdings" pitchFamily="2" charset="2"/>
              <a:buChar char="v"/>
            </a:pPr>
            <a:r>
              <a:rPr lang="en-US" sz="2400" b="0" kern="0" dirty="0" err="1" smtClean="0">
                <a:latin typeface="+mn-lt"/>
                <a:ea typeface="+mn-ea"/>
                <a:cs typeface="+mn-cs"/>
              </a:rPr>
              <a:t>RetroBSD</a:t>
            </a:r>
            <a:r>
              <a:rPr lang="en-US" sz="2400" b="0" kern="0" dirty="0" smtClean="0">
                <a:latin typeface="+mn-lt"/>
                <a:ea typeface="+mn-ea"/>
                <a:cs typeface="+mn-cs"/>
              </a:rPr>
              <a:t> – </a:t>
            </a:r>
            <a:r>
              <a:rPr lang="ru-RU" sz="2400" b="0" kern="0" dirty="0" smtClean="0">
                <a:latin typeface="+mn-lt"/>
                <a:ea typeface="+mn-ea"/>
                <a:cs typeface="+mn-cs"/>
              </a:rPr>
              <a:t>версия </a:t>
            </a:r>
            <a:r>
              <a:rPr lang="en-US" sz="2400" b="0" kern="0" dirty="0" smtClean="0">
                <a:latin typeface="+mn-lt"/>
                <a:ea typeface="+mn-ea"/>
                <a:cs typeface="+mn-cs"/>
              </a:rPr>
              <a:t>Unix </a:t>
            </a:r>
            <a:r>
              <a:rPr lang="ru-RU" sz="2400" b="0" kern="0" dirty="0" smtClean="0">
                <a:latin typeface="+mn-lt"/>
                <a:ea typeface="+mn-ea"/>
                <a:cs typeface="+mn-cs"/>
              </a:rPr>
              <a:t>для микроконтроллеров </a:t>
            </a:r>
            <a:r>
              <a:rPr lang="en-US" sz="2400" b="0" kern="0" dirty="0" smtClean="0">
                <a:latin typeface="+mn-lt"/>
                <a:ea typeface="+mn-ea"/>
                <a:cs typeface="+mn-cs"/>
              </a:rPr>
              <a:t>Microchip PIC32 </a:t>
            </a:r>
            <a:r>
              <a:rPr lang="ru-RU" sz="2400" b="0" kern="0" dirty="0" smtClean="0">
                <a:latin typeface="+mn-lt"/>
                <a:ea typeface="+mn-ea"/>
                <a:cs typeface="+mn-cs"/>
              </a:rPr>
              <a:t>на основе ядра </a:t>
            </a:r>
            <a:r>
              <a:rPr lang="en-US" sz="2400" b="0" kern="0" dirty="0" smtClean="0">
                <a:latin typeface="+mn-lt"/>
                <a:ea typeface="+mn-ea"/>
                <a:cs typeface="+mn-cs"/>
              </a:rPr>
              <a:t>MIPS M4K</a:t>
            </a:r>
          </a:p>
          <a:p>
            <a:pPr marL="342900" indent="-342900" eaLnBrk="0" hangingPunct="0">
              <a:spcBef>
                <a:spcPct val="20000"/>
              </a:spcBef>
              <a:buClr>
                <a:srgbClr val="E64418"/>
              </a:buClr>
              <a:buFont typeface="Wingdings" pitchFamily="2" charset="2"/>
              <a:buChar char="v"/>
            </a:pPr>
            <a:endParaRPr kumimoji="0" lang="en-US" sz="2400" b="0" i="0" u="none" strike="noStrike" kern="0" cap="none" spc="0" normalizeH="0" baseline="0" noProof="0" dirty="0" smtClean="0">
              <a:ln>
                <a:noFill/>
              </a:ln>
              <a:solidFill>
                <a:srgbClr val="7666AC"/>
              </a:solidFill>
              <a:effectLst/>
              <a:uLnTx/>
              <a:uFillTx/>
              <a:latin typeface="+mn-lt"/>
              <a:ea typeface="+mn-ea"/>
              <a:cs typeface="+mn-cs"/>
            </a:endParaRPr>
          </a:p>
          <a:p>
            <a:pPr marL="342900" indent="-342900" eaLnBrk="0" hangingPunct="0">
              <a:spcBef>
                <a:spcPct val="20000"/>
              </a:spcBef>
              <a:buClr>
                <a:srgbClr val="E64418"/>
              </a:buClr>
              <a:buFont typeface="Wingdings" pitchFamily="2" charset="2"/>
              <a:buChar char="v"/>
            </a:pPr>
            <a:r>
              <a:rPr lang="en-US" sz="2400" b="0" kern="0" dirty="0" smtClean="0">
                <a:latin typeface="+mn-lt"/>
                <a:ea typeface="+mn-ea"/>
                <a:cs typeface="+mn-cs"/>
                <a:hlinkClick r:id="rId3"/>
              </a:rPr>
              <a:t>http://retrobsd.org</a:t>
            </a:r>
            <a:endParaRPr lang="en-US" sz="2400" b="0" kern="0" dirty="0" smtClean="0">
              <a:latin typeface="+mn-lt"/>
              <a:ea typeface="+mn-ea"/>
              <a:cs typeface="+mn-cs"/>
            </a:endParaRPr>
          </a:p>
          <a:p>
            <a:pPr marL="342900" indent="-342900" eaLnBrk="0" hangingPunct="0">
              <a:spcBef>
                <a:spcPct val="20000"/>
              </a:spcBef>
              <a:buClr>
                <a:srgbClr val="E64418"/>
              </a:buClr>
              <a:buFont typeface="Wingdings" pitchFamily="2" charset="2"/>
              <a:buChar char="v"/>
            </a:pPr>
            <a:endParaRPr kumimoji="0" lang="en-US" sz="2400" b="0" i="0" u="none" strike="noStrike" kern="0" cap="none" spc="0" normalizeH="0" baseline="0" noProof="0" dirty="0" smtClean="0">
              <a:ln>
                <a:noFill/>
              </a:ln>
              <a:solidFill>
                <a:srgbClr val="7666AC"/>
              </a:solidFill>
              <a:effectLst/>
              <a:uLnTx/>
              <a:uFillTx/>
              <a:latin typeface="+mn-lt"/>
              <a:ea typeface="+mn-ea"/>
              <a:cs typeface="+mn-cs"/>
            </a:endParaRPr>
          </a:p>
          <a:p>
            <a:pPr marL="342900" indent="-342900" eaLnBrk="0" hangingPunct="0">
              <a:spcBef>
                <a:spcPct val="20000"/>
              </a:spcBef>
              <a:buClr>
                <a:srgbClr val="E64418"/>
              </a:buClr>
              <a:buFont typeface="Wingdings" pitchFamily="2" charset="2"/>
              <a:buChar char="v"/>
            </a:pPr>
            <a:r>
              <a:rPr lang="ru-RU" sz="2400" b="0" kern="0" noProof="0" dirty="0" smtClean="0">
                <a:latin typeface="+mn-lt"/>
                <a:ea typeface="+mn-ea"/>
                <a:cs typeface="+mn-cs"/>
              </a:rPr>
              <a:t>Создана Сергеем Вакуленко – сотрудником </a:t>
            </a:r>
            <a:r>
              <a:rPr lang="en-US" sz="2400" b="0" kern="0" noProof="0" dirty="0" smtClean="0">
                <a:latin typeface="+mn-lt"/>
                <a:ea typeface="+mn-ea"/>
                <a:cs typeface="+mn-cs"/>
              </a:rPr>
              <a:t>MIPS Technologies</a:t>
            </a:r>
            <a:endParaRPr kumimoji="0" lang="ru-RU" sz="2400" b="0" i="0" u="none" strike="noStrike" kern="0" cap="none" spc="0" normalizeH="0" baseline="0" noProof="0" dirty="0" smtClean="0">
              <a:ln>
                <a:noFill/>
              </a:ln>
              <a:solidFill>
                <a:srgbClr val="7666AC"/>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MIPS 24K – </a:t>
            </a:r>
            <a:r>
              <a:rPr lang="ru-RU" dirty="0" smtClean="0"/>
              <a:t>история стабильного успеха</a:t>
            </a:r>
            <a:endParaRPr lang="en-US" dirty="0"/>
          </a:p>
        </p:txBody>
      </p:sp>
      <p:sp>
        <p:nvSpPr>
          <p:cNvPr id="3" name="Content Placeholder 2"/>
          <p:cNvSpPr>
            <a:spLocks noGrp="1"/>
          </p:cNvSpPr>
          <p:nvPr>
            <p:ph idx="1"/>
          </p:nvPr>
        </p:nvSpPr>
        <p:spPr/>
        <p:txBody>
          <a:bodyPr>
            <a:normAutofit fontScale="70000" lnSpcReduction="20000"/>
          </a:bodyPr>
          <a:lstStyle/>
          <a:p>
            <a:endParaRPr lang="en-US" dirty="0" smtClean="0"/>
          </a:p>
          <a:p>
            <a:r>
              <a:rPr lang="ru-RU" dirty="0" smtClean="0"/>
              <a:t>Эффективное ядро средней производительности</a:t>
            </a:r>
          </a:p>
          <a:p>
            <a:pPr lvl="1"/>
            <a:endParaRPr lang="en-US" dirty="0" smtClean="0"/>
          </a:p>
          <a:p>
            <a:pPr lvl="1"/>
            <a:r>
              <a:rPr lang="ru-RU" dirty="0" smtClean="0"/>
              <a:t>Баланс производительности и размера </a:t>
            </a:r>
            <a:r>
              <a:rPr lang="en-US" dirty="0" smtClean="0"/>
              <a:t>/ </a:t>
            </a:r>
            <a:r>
              <a:rPr lang="ru-RU" dirty="0" smtClean="0"/>
              <a:t>энергопотребления</a:t>
            </a:r>
          </a:p>
          <a:p>
            <a:endParaRPr lang="en-US" dirty="0" smtClean="0"/>
          </a:p>
          <a:p>
            <a:r>
              <a:rPr lang="en-US" dirty="0" smtClean="0"/>
              <a:t>8 </a:t>
            </a:r>
            <a:r>
              <a:rPr lang="ru-RU" dirty="0" smtClean="0"/>
              <a:t>стадий конвейера (11 стадий в режиме </a:t>
            </a:r>
            <a:r>
              <a:rPr lang="en-US" dirty="0" smtClean="0"/>
              <a:t>MIPS16e)</a:t>
            </a:r>
          </a:p>
          <a:p>
            <a:endParaRPr lang="en-US" dirty="0" smtClean="0"/>
          </a:p>
          <a:p>
            <a:r>
              <a:rPr lang="ru-RU" dirty="0" smtClean="0"/>
              <a:t>Вышло в 2004 году и с тех пор стабильно успешно</a:t>
            </a:r>
          </a:p>
          <a:p>
            <a:pPr lvl="1"/>
            <a:endParaRPr lang="en-US" dirty="0" smtClean="0"/>
          </a:p>
          <a:p>
            <a:pPr lvl="1"/>
            <a:r>
              <a:rPr lang="ru-RU" dirty="0" smtClean="0"/>
              <a:t>Лицензии на использование этого ядра купили более 50 компаний</a:t>
            </a:r>
            <a:r>
              <a:rPr lang="en-US" dirty="0" smtClean="0"/>
              <a:t>, </a:t>
            </a:r>
            <a:r>
              <a:rPr lang="ru-RU" dirty="0" smtClean="0"/>
              <a:t>включая </a:t>
            </a:r>
            <a:r>
              <a:rPr lang="en-US" dirty="0" err="1" smtClean="0"/>
              <a:t>Atheros</a:t>
            </a:r>
            <a:r>
              <a:rPr lang="en-US" dirty="0" smtClean="0"/>
              <a:t> (</a:t>
            </a:r>
            <a:r>
              <a:rPr lang="ru-RU" dirty="0" smtClean="0"/>
              <a:t>куплен </a:t>
            </a:r>
            <a:r>
              <a:rPr lang="en-US" dirty="0" smtClean="0"/>
              <a:t>Qualcomm), Cisco, </a:t>
            </a:r>
            <a:r>
              <a:rPr lang="en-US" dirty="0" err="1" smtClean="0"/>
              <a:t>Lantiq</a:t>
            </a:r>
            <a:r>
              <a:rPr lang="en-US" dirty="0" smtClean="0"/>
              <a:t>, </a:t>
            </a:r>
            <a:r>
              <a:rPr lang="en-US" dirty="0" err="1" smtClean="0"/>
              <a:t>Ralink</a:t>
            </a:r>
            <a:r>
              <a:rPr lang="en-US" dirty="0" smtClean="0"/>
              <a:t>, Toshiba </a:t>
            </a:r>
            <a:r>
              <a:rPr lang="ru-RU" dirty="0" smtClean="0"/>
              <a:t>и другие</a:t>
            </a:r>
          </a:p>
          <a:p>
            <a:endParaRPr lang="en-US" dirty="0" smtClean="0"/>
          </a:p>
          <a:p>
            <a:r>
              <a:rPr lang="ru-RU" dirty="0" smtClean="0"/>
              <a:t>Гибкая поддержка виртуальной памяти с </a:t>
            </a:r>
            <a:r>
              <a:rPr lang="en-US" dirty="0" smtClean="0"/>
              <a:t>Translation </a:t>
            </a:r>
            <a:r>
              <a:rPr lang="en-US" dirty="0" err="1" smtClean="0"/>
              <a:t>Lookaside</a:t>
            </a:r>
            <a:r>
              <a:rPr lang="en-US" dirty="0" smtClean="0"/>
              <a:t> Buffer</a:t>
            </a:r>
            <a:r>
              <a:rPr lang="ru-RU" dirty="0" smtClean="0"/>
              <a:t> </a:t>
            </a:r>
            <a:r>
              <a:rPr lang="en-US" dirty="0" smtClean="0"/>
              <a:t>(TLB)</a:t>
            </a:r>
            <a:endParaRPr lang="ru-RU" dirty="0" smtClean="0"/>
          </a:p>
          <a:p>
            <a:endParaRPr lang="en-US" dirty="0" smtClean="0"/>
          </a:p>
          <a:p>
            <a:r>
              <a:rPr lang="ru-RU" dirty="0" smtClean="0"/>
              <a:t>Вариант </a:t>
            </a:r>
            <a:r>
              <a:rPr lang="en-US" dirty="0" smtClean="0"/>
              <a:t>MIPS 24Kf </a:t>
            </a:r>
            <a:r>
              <a:rPr lang="ru-RU" dirty="0" smtClean="0"/>
              <a:t>поддерживает арифметику с плавающей точкой</a:t>
            </a:r>
          </a:p>
          <a:p>
            <a:endParaRPr lang="ru-RU" dirty="0" smtClean="0"/>
          </a:p>
          <a:p>
            <a:r>
              <a:rPr lang="ru-RU" dirty="0" smtClean="0"/>
              <a:t>Вариант </a:t>
            </a:r>
            <a:r>
              <a:rPr lang="en-US" dirty="0" smtClean="0"/>
              <a:t>MIPS 24KE </a:t>
            </a:r>
            <a:r>
              <a:rPr lang="ru-RU" dirty="0" smtClean="0"/>
              <a:t>поддерживает расширение для </a:t>
            </a:r>
            <a:r>
              <a:rPr lang="en-US" dirty="0" smtClean="0"/>
              <a:t>DSP</a:t>
            </a:r>
          </a:p>
          <a:p>
            <a:endParaRPr lang="en-US" dirty="0" smtClean="0"/>
          </a:p>
          <a:p>
            <a:r>
              <a:rPr lang="ru-RU" dirty="0" smtClean="0"/>
              <a:t>1</a:t>
            </a:r>
            <a:r>
              <a:rPr lang="en-US" dirty="0" smtClean="0"/>
              <a:t>.47</a:t>
            </a:r>
            <a:r>
              <a:rPr lang="ru-RU" dirty="0" smtClean="0"/>
              <a:t> </a:t>
            </a:r>
            <a:r>
              <a:rPr lang="en-US" dirty="0" smtClean="0"/>
              <a:t>GHz </a:t>
            </a:r>
            <a:r>
              <a:rPr lang="ru-RU" dirty="0" smtClean="0"/>
              <a:t>на процессе </a:t>
            </a:r>
            <a:r>
              <a:rPr lang="en-US" dirty="0" smtClean="0"/>
              <a:t>40 nm G TSMC, </a:t>
            </a:r>
            <a:r>
              <a:rPr lang="ru-RU" dirty="0" smtClean="0"/>
              <a:t>1</a:t>
            </a:r>
            <a:r>
              <a:rPr lang="en-US" dirty="0" smtClean="0"/>
              <a:t>.6 DMIPS / MHz, 2.69 </a:t>
            </a:r>
            <a:r>
              <a:rPr lang="en-US" dirty="0" err="1" smtClean="0"/>
              <a:t>Coremark</a:t>
            </a:r>
            <a:r>
              <a:rPr lang="en-US" dirty="0" smtClean="0"/>
              <a:t> / MHz, 0.10 </a:t>
            </a:r>
            <a:r>
              <a:rPr lang="en-US" dirty="0" err="1" smtClean="0"/>
              <a:t>mW</a:t>
            </a:r>
            <a:r>
              <a:rPr lang="en-US" dirty="0" smtClean="0"/>
              <a:t> / MHz, 0.36 mm</a:t>
            </a:r>
            <a:r>
              <a:rPr lang="en-US" baseline="30000" dirty="0" smtClean="0"/>
              <a:t>2</a:t>
            </a: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ru-RU" dirty="0" smtClean="0"/>
              <a:t>Конвейер </a:t>
            </a:r>
            <a:r>
              <a:rPr lang="en-US" dirty="0" smtClean="0"/>
              <a:t>MIPS 24K</a:t>
            </a:r>
            <a:r>
              <a:rPr lang="ru-RU" dirty="0" smtClean="0"/>
              <a:t> – 8 стадий</a:t>
            </a:r>
            <a:endParaRPr lang="en-US" dirty="0"/>
          </a:p>
        </p:txBody>
      </p:sp>
      <p:sp>
        <p:nvSpPr>
          <p:cNvPr id="3" name="Content Placeholder 2"/>
          <p:cNvSpPr>
            <a:spLocks noGrp="1"/>
          </p:cNvSpPr>
          <p:nvPr>
            <p:ph idx="1"/>
          </p:nvPr>
        </p:nvSpPr>
        <p:spPr>
          <a:xfrm>
            <a:off x="143436" y="1214718"/>
            <a:ext cx="8839200" cy="2344271"/>
          </a:xfrm>
        </p:spPr>
        <p:txBody>
          <a:bodyPr>
            <a:normAutofit fontScale="85000" lnSpcReduction="20000"/>
          </a:bodyPr>
          <a:lstStyle/>
          <a:p>
            <a:r>
              <a:rPr lang="ru-RU" dirty="0" smtClean="0"/>
              <a:t>Конвейер средней длины</a:t>
            </a:r>
          </a:p>
          <a:p>
            <a:endParaRPr lang="ru-RU" dirty="0" smtClean="0"/>
          </a:p>
          <a:p>
            <a:pPr lvl="1"/>
            <a:r>
              <a:rPr lang="ru-RU" dirty="0" smtClean="0"/>
              <a:t>Длиннее, чем у 5-стадийных ядер без предсказателя переходов</a:t>
            </a:r>
          </a:p>
          <a:p>
            <a:pPr lvl="1"/>
            <a:r>
              <a:rPr lang="ru-RU" dirty="0" smtClean="0"/>
              <a:t>Короче, чем у суперскалярных ядер с конвейером в 14 стадий и выше</a:t>
            </a:r>
          </a:p>
          <a:p>
            <a:endParaRPr lang="ru-RU" dirty="0" smtClean="0"/>
          </a:p>
          <a:p>
            <a:r>
              <a:rPr lang="ru-RU" dirty="0" smtClean="0"/>
              <a:t>Предсказатель переходов очень полезен для 8 стадий</a:t>
            </a:r>
          </a:p>
          <a:p>
            <a:pPr lvl="1"/>
            <a:endParaRPr lang="ru-RU" dirty="0" smtClean="0"/>
          </a:p>
          <a:p>
            <a:pPr lvl="1"/>
            <a:r>
              <a:rPr lang="ru-RU" dirty="0" smtClean="0"/>
              <a:t>Минимизирует сброс конвейера</a:t>
            </a:r>
          </a:p>
        </p:txBody>
      </p:sp>
      <p:pic>
        <p:nvPicPr>
          <p:cNvPr id="1026" name="Picture 2"/>
          <p:cNvPicPr>
            <a:picLocks noChangeAspect="1" noChangeArrowheads="1"/>
          </p:cNvPicPr>
          <p:nvPr/>
        </p:nvPicPr>
        <p:blipFill>
          <a:blip r:embed="rId2" cstate="print"/>
          <a:srcRect/>
          <a:stretch>
            <a:fillRect/>
          </a:stretch>
        </p:blipFill>
        <p:spPr bwMode="auto">
          <a:xfrm>
            <a:off x="1157568" y="3658721"/>
            <a:ext cx="6667500" cy="2857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ru-RU" dirty="0" smtClean="0"/>
              <a:t>Демо</a:t>
            </a:r>
            <a:r>
              <a:rPr lang="en-US" dirty="0" smtClean="0"/>
              <a:t>:</a:t>
            </a:r>
            <a:r>
              <a:rPr lang="ru-RU" dirty="0" smtClean="0"/>
              <a:t> Линуксный компьютер за 22 евро</a:t>
            </a:r>
            <a:r>
              <a:rPr lang="en-US" dirty="0" smtClean="0"/>
              <a:t> </a:t>
            </a:r>
            <a:r>
              <a:rPr lang="ru-RU" dirty="0" smtClean="0"/>
              <a:t>на </a:t>
            </a:r>
            <a:r>
              <a:rPr lang="en-US" dirty="0" smtClean="0"/>
              <a:t>MIPS 24KE</a:t>
            </a:r>
            <a:endParaRPr lang="en-US" dirty="0"/>
          </a:p>
        </p:txBody>
      </p:sp>
      <p:pic>
        <p:nvPicPr>
          <p:cNvPr id="4" name="Content Placeholder 3" descr="mips_20121012_162503.jpg"/>
          <p:cNvPicPr>
            <a:picLocks noGrp="1" noChangeAspect="1"/>
          </p:cNvPicPr>
          <p:nvPr>
            <p:ph idx="1"/>
          </p:nvPr>
        </p:nvPicPr>
        <p:blipFill>
          <a:blip r:embed="rId2" cstate="print"/>
          <a:stretch>
            <a:fillRect/>
          </a:stretch>
        </p:blipFill>
        <p:spPr>
          <a:xfrm>
            <a:off x="284629" y="1214717"/>
            <a:ext cx="5257800" cy="5257800"/>
          </a:xfrm>
        </p:spPr>
      </p:pic>
      <p:sp>
        <p:nvSpPr>
          <p:cNvPr id="5" name="TextBox 4"/>
          <p:cNvSpPr txBox="1"/>
          <p:nvPr/>
        </p:nvSpPr>
        <p:spPr>
          <a:xfrm>
            <a:off x="5746377" y="1407458"/>
            <a:ext cx="2958712" cy="5002485"/>
          </a:xfrm>
          <a:prstGeom prst="rect">
            <a:avLst/>
          </a:prstGeom>
          <a:noFill/>
        </p:spPr>
        <p:txBody>
          <a:bodyPr wrap="square" rtlCol="0">
            <a:normAutofit/>
          </a:bodyPr>
          <a:lstStyle/>
          <a:p>
            <a:pPr>
              <a:buFont typeface="Wingdings" pitchFamily="2" charset="2"/>
              <a:buChar char="v"/>
            </a:pPr>
            <a:r>
              <a:rPr lang="ru-RU" dirty="0" smtClean="0"/>
              <a:t> Сделан в Литве</a:t>
            </a:r>
          </a:p>
          <a:p>
            <a:pPr>
              <a:buFont typeface="Wingdings" pitchFamily="2" charset="2"/>
              <a:buChar char="v"/>
            </a:pPr>
            <a:endParaRPr lang="ru-RU" dirty="0" smtClean="0"/>
          </a:p>
          <a:p>
            <a:pPr>
              <a:buFont typeface="Wingdings" pitchFamily="2" charset="2"/>
              <a:buChar char="v"/>
            </a:pPr>
            <a:r>
              <a:rPr lang="ru-RU" dirty="0" smtClean="0"/>
              <a:t> </a:t>
            </a:r>
            <a:r>
              <a:rPr lang="en-US" dirty="0" smtClean="0"/>
              <a:t>8devices.com</a:t>
            </a:r>
          </a:p>
          <a:p>
            <a:pPr>
              <a:buFont typeface="Wingdings" pitchFamily="2" charset="2"/>
              <a:buChar char="v"/>
            </a:pPr>
            <a:endParaRPr lang="en-US" dirty="0" smtClean="0"/>
          </a:p>
          <a:p>
            <a:pPr>
              <a:buFont typeface="Wingdings" pitchFamily="2" charset="2"/>
              <a:buChar char="v"/>
            </a:pPr>
            <a:r>
              <a:rPr lang="ru-RU" dirty="0" smtClean="0"/>
              <a:t> </a:t>
            </a:r>
            <a:r>
              <a:rPr lang="en-US" dirty="0" err="1" smtClean="0"/>
              <a:t>Ralink</a:t>
            </a:r>
            <a:r>
              <a:rPr lang="ru-RU" dirty="0" smtClean="0"/>
              <a:t> </a:t>
            </a:r>
            <a:r>
              <a:rPr lang="en-US" dirty="0" smtClean="0"/>
              <a:t>RT3050</a:t>
            </a:r>
          </a:p>
          <a:p>
            <a:pPr>
              <a:buFont typeface="Wingdings" pitchFamily="2" charset="2"/>
              <a:buChar char="v"/>
            </a:pPr>
            <a:endParaRPr lang="en-US" dirty="0" smtClean="0"/>
          </a:p>
          <a:p>
            <a:pPr>
              <a:buFont typeface="Wingdings" pitchFamily="2" charset="2"/>
              <a:buChar char="v"/>
            </a:pPr>
            <a:r>
              <a:rPr lang="ru-RU" dirty="0" smtClean="0"/>
              <a:t> </a:t>
            </a:r>
            <a:r>
              <a:rPr lang="en-US" dirty="0" smtClean="0"/>
              <a:t>MIPS24KE</a:t>
            </a:r>
            <a:r>
              <a:rPr lang="ru-RU" dirty="0" smtClean="0"/>
              <a:t>с</a:t>
            </a:r>
          </a:p>
          <a:p>
            <a:pPr>
              <a:buFont typeface="Wingdings" pitchFamily="2" charset="2"/>
              <a:buChar char="v"/>
            </a:pPr>
            <a:endParaRPr lang="ru-RU" dirty="0" smtClean="0"/>
          </a:p>
          <a:p>
            <a:pPr>
              <a:buFont typeface="Wingdings" pitchFamily="2" charset="2"/>
              <a:buChar char="v"/>
            </a:pPr>
            <a:r>
              <a:rPr lang="en-US" dirty="0" smtClean="0"/>
              <a:t> </a:t>
            </a:r>
            <a:r>
              <a:rPr lang="ru-RU" dirty="0" smtClean="0"/>
              <a:t>320 </a:t>
            </a:r>
            <a:r>
              <a:rPr lang="en-US" dirty="0" smtClean="0"/>
              <a:t>MHz</a:t>
            </a:r>
          </a:p>
          <a:p>
            <a:pPr>
              <a:buFont typeface="Wingdings" pitchFamily="2" charset="2"/>
              <a:buChar char="v"/>
            </a:pPr>
            <a:endParaRPr lang="en-US" dirty="0" smtClean="0"/>
          </a:p>
          <a:p>
            <a:pPr>
              <a:buFont typeface="Wingdings" pitchFamily="2" charset="2"/>
              <a:buChar char="v"/>
            </a:pPr>
            <a:r>
              <a:rPr lang="en-US" dirty="0" smtClean="0"/>
              <a:t> </a:t>
            </a:r>
            <a:r>
              <a:rPr lang="en-US" dirty="0" err="1" smtClean="0"/>
              <a:t>OpenWrt</a:t>
            </a:r>
            <a:r>
              <a:rPr lang="en-US" dirty="0" smtClean="0"/>
              <a:t> Linux</a:t>
            </a:r>
            <a:endParaRPr lang="ru-RU" dirty="0" smtClean="0"/>
          </a:p>
          <a:p>
            <a:pPr>
              <a:buFont typeface="Wingdings" pitchFamily="2" charset="2"/>
              <a:buChar char="v"/>
            </a:pPr>
            <a:endParaRPr lang="ru-RU" dirty="0" smtClean="0"/>
          </a:p>
          <a:p>
            <a:pPr>
              <a:buFont typeface="Wingdings" pitchFamily="2" charset="2"/>
              <a:buChar char="v"/>
            </a:pPr>
            <a:r>
              <a:rPr lang="ru-RU" dirty="0" smtClean="0"/>
              <a:t> На сайте компании есть пример робота и станции наблюдения погоды</a:t>
            </a:r>
          </a:p>
          <a:p>
            <a:pPr>
              <a:buFont typeface="Wingdings" pitchFamily="2" charset="2"/>
              <a:buChar char="v"/>
            </a:pP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ru-RU" dirty="0" smtClean="0"/>
              <a:t>Демо</a:t>
            </a:r>
            <a:r>
              <a:rPr lang="en-US" dirty="0" smtClean="0"/>
              <a:t>:</a:t>
            </a:r>
            <a:r>
              <a:rPr lang="ru-RU" dirty="0" smtClean="0"/>
              <a:t> Терминал линуксного компьютера с </a:t>
            </a:r>
            <a:r>
              <a:rPr lang="en-US" dirty="0" smtClean="0"/>
              <a:t>MIPS</a:t>
            </a:r>
            <a:r>
              <a:rPr lang="ru-RU" dirty="0" smtClean="0"/>
              <a:t> </a:t>
            </a:r>
            <a:r>
              <a:rPr lang="en-US" dirty="0" smtClean="0"/>
              <a:t>24KE</a:t>
            </a:r>
            <a:endParaRPr lang="en-US" dirty="0"/>
          </a:p>
        </p:txBody>
      </p:sp>
      <p:pic>
        <p:nvPicPr>
          <p:cNvPr id="4" name="Content Placeholder 3" descr="mips_20121008_170500.jpg"/>
          <p:cNvPicPr>
            <a:picLocks noGrp="1" noChangeAspect="1"/>
          </p:cNvPicPr>
          <p:nvPr>
            <p:ph idx="1"/>
          </p:nvPr>
        </p:nvPicPr>
        <p:blipFill>
          <a:blip r:embed="rId2" cstate="print"/>
          <a:stretch>
            <a:fillRect/>
          </a:stretch>
        </p:blipFill>
        <p:spPr>
          <a:xfrm>
            <a:off x="628650" y="1143000"/>
            <a:ext cx="7886700" cy="5257800"/>
          </a:xfr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MIPS 34K – </a:t>
            </a:r>
            <a:r>
              <a:rPr lang="ru-RU" dirty="0" smtClean="0"/>
              <a:t>многопоточность на одном ядре</a:t>
            </a:r>
            <a:endParaRPr lang="en-US" dirty="0"/>
          </a:p>
        </p:txBody>
      </p:sp>
      <p:sp>
        <p:nvSpPr>
          <p:cNvPr id="3" name="Content Placeholder 2"/>
          <p:cNvSpPr>
            <a:spLocks noGrp="1"/>
          </p:cNvSpPr>
          <p:nvPr>
            <p:ph idx="1"/>
          </p:nvPr>
        </p:nvSpPr>
        <p:spPr/>
        <p:txBody>
          <a:bodyPr>
            <a:normAutofit fontScale="77500" lnSpcReduction="20000"/>
          </a:bodyPr>
          <a:lstStyle/>
          <a:p>
            <a:endParaRPr lang="en-US" dirty="0" smtClean="0"/>
          </a:p>
          <a:p>
            <a:r>
              <a:rPr lang="ru-RU" dirty="0" smtClean="0"/>
              <a:t>Ядро </a:t>
            </a:r>
            <a:r>
              <a:rPr lang="en-US" dirty="0" smtClean="0"/>
              <a:t>MIPS34K </a:t>
            </a:r>
            <a:r>
              <a:rPr lang="ru-RU" dirty="0" smtClean="0"/>
              <a:t>основано на </a:t>
            </a:r>
            <a:r>
              <a:rPr lang="en-US" dirty="0" smtClean="0"/>
              <a:t>MIPS24K </a:t>
            </a:r>
            <a:r>
              <a:rPr lang="ru-RU" dirty="0" smtClean="0"/>
              <a:t>с добавлением многопоточности</a:t>
            </a:r>
          </a:p>
          <a:p>
            <a:endParaRPr lang="ru-RU" dirty="0" smtClean="0"/>
          </a:p>
          <a:p>
            <a:pPr lvl="1"/>
            <a:r>
              <a:rPr lang="ru-RU" dirty="0" smtClean="0"/>
              <a:t>Выборка иструкций из памяти происходит для нескольких </a:t>
            </a:r>
            <a:r>
              <a:rPr lang="en-US" dirty="0" smtClean="0"/>
              <a:t>(</a:t>
            </a:r>
            <a:r>
              <a:rPr lang="ru-RU" dirty="0" smtClean="0"/>
              <a:t>до 9) потоков (тредов)</a:t>
            </a:r>
          </a:p>
          <a:p>
            <a:pPr lvl="1"/>
            <a:endParaRPr lang="ru-RU" dirty="0" smtClean="0"/>
          </a:p>
          <a:p>
            <a:pPr lvl="1"/>
            <a:r>
              <a:rPr lang="ru-RU" dirty="0" smtClean="0"/>
              <a:t>Пока один тред долго ждет, инструкции из других тредов могут проходить через конвейер процессора</a:t>
            </a:r>
          </a:p>
          <a:p>
            <a:pPr lvl="2"/>
            <a:endParaRPr lang="ru-RU" dirty="0" smtClean="0"/>
          </a:p>
          <a:p>
            <a:pPr lvl="1"/>
            <a:r>
              <a:rPr lang="ru-RU" dirty="0" smtClean="0"/>
              <a:t>Пример ожидания</a:t>
            </a:r>
            <a:r>
              <a:rPr lang="en-US" dirty="0" smtClean="0"/>
              <a:t>: </a:t>
            </a:r>
            <a:r>
              <a:rPr lang="ru-RU" dirty="0" smtClean="0"/>
              <a:t>загрузка данных из памяти, если этих данных нет в кэше, может занимать до 150 циклов и выше</a:t>
            </a:r>
          </a:p>
          <a:p>
            <a:endParaRPr lang="ru-RU" dirty="0" smtClean="0"/>
          </a:p>
          <a:p>
            <a:r>
              <a:rPr lang="ru-RU" dirty="0" smtClean="0"/>
              <a:t>Позволяет повысить производительность системы на 20-40% с очень малым увеличением размеров ядра по сравнению с 24</a:t>
            </a:r>
            <a:r>
              <a:rPr lang="en-US" dirty="0" smtClean="0"/>
              <a:t>K</a:t>
            </a:r>
            <a:endParaRPr lang="ru-RU" dirty="0" smtClean="0"/>
          </a:p>
          <a:p>
            <a:endParaRPr lang="ru-RU" dirty="0" smtClean="0"/>
          </a:p>
          <a:p>
            <a:pPr lvl="1"/>
            <a:r>
              <a:rPr lang="ru-RU" dirty="0" smtClean="0"/>
              <a:t>При этом значительное повышение производительности требует поддержки операционной системы и возникает не на всех задачах</a:t>
            </a:r>
          </a:p>
          <a:p>
            <a:endParaRPr lang="en-US" dirty="0" smtClean="0"/>
          </a:p>
          <a:p>
            <a:r>
              <a:rPr lang="ru-RU" dirty="0" smtClean="0"/>
              <a:t>1</a:t>
            </a:r>
            <a:r>
              <a:rPr lang="en-US" dirty="0" smtClean="0"/>
              <a:t>.45 GHz </a:t>
            </a:r>
            <a:r>
              <a:rPr lang="ru-RU" dirty="0" smtClean="0"/>
              <a:t>на 40 </a:t>
            </a:r>
            <a:r>
              <a:rPr lang="en-US" dirty="0" smtClean="0"/>
              <a:t>nm G TSMC, 2.97 </a:t>
            </a:r>
            <a:r>
              <a:rPr lang="en-US" dirty="0" err="1" smtClean="0"/>
              <a:t>Coremark</a:t>
            </a:r>
            <a:r>
              <a:rPr lang="en-US" dirty="0" smtClean="0"/>
              <a:t> / MHz, 1.6 DMIPS / MHz, 0.46 mm</a:t>
            </a:r>
            <a:r>
              <a:rPr lang="en-US" baseline="30000" dirty="0" smtClean="0"/>
              <a:t>2</a:t>
            </a:r>
            <a:r>
              <a:rPr lang="en-US" dirty="0" smtClean="0"/>
              <a:t>, 0.11 </a:t>
            </a:r>
            <a:r>
              <a:rPr lang="en-US" dirty="0" err="1" smtClean="0"/>
              <a:t>mW</a:t>
            </a:r>
            <a:r>
              <a:rPr lang="en-US" dirty="0" smtClean="0"/>
              <a:t> / MHz</a:t>
            </a:r>
            <a:endParaRPr lang="ru-RU" dirty="0" smtClean="0"/>
          </a:p>
          <a:p>
            <a:pPr lvl="2"/>
            <a:endParaRPr lang="ru-RU" dirty="0" smtClean="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Конвейер </a:t>
            </a:r>
            <a:r>
              <a:rPr lang="en-US" dirty="0" smtClean="0"/>
              <a:t>MIPS 34K – 9 </a:t>
            </a:r>
            <a:r>
              <a:rPr lang="ru-RU" dirty="0" smtClean="0"/>
              <a:t>стадий</a:t>
            </a:r>
            <a:endParaRPr lang="en-US" dirty="0"/>
          </a:p>
        </p:txBody>
      </p:sp>
      <p:sp>
        <p:nvSpPr>
          <p:cNvPr id="3" name="Content Placeholder 2"/>
          <p:cNvSpPr>
            <a:spLocks noGrp="1"/>
          </p:cNvSpPr>
          <p:nvPr>
            <p:ph idx="1"/>
          </p:nvPr>
        </p:nvSpPr>
        <p:spPr>
          <a:xfrm>
            <a:off x="152400" y="1143000"/>
            <a:ext cx="4141694" cy="5257800"/>
          </a:xfrm>
        </p:spPr>
        <p:txBody>
          <a:bodyPr>
            <a:normAutofit fontScale="77500" lnSpcReduction="20000"/>
          </a:bodyPr>
          <a:lstStyle/>
          <a:p>
            <a:endParaRPr lang="ru-RU" dirty="0" smtClean="0"/>
          </a:p>
          <a:p>
            <a:r>
              <a:rPr lang="ru-RU" dirty="0" smtClean="0"/>
              <a:t>Дополнительная стадия конвейера позволяет ядру решать, из какого треда выполнить следущую инструкцию</a:t>
            </a:r>
          </a:p>
          <a:p>
            <a:pPr lvl="1"/>
            <a:endParaRPr lang="ru-RU" dirty="0" smtClean="0"/>
          </a:p>
          <a:p>
            <a:r>
              <a:rPr lang="ru-RU" dirty="0" smtClean="0"/>
              <a:t>Решение принимается на основе информации из блока </a:t>
            </a:r>
            <a:r>
              <a:rPr lang="en-US" dirty="0" smtClean="0"/>
              <a:t>Policy Manager</a:t>
            </a:r>
            <a:r>
              <a:rPr lang="ru-RU" dirty="0" smtClean="0"/>
              <a:t>, который может быть модифицирован разработчиком системы на кристалле</a:t>
            </a:r>
          </a:p>
          <a:p>
            <a:pPr lvl="1"/>
            <a:endParaRPr lang="ru-RU" dirty="0" smtClean="0"/>
          </a:p>
          <a:p>
            <a:r>
              <a:rPr lang="ru-RU" dirty="0" smtClean="0"/>
              <a:t>Также разработчик может менять блок </a:t>
            </a:r>
            <a:r>
              <a:rPr lang="en-US" dirty="0" smtClean="0"/>
              <a:t>Inter-Thread Communication Unit (ITC)</a:t>
            </a:r>
            <a:r>
              <a:rPr lang="ru-RU" dirty="0" smtClean="0"/>
              <a:t>, который служит для эффективного взаимодействия между тредами </a:t>
            </a:r>
          </a:p>
          <a:p>
            <a:endParaRPr lang="en-US" dirty="0"/>
          </a:p>
        </p:txBody>
      </p:sp>
      <p:pic>
        <p:nvPicPr>
          <p:cNvPr id="2051" name="Picture 3"/>
          <p:cNvPicPr>
            <a:picLocks noChangeAspect="1" noChangeArrowheads="1"/>
          </p:cNvPicPr>
          <p:nvPr/>
        </p:nvPicPr>
        <p:blipFill>
          <a:blip r:embed="rId2" cstate="print"/>
          <a:srcRect/>
          <a:stretch>
            <a:fillRect/>
          </a:stretch>
        </p:blipFill>
        <p:spPr bwMode="auto">
          <a:xfrm>
            <a:off x="4594479" y="1355598"/>
            <a:ext cx="4202049" cy="2715170"/>
          </a:xfrm>
          <a:prstGeom prst="rect">
            <a:avLst/>
          </a:prstGeom>
          <a:noFill/>
          <a:ln w="9525">
            <a:noFill/>
            <a:miter lim="800000"/>
            <a:headEnd/>
            <a:tailEnd/>
          </a:ln>
        </p:spPr>
      </p:pic>
      <p:pic>
        <p:nvPicPr>
          <p:cNvPr id="56322" name="Picture 2"/>
          <p:cNvPicPr>
            <a:picLocks noChangeAspect="1" noChangeArrowheads="1"/>
          </p:cNvPicPr>
          <p:nvPr/>
        </p:nvPicPr>
        <p:blipFill>
          <a:blip r:embed="rId3" cstate="print"/>
          <a:srcRect/>
          <a:stretch>
            <a:fillRect/>
          </a:stretch>
        </p:blipFill>
        <p:spPr bwMode="auto">
          <a:xfrm>
            <a:off x="4475988" y="4667250"/>
            <a:ext cx="4154285" cy="15232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2"/>
          <p:cNvPicPr>
            <a:picLocks noChangeAspect="1" noChangeArrowheads="1"/>
          </p:cNvPicPr>
          <p:nvPr/>
        </p:nvPicPr>
        <p:blipFill>
          <a:blip r:embed="rId2" cstate="print"/>
          <a:srcRect/>
          <a:stretch>
            <a:fillRect/>
          </a:stretch>
        </p:blipFill>
        <p:spPr bwMode="auto">
          <a:xfrm>
            <a:off x="646113" y="3006725"/>
            <a:ext cx="2514600" cy="576263"/>
          </a:xfrm>
          <a:prstGeom prst="rect">
            <a:avLst/>
          </a:prstGeom>
          <a:noFill/>
          <a:ln w="9525">
            <a:noFill/>
            <a:miter lim="800000"/>
            <a:headEnd/>
            <a:tailEnd/>
          </a:ln>
        </p:spPr>
      </p:pic>
      <p:sp>
        <p:nvSpPr>
          <p:cNvPr id="15362" name="Line 9"/>
          <p:cNvSpPr>
            <a:spLocks noChangeShapeType="1"/>
          </p:cNvSpPr>
          <p:nvPr/>
        </p:nvSpPr>
        <p:spPr bwMode="auto">
          <a:xfrm>
            <a:off x="3478213" y="1935163"/>
            <a:ext cx="0" cy="2724150"/>
          </a:xfrm>
          <a:prstGeom prst="line">
            <a:avLst/>
          </a:prstGeom>
          <a:noFill/>
          <a:ln w="19050">
            <a:solidFill>
              <a:srgbClr val="C8C8C8">
                <a:alpha val="72156"/>
              </a:srgbClr>
            </a:solidFill>
            <a:round/>
            <a:headEnd/>
            <a:tailEnd/>
          </a:ln>
        </p:spPr>
        <p:txBody>
          <a:bodyPr wrap="none" anchor="ctr"/>
          <a:lstStyle/>
          <a:p>
            <a:endParaRPr lang="en-US"/>
          </a:p>
        </p:txBody>
      </p:sp>
      <p:sp>
        <p:nvSpPr>
          <p:cNvPr id="15363" name="Title 16"/>
          <p:cNvSpPr txBox="1">
            <a:spLocks/>
          </p:cNvSpPr>
          <p:nvPr/>
        </p:nvSpPr>
        <p:spPr bwMode="auto">
          <a:xfrm>
            <a:off x="3657600" y="1914525"/>
            <a:ext cx="4937125" cy="1958975"/>
          </a:xfrm>
          <a:prstGeom prst="rect">
            <a:avLst/>
          </a:prstGeom>
          <a:noFill/>
          <a:ln w="9525">
            <a:noFill/>
            <a:miter lim="800000"/>
            <a:headEnd/>
            <a:tailEnd/>
          </a:ln>
        </p:spPr>
        <p:txBody>
          <a:bodyPr anchor="ctr"/>
          <a:lstStyle/>
          <a:p>
            <a:r>
              <a:rPr lang="ru-RU" sz="3200" dirty="0" smtClean="0">
                <a:solidFill>
                  <a:srgbClr val="404040"/>
                </a:solidFill>
                <a:ea typeface="Arial Unicode MS" pitchFamily="34" charset="-128"/>
                <a:cs typeface="Arial Unicode MS" pitchFamily="34" charset="-128"/>
              </a:rPr>
              <a:t>О компании </a:t>
            </a:r>
            <a:r>
              <a:rPr lang="en-US" sz="3200" dirty="0" smtClean="0">
                <a:solidFill>
                  <a:srgbClr val="404040"/>
                </a:solidFill>
                <a:latin typeface="Arial Unicode MS" pitchFamily="34" charset="-128"/>
                <a:ea typeface="Arial Unicode MS" pitchFamily="34" charset="-128"/>
                <a:cs typeface="Arial Unicode MS" pitchFamily="34" charset="-128"/>
              </a:rPr>
              <a:t>MIPS</a:t>
            </a:r>
            <a:r>
              <a:rPr lang="ru-RU" sz="3200" dirty="0" smtClean="0">
                <a:solidFill>
                  <a:srgbClr val="404040"/>
                </a:solidFill>
                <a:latin typeface="Arial Unicode MS" pitchFamily="34" charset="-128"/>
                <a:ea typeface="Arial Unicode MS" pitchFamily="34" charset="-128"/>
                <a:cs typeface="Arial Unicode MS" pitchFamily="34" charset="-128"/>
              </a:rPr>
              <a:t> </a:t>
            </a:r>
            <a:r>
              <a:rPr lang="en-US" sz="3200" dirty="0" smtClean="0">
                <a:solidFill>
                  <a:srgbClr val="404040"/>
                </a:solidFill>
                <a:latin typeface="Arial Unicode MS" pitchFamily="34" charset="-128"/>
                <a:ea typeface="Arial Unicode MS" pitchFamily="34" charset="-128"/>
                <a:cs typeface="Arial Unicode MS" pitchFamily="34" charset="-128"/>
              </a:rPr>
              <a:t>Technologies</a:t>
            </a:r>
            <a:endParaRPr lang="en-US" sz="3200" dirty="0">
              <a:solidFill>
                <a:srgbClr val="404040"/>
              </a:solidFill>
              <a:ea typeface="Arial Unicode MS" pitchFamily="34" charset="-128"/>
              <a:cs typeface="Arial Unicode MS" pitchFamily="34" charset="-128"/>
            </a:endParaRPr>
          </a:p>
        </p:txBody>
      </p:sp>
      <p:sp>
        <p:nvSpPr>
          <p:cNvPr id="15364" name="Text Placeholder 10"/>
          <p:cNvSpPr>
            <a:spLocks noGrp="1"/>
          </p:cNvSpPr>
          <p:nvPr>
            <p:ph type="body" sz="quarter" idx="4294967295"/>
          </p:nvPr>
        </p:nvSpPr>
        <p:spPr>
          <a:xfrm>
            <a:off x="3630613" y="4262438"/>
            <a:ext cx="4800600" cy="1600200"/>
          </a:xfrm>
        </p:spPr>
        <p:txBody>
          <a:bodyPr/>
          <a:lstStyle/>
          <a:p>
            <a:pPr eaLnBrk="1" hangingPunct="1">
              <a:buClr>
                <a:schemeClr val="accent2"/>
              </a:buClr>
              <a:buFont typeface="Wingdings" pitchFamily="2" charset="2"/>
              <a:buNone/>
            </a:pPr>
            <a:r>
              <a:rPr lang="ru-RU" sz="1800" smtClean="0">
                <a:solidFill>
                  <a:srgbClr val="8C8C8C"/>
                </a:solidFill>
              </a:rPr>
              <a:t>Юрий Панчул</a:t>
            </a:r>
            <a:r>
              <a:rPr lang="en-US" sz="1800" smtClean="0">
                <a:solidFill>
                  <a:srgbClr val="8C8C8C"/>
                </a:solidFill>
              </a:rPr>
              <a:t> </a:t>
            </a:r>
          </a:p>
          <a:p>
            <a:pPr eaLnBrk="1" hangingPunct="1">
              <a:buClr>
                <a:schemeClr val="accent2"/>
              </a:buClr>
              <a:buFont typeface="Wingdings" pitchFamily="2" charset="2"/>
              <a:buNone/>
            </a:pPr>
            <a:r>
              <a:rPr lang="ru-RU" sz="1800" smtClean="0">
                <a:solidFill>
                  <a:srgbClr val="8C8C8C"/>
                </a:solidFill>
              </a:rPr>
              <a:t>Старший инженер</a:t>
            </a:r>
            <a:endParaRPr lang="en-US" sz="1800" smtClean="0">
              <a:solidFill>
                <a:srgbClr val="8C8C8C"/>
              </a:solidFill>
            </a:endParaRPr>
          </a:p>
          <a:p>
            <a:pPr eaLnBrk="1" hangingPunct="1">
              <a:buClr>
                <a:schemeClr val="accent2"/>
              </a:buClr>
              <a:buFont typeface="Wingdings" pitchFamily="2" charset="2"/>
              <a:buNone/>
            </a:pPr>
            <a:endParaRPr lang="en-US" sz="1800" smtClean="0">
              <a:solidFill>
                <a:srgbClr val="8C8C8C"/>
              </a:solidFill>
            </a:endParaRPr>
          </a:p>
          <a:p>
            <a:pPr eaLnBrk="1" hangingPunct="1">
              <a:buClr>
                <a:schemeClr val="accent2"/>
              </a:buClr>
              <a:buFont typeface="Wingdings" pitchFamily="2" charset="2"/>
              <a:buNone/>
            </a:pPr>
            <a:r>
              <a:rPr lang="ru-RU" sz="1800" smtClean="0">
                <a:solidFill>
                  <a:srgbClr val="8C8C8C"/>
                </a:solidFill>
              </a:rPr>
              <a:t>20 октября 2012 года</a:t>
            </a:r>
            <a:endParaRPr lang="en-US" sz="1800" smtClean="0">
              <a:solidFill>
                <a:srgbClr val="8C8C8C"/>
              </a:solidFill>
            </a:endParaRPr>
          </a:p>
          <a:p>
            <a:pPr eaLnBrk="1" hangingPunct="1">
              <a:buClr>
                <a:schemeClr val="accent2"/>
              </a:buClr>
              <a:buFont typeface="Wingdings" pitchFamily="2" charset="2"/>
              <a:buNone/>
            </a:pPr>
            <a:endParaRPr lang="en-US" sz="1800" smtClean="0">
              <a:solidFill>
                <a:srgbClr val="8C8C8C"/>
              </a:solidFill>
            </a:endParaRP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MIPS 74K – </a:t>
            </a:r>
            <a:r>
              <a:rPr lang="ru-RU" dirty="0" smtClean="0"/>
              <a:t>суперскалярная производительность</a:t>
            </a:r>
            <a:endParaRPr lang="en-US" dirty="0"/>
          </a:p>
        </p:txBody>
      </p:sp>
      <p:sp>
        <p:nvSpPr>
          <p:cNvPr id="3" name="Content Placeholder 2"/>
          <p:cNvSpPr>
            <a:spLocks noGrp="1"/>
          </p:cNvSpPr>
          <p:nvPr>
            <p:ph idx="1"/>
          </p:nvPr>
        </p:nvSpPr>
        <p:spPr>
          <a:xfrm>
            <a:off x="152400" y="1143000"/>
            <a:ext cx="8839200" cy="1743635"/>
          </a:xfrm>
        </p:spPr>
        <p:txBody>
          <a:bodyPr>
            <a:normAutofit fontScale="85000" lnSpcReduction="20000"/>
          </a:bodyPr>
          <a:lstStyle/>
          <a:p>
            <a:endParaRPr lang="en-US" dirty="0" smtClean="0"/>
          </a:p>
          <a:p>
            <a:r>
              <a:rPr lang="ru-RU" dirty="0" smtClean="0"/>
              <a:t>Асимметричный конвейер с 15 стадиями, выборкой до 4 инструкций за цикл и </a:t>
            </a:r>
            <a:r>
              <a:rPr lang="en-US" dirty="0" smtClean="0"/>
              <a:t>out-of-order (</a:t>
            </a:r>
            <a:r>
              <a:rPr lang="en-US" dirty="0" err="1" smtClean="0"/>
              <a:t>OoO</a:t>
            </a:r>
            <a:r>
              <a:rPr lang="en-US" dirty="0" smtClean="0"/>
              <a:t>) dispatch</a:t>
            </a:r>
            <a:endParaRPr lang="ru-RU" dirty="0" smtClean="0"/>
          </a:p>
          <a:p>
            <a:endParaRPr lang="en-US" dirty="0" smtClean="0"/>
          </a:p>
          <a:p>
            <a:r>
              <a:rPr lang="ru-RU" dirty="0" smtClean="0"/>
              <a:t>1080 </a:t>
            </a:r>
            <a:r>
              <a:rPr lang="en-US" dirty="0" smtClean="0"/>
              <a:t>MHz </a:t>
            </a:r>
            <a:r>
              <a:rPr lang="ru-RU" dirty="0" smtClean="0"/>
              <a:t>на 65 </a:t>
            </a:r>
            <a:r>
              <a:rPr lang="en-US" dirty="0" smtClean="0"/>
              <a:t>nm GP, 2.57 </a:t>
            </a:r>
            <a:r>
              <a:rPr lang="en-US" dirty="0" err="1" smtClean="0"/>
              <a:t>Coremark</a:t>
            </a:r>
            <a:r>
              <a:rPr lang="en-US" dirty="0" smtClean="0"/>
              <a:t> / MHz, 2.03 DMIPS / MHz, 0.52 </a:t>
            </a:r>
            <a:r>
              <a:rPr lang="en-US" dirty="0" err="1" smtClean="0"/>
              <a:t>mW</a:t>
            </a:r>
            <a:r>
              <a:rPr lang="en-US" dirty="0" smtClean="0"/>
              <a:t> / MHz, 1.7 mm</a:t>
            </a:r>
            <a:r>
              <a:rPr lang="en-US" baseline="30000" dirty="0" smtClean="0"/>
              <a:t>2</a:t>
            </a:r>
            <a:r>
              <a:rPr lang="en-US" dirty="0" smtClean="0"/>
              <a:t> </a:t>
            </a:r>
            <a:r>
              <a:rPr lang="ru-RU" dirty="0" smtClean="0"/>
              <a:t>без </a:t>
            </a:r>
            <a:r>
              <a:rPr lang="en-US" dirty="0" smtClean="0"/>
              <a:t>L2$,</a:t>
            </a:r>
            <a:r>
              <a:rPr lang="ru-RU" dirty="0" smtClean="0"/>
              <a:t> 2</a:t>
            </a:r>
            <a:r>
              <a:rPr lang="en-US" dirty="0" smtClean="0"/>
              <a:t>.5 mm2 </a:t>
            </a:r>
            <a:r>
              <a:rPr lang="ru-RU" dirty="0" smtClean="0"/>
              <a:t>с </a:t>
            </a:r>
            <a:r>
              <a:rPr lang="en-US" dirty="0" smtClean="0"/>
              <a:t>L2$</a:t>
            </a:r>
            <a:endParaRPr lang="en-US" baseline="30000" dirty="0"/>
          </a:p>
        </p:txBody>
      </p:sp>
      <p:pic>
        <p:nvPicPr>
          <p:cNvPr id="3074" name="Picture 2"/>
          <p:cNvPicPr>
            <a:picLocks noChangeAspect="1" noChangeArrowheads="1"/>
          </p:cNvPicPr>
          <p:nvPr/>
        </p:nvPicPr>
        <p:blipFill>
          <a:blip r:embed="rId2" cstate="print"/>
          <a:srcRect/>
          <a:stretch>
            <a:fillRect/>
          </a:stretch>
        </p:blipFill>
        <p:spPr bwMode="auto">
          <a:xfrm>
            <a:off x="1035984" y="3231776"/>
            <a:ext cx="7143750" cy="304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Демо</a:t>
            </a:r>
            <a:r>
              <a:rPr lang="en-US" dirty="0" smtClean="0"/>
              <a:t>: </a:t>
            </a:r>
            <a:r>
              <a:rPr lang="ru-RU" dirty="0" smtClean="0"/>
              <a:t>Андроидный планшет на </a:t>
            </a:r>
            <a:r>
              <a:rPr lang="en-US" dirty="0" smtClean="0"/>
              <a:t>MIPS 74K</a:t>
            </a:r>
            <a:endParaRPr lang="en-US" dirty="0"/>
          </a:p>
        </p:txBody>
      </p:sp>
      <p:sp>
        <p:nvSpPr>
          <p:cNvPr id="3" name="Content Placeholder 2"/>
          <p:cNvSpPr>
            <a:spLocks noGrp="1"/>
          </p:cNvSpPr>
          <p:nvPr>
            <p:ph idx="1"/>
          </p:nvPr>
        </p:nvSpPr>
        <p:spPr>
          <a:xfrm>
            <a:off x="152400" y="1241612"/>
            <a:ext cx="3514166" cy="5087470"/>
          </a:xfrm>
        </p:spPr>
        <p:txBody>
          <a:bodyPr>
            <a:normAutofit/>
          </a:bodyPr>
          <a:lstStyle/>
          <a:p>
            <a:pPr marL="0" indent="0">
              <a:spcBef>
                <a:spcPts val="0"/>
              </a:spcBef>
              <a:buNone/>
            </a:pPr>
            <a:r>
              <a:rPr lang="ru-RU" dirty="0" smtClean="0"/>
              <a:t>Китайская компания </a:t>
            </a:r>
            <a:r>
              <a:rPr lang="en-US" dirty="0" smtClean="0"/>
              <a:t>Action Semiconductor </a:t>
            </a:r>
            <a:r>
              <a:rPr lang="ru-RU" dirty="0" smtClean="0"/>
              <a:t>лицензировала ядро </a:t>
            </a:r>
            <a:r>
              <a:rPr lang="en-US" dirty="0" smtClean="0"/>
              <a:t>MIPS 74K</a:t>
            </a:r>
            <a:r>
              <a:rPr lang="ru-RU" dirty="0" smtClean="0"/>
              <a:t> и сделала на его основе систему на кристалле для использования в недорогих низкопотребляющих планшетах с Андроидом</a:t>
            </a:r>
            <a:endParaRPr lang="en-US" dirty="0"/>
          </a:p>
        </p:txBody>
      </p:sp>
      <p:pic>
        <p:nvPicPr>
          <p:cNvPr id="4099" name="Picture 3"/>
          <p:cNvPicPr>
            <a:picLocks noChangeAspect="1" noChangeArrowheads="1"/>
          </p:cNvPicPr>
          <p:nvPr/>
        </p:nvPicPr>
        <p:blipFill>
          <a:blip r:embed="rId2" cstate="print"/>
          <a:srcRect/>
          <a:stretch>
            <a:fillRect/>
          </a:stretch>
        </p:blipFill>
        <p:spPr bwMode="auto">
          <a:xfrm>
            <a:off x="4007223" y="1308847"/>
            <a:ext cx="4885764" cy="488576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ru-RU" dirty="0" smtClean="0"/>
              <a:t>Многоядерные системы </a:t>
            </a:r>
            <a:r>
              <a:rPr lang="en-US" dirty="0" smtClean="0"/>
              <a:t>MIPS </a:t>
            </a:r>
            <a:r>
              <a:rPr lang="ru-RU" dirty="0" smtClean="0"/>
              <a:t>1004</a:t>
            </a:r>
            <a:r>
              <a:rPr lang="en-US" dirty="0" smtClean="0"/>
              <a:t>K, 1074K, </a:t>
            </a:r>
            <a:r>
              <a:rPr lang="en-US" dirty="0" err="1" smtClean="0"/>
              <a:t>interAptiv</a:t>
            </a:r>
            <a:r>
              <a:rPr lang="en-US" dirty="0" smtClean="0"/>
              <a:t> </a:t>
            </a:r>
            <a:r>
              <a:rPr lang="ru-RU" dirty="0" smtClean="0"/>
              <a:t>и </a:t>
            </a:r>
            <a:r>
              <a:rPr lang="en-US" dirty="0" err="1" smtClean="0"/>
              <a:t>proAptiv</a:t>
            </a:r>
            <a:endParaRPr lang="en-US" dirty="0"/>
          </a:p>
        </p:txBody>
      </p:sp>
      <p:pic>
        <p:nvPicPr>
          <p:cNvPr id="9" name="Content Placeholder 8" descr="interAptiv-CPS.jpg"/>
          <p:cNvPicPr>
            <a:picLocks noGrp="1" noChangeAspect="1"/>
          </p:cNvPicPr>
          <p:nvPr>
            <p:ph idx="1"/>
          </p:nvPr>
        </p:nvPicPr>
        <p:blipFill>
          <a:blip r:embed="rId2" cstate="print"/>
          <a:stretch>
            <a:fillRect/>
          </a:stretch>
        </p:blipFill>
        <p:spPr>
          <a:xfrm>
            <a:off x="3736042" y="1160929"/>
            <a:ext cx="5257800" cy="5257800"/>
          </a:xfrm>
        </p:spPr>
      </p:pic>
      <p:sp>
        <p:nvSpPr>
          <p:cNvPr id="10" name="Content Placeholder 2"/>
          <p:cNvSpPr txBox="1">
            <a:spLocks/>
          </p:cNvSpPr>
          <p:nvPr/>
        </p:nvSpPr>
        <p:spPr bwMode="auto">
          <a:xfrm>
            <a:off x="152400" y="1371600"/>
            <a:ext cx="3442447" cy="5065059"/>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fontScale="62500" lnSpcReduction="20000"/>
          </a:bodyPr>
          <a:lstStyle/>
          <a:p>
            <a:pPr marL="342900" marR="0" lvl="0" indent="-342900" algn="l" defTabSz="914400" rtl="0" eaLnBrk="0" fontAlgn="base" latinLnBrk="0" hangingPunct="0">
              <a:lnSpc>
                <a:spcPct val="100000"/>
              </a:lnSpc>
              <a:spcBef>
                <a:spcPct val="20000"/>
              </a:spcBef>
              <a:spcAft>
                <a:spcPct val="0"/>
              </a:spcAft>
              <a:buClr>
                <a:srgbClr val="E64418"/>
              </a:buClr>
              <a:buSzTx/>
              <a:buFont typeface="Wingdings" pitchFamily="2" charset="2"/>
              <a:buChar char="v"/>
              <a:tabLst/>
              <a:defRPr/>
            </a:pPr>
            <a:r>
              <a:rPr lang="ru-RU" sz="2400" kern="0" dirty="0" smtClean="0">
                <a:latin typeface="+mn-lt"/>
                <a:ea typeface="+mn-ea"/>
                <a:cs typeface="+mn-cs"/>
              </a:rPr>
              <a:t>Базовые</a:t>
            </a:r>
            <a:r>
              <a:rPr kumimoji="0" lang="ru-RU" sz="2400" b="1" i="0" u="none" strike="noStrike" kern="0" cap="none" spc="0" normalizeH="0" baseline="0" noProof="0" dirty="0" smtClean="0">
                <a:ln>
                  <a:noFill/>
                </a:ln>
                <a:solidFill>
                  <a:srgbClr val="7666AC"/>
                </a:solidFill>
                <a:effectLst/>
                <a:uLnTx/>
                <a:uFillTx/>
                <a:latin typeface="+mn-lt"/>
                <a:ea typeface="+mn-ea"/>
                <a:cs typeface="+mn-cs"/>
              </a:rPr>
              <a:t> ядра </a:t>
            </a:r>
            <a:r>
              <a:rPr kumimoji="0" lang="en-US" sz="2400" b="1" i="0" u="none" strike="noStrike" kern="0" cap="none" spc="0" normalizeH="0" baseline="0" noProof="0" dirty="0" smtClean="0">
                <a:ln>
                  <a:noFill/>
                </a:ln>
                <a:solidFill>
                  <a:srgbClr val="7666AC"/>
                </a:solidFill>
                <a:effectLst/>
                <a:uLnTx/>
                <a:uFillTx/>
                <a:latin typeface="+mn-lt"/>
                <a:ea typeface="+mn-ea"/>
                <a:cs typeface="+mn-cs"/>
              </a:rPr>
              <a:t>CPU</a:t>
            </a:r>
            <a:r>
              <a:rPr kumimoji="0" lang="en-US" sz="2400" b="1" i="0" u="none" strike="noStrike" kern="0" cap="none" spc="0" normalizeH="0" noProof="0" dirty="0" smtClean="0">
                <a:ln>
                  <a:noFill/>
                </a:ln>
                <a:solidFill>
                  <a:srgbClr val="7666AC"/>
                </a:solidFill>
                <a:effectLst/>
                <a:uLnTx/>
                <a:uFillTx/>
                <a:latin typeface="+mn-lt"/>
                <a:ea typeface="+mn-ea"/>
                <a:cs typeface="+mn-cs"/>
              </a:rPr>
              <a:t> </a:t>
            </a:r>
            <a:r>
              <a:rPr kumimoji="0" lang="ru-RU" sz="2400" b="1" i="0" u="none" strike="noStrike" kern="0" cap="none" spc="0" normalizeH="0" baseline="0" noProof="0" dirty="0" smtClean="0">
                <a:ln>
                  <a:noFill/>
                </a:ln>
                <a:solidFill>
                  <a:srgbClr val="7666AC"/>
                </a:solidFill>
                <a:effectLst/>
                <a:uLnTx/>
                <a:uFillTx/>
                <a:latin typeface="+mn-lt"/>
                <a:ea typeface="+mn-ea"/>
                <a:cs typeface="+mn-cs"/>
              </a:rPr>
              <a:t>в</a:t>
            </a:r>
            <a:r>
              <a:rPr kumimoji="0" lang="en-US" sz="2400" b="1" i="0" u="none" strike="noStrike" kern="0" cap="none" spc="0" normalizeH="0" baseline="0" noProof="0" dirty="0" smtClean="0">
                <a:ln>
                  <a:noFill/>
                </a:ln>
                <a:solidFill>
                  <a:srgbClr val="7666AC"/>
                </a:solidFill>
                <a:effectLst/>
                <a:uLnTx/>
                <a:uFillTx/>
                <a:latin typeface="+mn-lt"/>
                <a:ea typeface="+mn-ea"/>
                <a:cs typeface="+mn-cs"/>
              </a:rPr>
              <a:t> MIPS </a:t>
            </a:r>
            <a:r>
              <a:rPr kumimoji="0" lang="ru-RU" sz="2400" b="1" i="0" u="none" strike="noStrike" kern="0" cap="none" spc="0" normalizeH="0" baseline="0" noProof="0" dirty="0" smtClean="0">
                <a:ln>
                  <a:noFill/>
                </a:ln>
                <a:solidFill>
                  <a:srgbClr val="7666AC"/>
                </a:solidFill>
                <a:effectLst/>
                <a:uLnTx/>
                <a:uFillTx/>
                <a:latin typeface="+mn-lt"/>
                <a:ea typeface="+mn-ea"/>
                <a:cs typeface="+mn-cs"/>
              </a:rPr>
              <a:t>1004</a:t>
            </a:r>
            <a:r>
              <a:rPr kumimoji="0" lang="en-US" sz="2400" b="1" i="0" u="none" strike="noStrike" kern="0" cap="none" spc="0" normalizeH="0" baseline="0" noProof="0" dirty="0" smtClean="0">
                <a:ln>
                  <a:noFill/>
                </a:ln>
                <a:solidFill>
                  <a:srgbClr val="7666AC"/>
                </a:solidFill>
                <a:effectLst/>
                <a:uLnTx/>
                <a:uFillTx/>
                <a:latin typeface="+mn-lt"/>
                <a:ea typeface="+mn-ea"/>
                <a:cs typeface="+mn-cs"/>
              </a:rPr>
              <a:t>K CPS </a:t>
            </a:r>
            <a:r>
              <a:rPr kumimoji="0" lang="ru-RU" sz="2400" b="1" i="0" u="none" strike="noStrike" kern="0" cap="none" spc="0" normalizeH="0" baseline="0" noProof="0" dirty="0" smtClean="0">
                <a:ln>
                  <a:noFill/>
                </a:ln>
                <a:solidFill>
                  <a:srgbClr val="7666AC"/>
                </a:solidFill>
                <a:effectLst/>
                <a:uLnTx/>
                <a:uFillTx/>
                <a:latin typeface="+mn-lt"/>
                <a:ea typeface="+mn-ea"/>
                <a:cs typeface="+mn-cs"/>
              </a:rPr>
              <a:t>и</a:t>
            </a:r>
            <a:r>
              <a:rPr kumimoji="0" lang="en-US" sz="2400" b="1" i="0" u="none" strike="noStrike" kern="0" cap="none" spc="0" normalizeH="0" baseline="0" noProof="0" dirty="0" smtClean="0">
                <a:ln>
                  <a:noFill/>
                </a:ln>
                <a:solidFill>
                  <a:srgbClr val="7666AC"/>
                </a:solidFill>
                <a:effectLst/>
                <a:uLnTx/>
                <a:uFillTx/>
                <a:latin typeface="+mn-lt"/>
                <a:ea typeface="+mn-ea"/>
                <a:cs typeface="+mn-cs"/>
              </a:rPr>
              <a:t> </a:t>
            </a:r>
            <a:r>
              <a:rPr kumimoji="0" lang="en-US" sz="2400" b="1" i="0" u="none" strike="noStrike" kern="0" cap="none" spc="0" normalizeH="0" baseline="0" noProof="0" dirty="0" err="1" smtClean="0">
                <a:ln>
                  <a:noFill/>
                </a:ln>
                <a:solidFill>
                  <a:srgbClr val="7666AC"/>
                </a:solidFill>
                <a:effectLst/>
                <a:uLnTx/>
                <a:uFillTx/>
                <a:latin typeface="+mn-lt"/>
                <a:ea typeface="+mn-ea"/>
                <a:cs typeface="+mn-cs"/>
              </a:rPr>
              <a:t>interAptive</a:t>
            </a:r>
            <a:r>
              <a:rPr kumimoji="0" lang="en-US" sz="2400" b="1" i="0" u="none" strike="noStrike" kern="0" cap="none" spc="0" normalizeH="0" baseline="0" noProof="0" dirty="0" smtClean="0">
                <a:ln>
                  <a:noFill/>
                </a:ln>
                <a:solidFill>
                  <a:srgbClr val="7666AC"/>
                </a:solidFill>
                <a:effectLst/>
                <a:uLnTx/>
                <a:uFillTx/>
                <a:latin typeface="+mn-lt"/>
                <a:ea typeface="+mn-ea"/>
                <a:cs typeface="+mn-cs"/>
              </a:rPr>
              <a:t> CPS </a:t>
            </a:r>
            <a:r>
              <a:rPr kumimoji="0" lang="ru-RU" sz="2400" b="1" i="0" u="none" strike="noStrike" kern="0" cap="none" spc="0" normalizeH="0" baseline="0" noProof="0" dirty="0" smtClean="0">
                <a:ln>
                  <a:noFill/>
                </a:ln>
                <a:solidFill>
                  <a:srgbClr val="7666AC"/>
                </a:solidFill>
                <a:effectLst/>
                <a:uLnTx/>
                <a:uFillTx/>
                <a:latin typeface="+mn-lt"/>
                <a:ea typeface="+mn-ea"/>
                <a:cs typeface="+mn-cs"/>
              </a:rPr>
              <a:t>основаны</a:t>
            </a:r>
            <a:r>
              <a:rPr kumimoji="0" lang="ru-RU" sz="2400" b="1" i="0" u="none" strike="noStrike" kern="0" cap="none" spc="0" normalizeH="0" noProof="0" dirty="0" smtClean="0">
                <a:ln>
                  <a:noFill/>
                </a:ln>
                <a:solidFill>
                  <a:srgbClr val="7666AC"/>
                </a:solidFill>
                <a:effectLst/>
                <a:uLnTx/>
                <a:uFillTx/>
                <a:latin typeface="+mn-lt"/>
                <a:ea typeface="+mn-ea"/>
                <a:cs typeface="+mn-cs"/>
              </a:rPr>
              <a:t> на </a:t>
            </a:r>
            <a:r>
              <a:rPr kumimoji="0" lang="ru-RU" sz="2400" b="1" i="0" u="none" strike="noStrike" kern="0" cap="none" spc="0" normalizeH="0" baseline="0" noProof="0" dirty="0" smtClean="0">
                <a:ln>
                  <a:noFill/>
                </a:ln>
                <a:solidFill>
                  <a:srgbClr val="7666AC"/>
                </a:solidFill>
                <a:effectLst/>
                <a:uLnTx/>
                <a:uFillTx/>
                <a:latin typeface="+mn-lt"/>
                <a:ea typeface="+mn-ea"/>
                <a:cs typeface="+mn-cs"/>
              </a:rPr>
              <a:t>34</a:t>
            </a:r>
            <a:r>
              <a:rPr kumimoji="0" lang="en-US" sz="2400" b="1" i="0" u="none" strike="noStrike" kern="0" cap="none" spc="0" normalizeH="0" baseline="0" noProof="0" dirty="0" smtClean="0">
                <a:ln>
                  <a:noFill/>
                </a:ln>
                <a:solidFill>
                  <a:srgbClr val="7666AC"/>
                </a:solidFill>
                <a:effectLst/>
                <a:uLnTx/>
                <a:uFillTx/>
                <a:latin typeface="+mn-lt"/>
                <a:ea typeface="+mn-ea"/>
                <a:cs typeface="+mn-cs"/>
              </a:rPr>
              <a:t>K</a:t>
            </a:r>
          </a:p>
          <a:p>
            <a:pPr marL="342900" marR="0" lvl="0" indent="-342900" algn="l" defTabSz="914400" rtl="0" eaLnBrk="0" fontAlgn="base" latinLnBrk="0" hangingPunct="0">
              <a:lnSpc>
                <a:spcPct val="100000"/>
              </a:lnSpc>
              <a:spcBef>
                <a:spcPct val="20000"/>
              </a:spcBef>
              <a:spcAft>
                <a:spcPct val="0"/>
              </a:spcAft>
              <a:buClr>
                <a:srgbClr val="E64418"/>
              </a:buClr>
              <a:buSzTx/>
              <a:buFont typeface="Wingdings" pitchFamily="2" charset="2"/>
              <a:buChar char="v"/>
              <a:tabLst/>
              <a:defRPr/>
            </a:pPr>
            <a:endParaRPr kumimoji="0" lang="en-US" sz="2400" b="1" i="0" u="none" strike="noStrike" kern="0" cap="none" spc="0" normalizeH="0" baseline="0" noProof="0" dirty="0" smtClean="0">
              <a:ln>
                <a:noFill/>
              </a:ln>
              <a:solidFill>
                <a:srgbClr val="7666AC"/>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
                <a:srgbClr val="E64418"/>
              </a:buClr>
              <a:buSzTx/>
              <a:buFont typeface="Wingdings" pitchFamily="2" charset="2"/>
              <a:buChar char="v"/>
              <a:tabLst/>
              <a:defRPr/>
            </a:pPr>
            <a:r>
              <a:rPr lang="ru-RU" sz="2400" kern="0" noProof="0" dirty="0" smtClean="0">
                <a:latin typeface="+mn-lt"/>
                <a:ea typeface="+mn-ea"/>
                <a:cs typeface="+mn-cs"/>
              </a:rPr>
              <a:t>Базовые ядра в </a:t>
            </a:r>
            <a:r>
              <a:rPr lang="en-US" sz="2400" kern="0" noProof="0" dirty="0" smtClean="0">
                <a:latin typeface="+mn-lt"/>
                <a:ea typeface="+mn-ea"/>
                <a:cs typeface="+mn-cs"/>
              </a:rPr>
              <a:t>MIPS 1074K </a:t>
            </a:r>
            <a:r>
              <a:rPr lang="ru-RU" sz="2400" kern="0" noProof="0" dirty="0" smtClean="0">
                <a:latin typeface="+mn-lt"/>
                <a:ea typeface="+mn-ea"/>
                <a:cs typeface="+mn-cs"/>
              </a:rPr>
              <a:t>основаны на суперскалярном</a:t>
            </a:r>
            <a:endParaRPr kumimoji="0" lang="ru-RU" sz="2400" b="1" i="0" u="none" strike="noStrike" kern="0" cap="none" spc="0" normalizeH="0" baseline="0" noProof="0" dirty="0" smtClean="0">
              <a:ln>
                <a:noFill/>
              </a:ln>
              <a:solidFill>
                <a:srgbClr val="7666AC"/>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
                <a:srgbClr val="E64418"/>
              </a:buClr>
              <a:buSzTx/>
              <a:buFont typeface="Wingdings" pitchFamily="2" charset="2"/>
              <a:buChar char="v"/>
              <a:tabLst/>
              <a:defRPr/>
            </a:pPr>
            <a:endParaRPr lang="ru-RU" sz="2400" kern="0" dirty="0" smtClean="0">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
                <a:srgbClr val="E64418"/>
              </a:buClr>
              <a:buSzTx/>
              <a:buFont typeface="Wingdings" pitchFamily="2" charset="2"/>
              <a:buChar char="v"/>
              <a:tabLst/>
              <a:defRPr/>
            </a:pPr>
            <a:r>
              <a:rPr kumimoji="0" lang="ru-RU" sz="2400" b="1" i="0" u="none" strike="noStrike" kern="0" cap="none" spc="0" normalizeH="0" baseline="0" noProof="0" dirty="0" smtClean="0">
                <a:ln>
                  <a:noFill/>
                </a:ln>
                <a:solidFill>
                  <a:srgbClr val="7666AC"/>
                </a:solidFill>
                <a:effectLst/>
                <a:uLnTx/>
                <a:uFillTx/>
                <a:latin typeface="+mn-lt"/>
                <a:ea typeface="+mn-ea"/>
                <a:cs typeface="+mn-cs"/>
              </a:rPr>
              <a:t>Менеджер когерентности позволяет ядрам «подсматривать» в кэши первого уровня друг у друга и не мешать друг другу в работе с общей памятью</a:t>
            </a:r>
          </a:p>
          <a:p>
            <a:pPr marL="342900" marR="0" lvl="0" indent="-342900" algn="l" defTabSz="914400" rtl="0" eaLnBrk="0" fontAlgn="base" latinLnBrk="0" hangingPunct="0">
              <a:lnSpc>
                <a:spcPct val="100000"/>
              </a:lnSpc>
              <a:spcBef>
                <a:spcPct val="20000"/>
              </a:spcBef>
              <a:spcAft>
                <a:spcPct val="0"/>
              </a:spcAft>
              <a:buClr>
                <a:srgbClr val="E64418"/>
              </a:buClr>
              <a:buSzTx/>
              <a:buFont typeface="Wingdings" pitchFamily="2" charset="2"/>
              <a:buChar char="v"/>
              <a:tabLst/>
              <a:defRPr/>
            </a:pPr>
            <a:endParaRPr lang="ru-RU" sz="2400" kern="0" dirty="0" smtClean="0">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
                <a:srgbClr val="E64418"/>
              </a:buClr>
              <a:buSzTx/>
              <a:buFont typeface="Wingdings" pitchFamily="2" charset="2"/>
              <a:buChar char="v"/>
              <a:tabLst/>
              <a:defRPr/>
            </a:pPr>
            <a:r>
              <a:rPr kumimoji="0" lang="ru-RU" sz="2400" b="1" i="0" u="none" strike="noStrike" kern="0" cap="none" spc="0" normalizeH="0" baseline="0" noProof="0" dirty="0" smtClean="0">
                <a:ln>
                  <a:noFill/>
                </a:ln>
                <a:solidFill>
                  <a:srgbClr val="7666AC"/>
                </a:solidFill>
                <a:effectLst/>
                <a:uLnTx/>
                <a:uFillTx/>
                <a:latin typeface="+mn-lt"/>
                <a:ea typeface="+mn-ea"/>
                <a:cs typeface="+mn-cs"/>
              </a:rPr>
              <a:t>Многоядерная система имеет гибкую систему контроля энергопотребления </a:t>
            </a:r>
            <a:r>
              <a:rPr lang="ru-RU" sz="2400" kern="0" dirty="0" smtClean="0">
                <a:latin typeface="+mn-lt"/>
                <a:ea typeface="+mn-ea"/>
                <a:cs typeface="+mn-cs"/>
              </a:rPr>
              <a:t>и другие опции </a:t>
            </a:r>
            <a:r>
              <a:rPr lang="ru-RU" sz="2400" kern="0" noProof="0" dirty="0" smtClean="0">
                <a:latin typeface="+mn-lt"/>
                <a:ea typeface="+mn-ea"/>
                <a:cs typeface="+mn-cs"/>
              </a:rPr>
              <a:t>(см. отдельную презентацию)</a:t>
            </a:r>
          </a:p>
          <a:p>
            <a:pPr marL="342900" marR="0" lvl="0" indent="-342900" algn="l" defTabSz="914400" rtl="0" eaLnBrk="0" fontAlgn="base" latinLnBrk="0" hangingPunct="0">
              <a:lnSpc>
                <a:spcPct val="100000"/>
              </a:lnSpc>
              <a:spcBef>
                <a:spcPct val="20000"/>
              </a:spcBef>
              <a:spcAft>
                <a:spcPct val="0"/>
              </a:spcAft>
              <a:buClr>
                <a:srgbClr val="E64418"/>
              </a:buClr>
              <a:buSzTx/>
              <a:buFont typeface="Wingdings" pitchFamily="2" charset="2"/>
              <a:buChar char="v"/>
              <a:tabLst/>
              <a:defRPr/>
            </a:pPr>
            <a:endParaRPr kumimoji="0" lang="ru-RU" sz="2400" b="1" i="0" u="none" strike="noStrike" kern="0" cap="none" spc="0" normalizeH="0" baseline="0" dirty="0" smtClean="0">
              <a:ln>
                <a:noFill/>
              </a:ln>
              <a:solidFill>
                <a:srgbClr val="7666AC"/>
              </a:solidFill>
              <a:effectLst/>
              <a:uLnTx/>
              <a:uFillTx/>
              <a:latin typeface="+mn-lt"/>
              <a:ea typeface="+mn-ea"/>
              <a:cs typeface="+mn-cs"/>
            </a:endParaRPr>
          </a:p>
          <a:p>
            <a:pPr marL="342900" lvl="0" indent="-342900" eaLnBrk="0" hangingPunct="0">
              <a:spcBef>
                <a:spcPct val="20000"/>
              </a:spcBef>
              <a:buClr>
                <a:srgbClr val="E64418"/>
              </a:buClr>
              <a:buFont typeface="Wingdings" pitchFamily="2" charset="2"/>
              <a:buChar char="v"/>
              <a:defRPr/>
            </a:pPr>
            <a:r>
              <a:rPr lang="ru-RU" sz="2400" kern="0" dirty="0" smtClean="0"/>
              <a:t>Менеджер когерентности для </a:t>
            </a:r>
            <a:r>
              <a:rPr lang="en-US" sz="2400" kern="0" dirty="0" err="1" smtClean="0"/>
              <a:t>interAptiv</a:t>
            </a:r>
            <a:r>
              <a:rPr lang="en-US" sz="2400" kern="0" dirty="0" smtClean="0"/>
              <a:t> (CM2)</a:t>
            </a:r>
            <a:r>
              <a:rPr lang="ru-RU" sz="2400" kern="0" dirty="0" smtClean="0"/>
              <a:t> интегрирован с кэшем второго уровня и имеет оптимизированную </a:t>
            </a:r>
            <a:r>
              <a:rPr lang="en-US" sz="2400" kern="0" dirty="0" smtClean="0"/>
              <a:t>latency</a:t>
            </a:r>
            <a:endParaRPr kumimoji="0" lang="en-US" sz="2400" b="1" i="0" u="none" strike="noStrike" kern="0" cap="none" spc="0" normalizeH="0" baseline="0" noProof="0" dirty="0">
              <a:ln>
                <a:noFill/>
              </a:ln>
              <a:solidFill>
                <a:srgbClr val="7666AC"/>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5505" name="Rectangle 2"/>
          <p:cNvSpPr>
            <a:spLocks noGrp="1" noChangeArrowheads="1"/>
          </p:cNvSpPr>
          <p:nvPr>
            <p:ph type="title"/>
          </p:nvPr>
        </p:nvSpPr>
        <p:spPr>
          <a:xfrm>
            <a:off x="161365" y="149131"/>
            <a:ext cx="8857129" cy="774234"/>
          </a:xfrm>
        </p:spPr>
        <p:txBody>
          <a:bodyPr>
            <a:normAutofit fontScale="90000"/>
          </a:bodyPr>
          <a:lstStyle/>
          <a:p>
            <a:pPr eaLnBrk="1" hangingPunct="1"/>
            <a:r>
              <a:rPr lang="ru-RU" dirty="0" smtClean="0"/>
              <a:t>Многоядерная система </a:t>
            </a:r>
            <a:r>
              <a:rPr lang="en-US" dirty="0" smtClean="0"/>
              <a:t>MIPS 1074K </a:t>
            </a:r>
            <a:r>
              <a:rPr lang="ru-RU" dirty="0" smtClean="0"/>
              <a:t>против </a:t>
            </a:r>
            <a:r>
              <a:rPr lang="en-US" dirty="0" smtClean="0"/>
              <a:t>Intel Atom</a:t>
            </a:r>
          </a:p>
        </p:txBody>
      </p:sp>
      <p:pic>
        <p:nvPicPr>
          <p:cNvPr id="2325506" name="Picture 3" descr="Intel Atom Silverthorne die photo"/>
          <p:cNvPicPr>
            <a:picLocks noChangeAspect="1" noChangeArrowheads="1"/>
          </p:cNvPicPr>
          <p:nvPr/>
        </p:nvPicPr>
        <p:blipFill>
          <a:blip r:embed="rId3" cstate="print"/>
          <a:srcRect/>
          <a:stretch>
            <a:fillRect/>
          </a:stretch>
        </p:blipFill>
        <p:spPr bwMode="auto">
          <a:xfrm>
            <a:off x="762747" y="1111156"/>
            <a:ext cx="7797800" cy="3027362"/>
          </a:xfrm>
          <a:prstGeom prst="rect">
            <a:avLst/>
          </a:prstGeom>
          <a:noFill/>
          <a:ln w="9525">
            <a:noFill/>
            <a:miter lim="800000"/>
            <a:headEnd/>
            <a:tailEnd/>
          </a:ln>
        </p:spPr>
      </p:pic>
      <p:sp>
        <p:nvSpPr>
          <p:cNvPr id="2383876" name="Rectangle 4"/>
          <p:cNvSpPr>
            <a:spLocks noChangeArrowheads="1"/>
          </p:cNvSpPr>
          <p:nvPr/>
        </p:nvSpPr>
        <p:spPr bwMode="auto">
          <a:xfrm>
            <a:off x="4191747" y="1665193"/>
            <a:ext cx="4152900" cy="1651000"/>
          </a:xfrm>
          <a:prstGeom prst="rect">
            <a:avLst/>
          </a:prstGeom>
          <a:solidFill>
            <a:srgbClr val="000080"/>
          </a:solidFill>
          <a:ln w="28575" algn="ctr">
            <a:solidFill>
              <a:srgbClr val="000099"/>
            </a:solidFill>
            <a:miter lim="800000"/>
            <a:headEnd/>
            <a:tailEnd/>
          </a:ln>
        </p:spPr>
        <p:txBody>
          <a:bodyPr wrap="none" lIns="45720" rIns="45720"/>
          <a:lstStyle/>
          <a:p>
            <a:pPr algn="ctr" eaLnBrk="0" hangingPunct="0">
              <a:lnSpc>
                <a:spcPct val="80000"/>
              </a:lnSpc>
            </a:pPr>
            <a:r>
              <a:rPr lang="en-US" sz="1800" b="1">
                <a:solidFill>
                  <a:schemeClr val="bg1"/>
                </a:solidFill>
              </a:rPr>
              <a:t>Atom = 9mm2 (45nm)</a:t>
            </a:r>
          </a:p>
        </p:txBody>
      </p:sp>
      <p:sp>
        <p:nvSpPr>
          <p:cNvPr id="2383877" name="Rectangle 5"/>
          <p:cNvSpPr>
            <a:spLocks noChangeArrowheads="1"/>
          </p:cNvSpPr>
          <p:nvPr/>
        </p:nvSpPr>
        <p:spPr bwMode="auto">
          <a:xfrm>
            <a:off x="4204447" y="1944593"/>
            <a:ext cx="1379538" cy="1371600"/>
          </a:xfrm>
          <a:prstGeom prst="rect">
            <a:avLst/>
          </a:prstGeom>
          <a:solidFill>
            <a:schemeClr val="accent1">
              <a:lumMod val="60000"/>
              <a:lumOff val="40000"/>
            </a:schemeClr>
          </a:solidFill>
          <a:ln w="28575" algn="ctr">
            <a:solidFill>
              <a:srgbClr val="000099"/>
            </a:solidFill>
            <a:miter lim="800000"/>
            <a:headEnd/>
            <a:tailEnd/>
          </a:ln>
        </p:spPr>
        <p:txBody>
          <a:bodyPr wrap="none" lIns="45720" rIns="45720" anchor="ctr"/>
          <a:lstStyle/>
          <a:p>
            <a:pPr algn="ctr" eaLnBrk="0" hangingPunct="0">
              <a:lnSpc>
                <a:spcPct val="80000"/>
              </a:lnSpc>
            </a:pPr>
            <a:r>
              <a:rPr lang="en-US" b="1"/>
              <a:t>1074Kf</a:t>
            </a:r>
          </a:p>
          <a:p>
            <a:pPr algn="ctr" eaLnBrk="0" hangingPunct="0">
              <a:lnSpc>
                <a:spcPct val="80000"/>
              </a:lnSpc>
            </a:pPr>
            <a:r>
              <a:rPr lang="en-US" b="1"/>
              <a:t>Core</a:t>
            </a:r>
          </a:p>
        </p:txBody>
      </p:sp>
      <p:sp>
        <p:nvSpPr>
          <p:cNvPr id="2383878" name="Rectangle 6"/>
          <p:cNvSpPr>
            <a:spLocks noChangeArrowheads="1"/>
          </p:cNvSpPr>
          <p:nvPr/>
        </p:nvSpPr>
        <p:spPr bwMode="auto">
          <a:xfrm>
            <a:off x="5588747" y="1944593"/>
            <a:ext cx="1379538" cy="1371600"/>
          </a:xfrm>
          <a:prstGeom prst="rect">
            <a:avLst/>
          </a:prstGeom>
          <a:solidFill>
            <a:schemeClr val="accent1">
              <a:lumMod val="60000"/>
              <a:lumOff val="40000"/>
            </a:schemeClr>
          </a:solidFill>
          <a:ln w="28575" algn="ctr">
            <a:solidFill>
              <a:srgbClr val="000099"/>
            </a:solidFill>
            <a:miter lim="800000"/>
            <a:headEnd/>
            <a:tailEnd/>
          </a:ln>
        </p:spPr>
        <p:txBody>
          <a:bodyPr wrap="none" lIns="45720" rIns="45720" anchor="ctr"/>
          <a:lstStyle/>
          <a:p>
            <a:pPr algn="ctr" eaLnBrk="0" hangingPunct="0">
              <a:lnSpc>
                <a:spcPct val="80000"/>
              </a:lnSpc>
            </a:pPr>
            <a:r>
              <a:rPr lang="en-US" b="1"/>
              <a:t>1074Kf</a:t>
            </a:r>
          </a:p>
          <a:p>
            <a:pPr algn="ctr" eaLnBrk="0" hangingPunct="0">
              <a:lnSpc>
                <a:spcPct val="80000"/>
              </a:lnSpc>
            </a:pPr>
            <a:r>
              <a:rPr lang="en-US" b="1"/>
              <a:t>Core</a:t>
            </a:r>
          </a:p>
        </p:txBody>
      </p:sp>
      <p:sp>
        <p:nvSpPr>
          <p:cNvPr id="2383879" name="Rectangle 7"/>
          <p:cNvSpPr>
            <a:spLocks noChangeArrowheads="1"/>
          </p:cNvSpPr>
          <p:nvPr/>
        </p:nvSpPr>
        <p:spPr bwMode="auto">
          <a:xfrm>
            <a:off x="6973047" y="1944593"/>
            <a:ext cx="1379538" cy="1371600"/>
          </a:xfrm>
          <a:prstGeom prst="rect">
            <a:avLst/>
          </a:prstGeom>
          <a:solidFill>
            <a:schemeClr val="accent1">
              <a:lumMod val="60000"/>
              <a:lumOff val="40000"/>
            </a:schemeClr>
          </a:solidFill>
          <a:ln w="28575" algn="ctr">
            <a:solidFill>
              <a:srgbClr val="000099"/>
            </a:solidFill>
            <a:miter lim="800000"/>
            <a:headEnd/>
            <a:tailEnd/>
          </a:ln>
        </p:spPr>
        <p:txBody>
          <a:bodyPr wrap="none" lIns="45720" rIns="45720" anchor="ctr"/>
          <a:lstStyle/>
          <a:p>
            <a:pPr algn="ctr" eaLnBrk="0" hangingPunct="0">
              <a:lnSpc>
                <a:spcPct val="80000"/>
              </a:lnSpc>
            </a:pPr>
            <a:r>
              <a:rPr lang="en-US" b="1"/>
              <a:t>1074Kf</a:t>
            </a:r>
          </a:p>
          <a:p>
            <a:pPr algn="ctr" eaLnBrk="0" hangingPunct="0">
              <a:lnSpc>
                <a:spcPct val="80000"/>
              </a:lnSpc>
            </a:pPr>
            <a:r>
              <a:rPr lang="en-US" b="1"/>
              <a:t>Core</a:t>
            </a:r>
          </a:p>
        </p:txBody>
      </p:sp>
      <p:graphicFrame>
        <p:nvGraphicFramePr>
          <p:cNvPr id="2383880" name="Group 8"/>
          <p:cNvGraphicFramePr>
            <a:graphicFrameLocks noGrp="1"/>
          </p:cNvGraphicFramePr>
          <p:nvPr>
            <p:ph idx="1"/>
          </p:nvPr>
        </p:nvGraphicFramePr>
        <p:xfrm>
          <a:off x="1156447" y="4268693"/>
          <a:ext cx="6807200" cy="1935480"/>
        </p:xfrm>
        <a:graphic>
          <a:graphicData uri="http://schemas.openxmlformats.org/drawingml/2006/table">
            <a:tbl>
              <a:tblPr/>
              <a:tblGrid>
                <a:gridCol w="207963"/>
                <a:gridCol w="2260600"/>
                <a:gridCol w="2203450"/>
                <a:gridCol w="2135187"/>
              </a:tblGrid>
              <a:tr h="322263">
                <a:tc gridSpan="2">
                  <a:txBody>
                    <a:bodyPr/>
                    <a:lstStyle/>
                    <a:p>
                      <a:pPr marL="0" marR="0" lvl="0" indent="0" algn="r" defTabSz="914400" rtl="0" eaLnBrk="1" fontAlgn="base" latinLnBrk="0" hangingPunct="1">
                        <a:lnSpc>
                          <a:spcPct val="100000"/>
                        </a:lnSpc>
                        <a:spcBef>
                          <a:spcPct val="20000"/>
                        </a:spcBef>
                        <a:spcAft>
                          <a:spcPct val="0"/>
                        </a:spcAft>
                        <a:buClr>
                          <a:srgbClr val="E64418"/>
                        </a:buClr>
                        <a:buSzTx/>
                        <a:buFont typeface="Wingdings" pitchFamily="2" charset="2"/>
                        <a:buNone/>
                        <a:tabLst/>
                      </a:pPr>
                      <a:r>
                        <a:rPr kumimoji="0" lang="en-US" sz="1600" b="1" i="0" u="none" strike="noStrike" cap="none" normalizeH="0" baseline="0" smtClean="0">
                          <a:ln>
                            <a:noFill/>
                          </a:ln>
                          <a:solidFill>
                            <a:schemeClr val="tx2"/>
                          </a:solidFill>
                          <a:effectLst/>
                          <a:latin typeface="Arial" charset="0"/>
                        </a:rPr>
                        <a:t>@ 1.2 GHz (45nm)</a:t>
                      </a:r>
                    </a:p>
                  </a:txBody>
                  <a:tcPr marL="45720" marR="457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
                          <a:srgbClr val="E64418"/>
                        </a:buClr>
                        <a:buSzTx/>
                        <a:buFont typeface="Wingdings" pitchFamily="2" charset="2"/>
                        <a:buNone/>
                        <a:tabLst/>
                      </a:pPr>
                      <a:r>
                        <a:rPr kumimoji="0" lang="en-US" sz="2100" b="1" i="0" u="none" strike="noStrike" cap="none" normalizeH="0" baseline="0" smtClean="0">
                          <a:ln>
                            <a:noFill/>
                          </a:ln>
                          <a:solidFill>
                            <a:schemeClr val="tx2"/>
                          </a:solidFill>
                          <a:effectLst/>
                          <a:latin typeface="Arial" charset="0"/>
                        </a:rPr>
                        <a:t>1074Kf (3 core)</a:t>
                      </a:r>
                    </a:p>
                  </a:txBody>
                  <a:tcPr marL="45720" marR="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E64418"/>
                        </a:buClr>
                        <a:buSzTx/>
                        <a:buFont typeface="Wingdings" pitchFamily="2" charset="2"/>
                        <a:buNone/>
                        <a:tabLst/>
                      </a:pPr>
                      <a:r>
                        <a:rPr kumimoji="0" lang="en-US" sz="2100" b="1" i="0" u="none" strike="noStrike" cap="none" normalizeH="0" baseline="0" smtClean="0">
                          <a:ln>
                            <a:noFill/>
                          </a:ln>
                          <a:solidFill>
                            <a:schemeClr val="tx2"/>
                          </a:solidFill>
                          <a:effectLst/>
                          <a:latin typeface="Arial" charset="0"/>
                        </a:rPr>
                        <a:t>Atom (1 core)</a:t>
                      </a:r>
                    </a:p>
                  </a:txBody>
                  <a:tcPr marL="45720" marR="457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7813">
                <a:tc gridSpan="2">
                  <a:txBody>
                    <a:bodyPr/>
                    <a:lstStyle/>
                    <a:p>
                      <a:pPr marL="0" marR="0" lvl="0" indent="0" algn="l" defTabSz="914400" rtl="0" eaLnBrk="1" fontAlgn="base" latinLnBrk="0" hangingPunct="1">
                        <a:lnSpc>
                          <a:spcPct val="100000"/>
                        </a:lnSpc>
                        <a:spcBef>
                          <a:spcPct val="20000"/>
                        </a:spcBef>
                        <a:spcAft>
                          <a:spcPct val="0"/>
                        </a:spcAft>
                        <a:buClr>
                          <a:srgbClr val="E64418"/>
                        </a:buClr>
                        <a:buSzTx/>
                        <a:buFont typeface="Wingdings" pitchFamily="2" charset="2"/>
                        <a:buNone/>
                        <a:tabLst/>
                      </a:pPr>
                      <a:r>
                        <a:rPr kumimoji="0" lang="en-US" sz="1400" b="1" i="0" u="none" strike="noStrike" cap="none" normalizeH="0" baseline="0" smtClean="0">
                          <a:ln>
                            <a:noFill/>
                          </a:ln>
                          <a:solidFill>
                            <a:schemeClr val="tx2"/>
                          </a:solidFill>
                          <a:effectLst/>
                          <a:latin typeface="Arial" charset="0"/>
                        </a:rPr>
                        <a:t>Performance</a:t>
                      </a:r>
                    </a:p>
                  </a:txBody>
                  <a:tcPr marL="45720" marR="457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
                          <a:srgbClr val="E64418"/>
                        </a:buClr>
                        <a:buSzTx/>
                        <a:buFont typeface="Wingdings" pitchFamily="2" charset="2"/>
                        <a:buNone/>
                        <a:tabLst/>
                      </a:pPr>
                      <a:endParaRPr kumimoji="0" lang="en-US" sz="1400" b="1" i="0" u="none" strike="noStrike" cap="none" normalizeH="0" baseline="0" smtClean="0">
                        <a:ln>
                          <a:noFill/>
                        </a:ln>
                        <a:solidFill>
                          <a:schemeClr val="tx2"/>
                        </a:solidFill>
                        <a:effectLst/>
                        <a:latin typeface="Arial" charset="0"/>
                      </a:endParaRPr>
                    </a:p>
                  </a:txBody>
                  <a:tcPr marL="45720" marR="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E64418"/>
                        </a:buClr>
                        <a:buSzTx/>
                        <a:buFont typeface="Wingdings" pitchFamily="2" charset="2"/>
                        <a:buNone/>
                        <a:tabLst/>
                      </a:pPr>
                      <a:endParaRPr kumimoji="0" lang="en-US" sz="1400" b="1" i="0" u="none" strike="noStrike" cap="none" normalizeH="0" baseline="0" smtClean="0">
                        <a:ln>
                          <a:noFill/>
                        </a:ln>
                        <a:solidFill>
                          <a:schemeClr val="tx2"/>
                        </a:solidFill>
                        <a:effectLst/>
                        <a:latin typeface="Arial" charset="0"/>
                      </a:endParaRPr>
                    </a:p>
                  </a:txBody>
                  <a:tcPr marL="45720" marR="457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9400">
                <a:tc>
                  <a:txBody>
                    <a:bodyPr/>
                    <a:lstStyle/>
                    <a:p>
                      <a:pPr marL="0" marR="0" lvl="0" indent="0" algn="l" defTabSz="914400" rtl="0" eaLnBrk="1" fontAlgn="base" latinLnBrk="0" hangingPunct="1">
                        <a:lnSpc>
                          <a:spcPct val="100000"/>
                        </a:lnSpc>
                        <a:spcBef>
                          <a:spcPct val="20000"/>
                        </a:spcBef>
                        <a:spcAft>
                          <a:spcPct val="0"/>
                        </a:spcAft>
                        <a:buClr>
                          <a:srgbClr val="E64418"/>
                        </a:buClr>
                        <a:buSzTx/>
                        <a:buFont typeface="Wingdings" pitchFamily="2" charset="2"/>
                        <a:buNone/>
                        <a:tabLst/>
                      </a:pPr>
                      <a:endParaRPr kumimoji="0" lang="en-US" sz="1400" b="1" i="0" u="none" strike="noStrike" cap="none" normalizeH="0" baseline="0" smtClean="0">
                        <a:ln>
                          <a:noFill/>
                        </a:ln>
                        <a:solidFill>
                          <a:schemeClr val="tx2"/>
                        </a:solidFill>
                        <a:effectLst/>
                        <a:latin typeface="Arial" charset="0"/>
                      </a:endParaRPr>
                    </a:p>
                  </a:txBody>
                  <a:tcPr marL="45720" marR="457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E64418"/>
                        </a:buClr>
                        <a:buSzTx/>
                        <a:buFont typeface="Wingdings" pitchFamily="2" charset="2"/>
                        <a:buNone/>
                        <a:tabLst/>
                      </a:pPr>
                      <a:r>
                        <a:rPr kumimoji="0" lang="en-US" sz="1400" b="1" i="0" u="none" strike="noStrike" cap="none" normalizeH="0" baseline="0" smtClean="0">
                          <a:ln>
                            <a:noFill/>
                          </a:ln>
                          <a:solidFill>
                            <a:schemeClr val="tx2"/>
                          </a:solidFill>
                          <a:effectLst/>
                          <a:latin typeface="Arial" charset="0"/>
                        </a:rPr>
                        <a:t>Total CoreMark</a:t>
                      </a:r>
                    </a:p>
                  </a:txBody>
                  <a:tcPr marL="45720" marR="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E64418"/>
                        </a:buClr>
                        <a:buSzTx/>
                        <a:buFont typeface="Wingdings" pitchFamily="2" charset="2"/>
                        <a:buNone/>
                        <a:tabLst/>
                      </a:pPr>
                      <a:r>
                        <a:rPr kumimoji="0" lang="en-US" sz="1400" b="1" i="0" u="none" strike="noStrike" cap="none" normalizeH="0" baseline="0" smtClean="0">
                          <a:ln>
                            <a:noFill/>
                          </a:ln>
                          <a:solidFill>
                            <a:schemeClr val="tx2"/>
                          </a:solidFill>
                          <a:effectLst/>
                          <a:latin typeface="Arial" charset="0"/>
                        </a:rPr>
                        <a:t>9180</a:t>
                      </a:r>
                    </a:p>
                  </a:txBody>
                  <a:tcPr marL="45720" marR="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E64418"/>
                        </a:buClr>
                        <a:buSzTx/>
                        <a:buFont typeface="Wingdings" pitchFamily="2" charset="2"/>
                        <a:buNone/>
                        <a:tabLst/>
                      </a:pPr>
                      <a:r>
                        <a:rPr kumimoji="0" lang="en-US" sz="1400" b="1" i="0" u="none" strike="noStrike" cap="none" normalizeH="0" baseline="0" smtClean="0">
                          <a:ln>
                            <a:noFill/>
                          </a:ln>
                          <a:solidFill>
                            <a:schemeClr val="tx2"/>
                          </a:solidFill>
                          <a:effectLst/>
                          <a:latin typeface="Arial" charset="0"/>
                        </a:rPr>
                        <a:t>3830</a:t>
                      </a:r>
                    </a:p>
                  </a:txBody>
                  <a:tcPr marL="45720" marR="457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9400">
                <a:tc>
                  <a:txBody>
                    <a:bodyPr/>
                    <a:lstStyle/>
                    <a:p>
                      <a:pPr marL="0" marR="0" lvl="0" indent="0" algn="l" defTabSz="914400" rtl="0" eaLnBrk="1" fontAlgn="base" latinLnBrk="0" hangingPunct="1">
                        <a:lnSpc>
                          <a:spcPct val="100000"/>
                        </a:lnSpc>
                        <a:spcBef>
                          <a:spcPct val="20000"/>
                        </a:spcBef>
                        <a:spcAft>
                          <a:spcPct val="0"/>
                        </a:spcAft>
                        <a:buClr>
                          <a:srgbClr val="E64418"/>
                        </a:buClr>
                        <a:buSzTx/>
                        <a:buFont typeface="Wingdings" pitchFamily="2" charset="2"/>
                        <a:buNone/>
                        <a:tabLst/>
                      </a:pPr>
                      <a:endParaRPr kumimoji="0" lang="en-US" sz="1400" b="1" i="0" u="none" strike="noStrike" cap="none" normalizeH="0" baseline="0" smtClean="0">
                        <a:ln>
                          <a:noFill/>
                        </a:ln>
                        <a:solidFill>
                          <a:schemeClr val="tx2"/>
                        </a:solidFill>
                        <a:effectLst/>
                        <a:latin typeface="Arial" charset="0"/>
                      </a:endParaRPr>
                    </a:p>
                  </a:txBody>
                  <a:tcPr marL="45720" marR="457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E64418"/>
                        </a:buClr>
                        <a:buSzTx/>
                        <a:buFont typeface="Wingdings" pitchFamily="2" charset="2"/>
                        <a:buNone/>
                        <a:tabLst/>
                      </a:pPr>
                      <a:r>
                        <a:rPr kumimoji="0" lang="en-US" sz="1400" b="1" i="0" u="none" strike="noStrike" cap="none" normalizeH="0" baseline="0" smtClean="0">
                          <a:ln>
                            <a:noFill/>
                          </a:ln>
                          <a:solidFill>
                            <a:schemeClr val="tx2"/>
                          </a:solidFill>
                          <a:effectLst/>
                          <a:latin typeface="Arial" charset="0"/>
                        </a:rPr>
                        <a:t>Total DMIPS</a:t>
                      </a:r>
                    </a:p>
                  </a:txBody>
                  <a:tcPr marL="45720" marR="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E64418"/>
                        </a:buClr>
                        <a:buSzTx/>
                        <a:buFont typeface="Wingdings" pitchFamily="2" charset="2"/>
                        <a:buNone/>
                        <a:tabLst/>
                      </a:pPr>
                      <a:r>
                        <a:rPr kumimoji="0" lang="en-US" sz="1400" b="1" i="0" u="none" strike="noStrike" cap="none" normalizeH="0" baseline="0" smtClean="0">
                          <a:ln>
                            <a:noFill/>
                          </a:ln>
                          <a:solidFill>
                            <a:schemeClr val="tx2"/>
                          </a:solidFill>
                          <a:effectLst/>
                          <a:latin typeface="Arial" charset="0"/>
                        </a:rPr>
                        <a:t>7200</a:t>
                      </a:r>
                    </a:p>
                  </a:txBody>
                  <a:tcPr marL="45720" marR="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E64418"/>
                        </a:buClr>
                        <a:buSzTx/>
                        <a:buFont typeface="Wingdings" pitchFamily="2" charset="2"/>
                        <a:buNone/>
                        <a:tabLst/>
                      </a:pPr>
                      <a:r>
                        <a:rPr kumimoji="0" lang="en-US" sz="1400" b="1" i="0" u="none" strike="noStrike" cap="none" normalizeH="0" baseline="0" smtClean="0">
                          <a:ln>
                            <a:noFill/>
                          </a:ln>
                          <a:solidFill>
                            <a:schemeClr val="tx2"/>
                          </a:solidFill>
                          <a:effectLst/>
                          <a:latin typeface="Arial" charset="0"/>
                        </a:rPr>
                        <a:t>2880</a:t>
                      </a:r>
                    </a:p>
                  </a:txBody>
                  <a:tcPr marL="45720" marR="457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7813">
                <a:tc gridSpan="2">
                  <a:txBody>
                    <a:bodyPr/>
                    <a:lstStyle/>
                    <a:p>
                      <a:pPr marL="0" marR="0" lvl="0" indent="0" algn="l" defTabSz="914400" rtl="0" eaLnBrk="1" fontAlgn="base" latinLnBrk="0" hangingPunct="1">
                        <a:lnSpc>
                          <a:spcPct val="100000"/>
                        </a:lnSpc>
                        <a:spcBef>
                          <a:spcPct val="20000"/>
                        </a:spcBef>
                        <a:spcAft>
                          <a:spcPct val="0"/>
                        </a:spcAft>
                        <a:buClr>
                          <a:srgbClr val="E64418"/>
                        </a:buClr>
                        <a:buSzTx/>
                        <a:buFont typeface="Wingdings" pitchFamily="2" charset="2"/>
                        <a:buNone/>
                        <a:tabLst/>
                      </a:pPr>
                      <a:r>
                        <a:rPr kumimoji="0" lang="en-US" sz="1400" b="1" i="0" u="none" strike="noStrike" cap="none" normalizeH="0" baseline="0" smtClean="0">
                          <a:ln>
                            <a:noFill/>
                          </a:ln>
                          <a:solidFill>
                            <a:schemeClr val="tx2"/>
                          </a:solidFill>
                          <a:effectLst/>
                          <a:latin typeface="Arial" charset="0"/>
                        </a:rPr>
                        <a:t>Area (mm2, 40nm/45nm)</a:t>
                      </a:r>
                    </a:p>
                  </a:txBody>
                  <a:tcPr marL="45720" marR="457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
                          <a:srgbClr val="E64418"/>
                        </a:buClr>
                        <a:buSzTx/>
                        <a:buFont typeface="Wingdings" pitchFamily="2" charset="2"/>
                        <a:buNone/>
                        <a:tabLst/>
                      </a:pPr>
                      <a:r>
                        <a:rPr kumimoji="0" lang="en-US" sz="1400" b="1" i="0" u="none" strike="noStrike" cap="none" normalizeH="0" baseline="0" smtClean="0">
                          <a:ln>
                            <a:noFill/>
                          </a:ln>
                          <a:solidFill>
                            <a:schemeClr val="tx2"/>
                          </a:solidFill>
                          <a:effectLst/>
                          <a:latin typeface="Arial" charset="0"/>
                        </a:rPr>
                        <a:t>~6.2/7.5</a:t>
                      </a:r>
                    </a:p>
                  </a:txBody>
                  <a:tcPr marL="45720" marR="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E64418"/>
                        </a:buClr>
                        <a:buSzTx/>
                        <a:buFont typeface="Wingdings" pitchFamily="2" charset="2"/>
                        <a:buNone/>
                        <a:tabLst/>
                      </a:pPr>
                      <a:r>
                        <a:rPr kumimoji="0" lang="en-US" sz="1400" b="1" i="0" u="none" strike="noStrike" cap="none" normalizeH="0" baseline="0" smtClean="0">
                          <a:ln>
                            <a:noFill/>
                          </a:ln>
                          <a:solidFill>
                            <a:schemeClr val="tx2"/>
                          </a:solidFill>
                          <a:effectLst/>
                          <a:latin typeface="Arial" charset="0"/>
                        </a:rPr>
                        <a:t>~ 9</a:t>
                      </a:r>
                    </a:p>
                  </a:txBody>
                  <a:tcPr marL="45720" marR="457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9400">
                <a:tc gridSpan="2">
                  <a:txBody>
                    <a:bodyPr/>
                    <a:lstStyle/>
                    <a:p>
                      <a:pPr marL="0" marR="0" lvl="0" indent="0" algn="l" defTabSz="914400" rtl="0" eaLnBrk="1" fontAlgn="base" latinLnBrk="0" hangingPunct="1">
                        <a:lnSpc>
                          <a:spcPct val="100000"/>
                        </a:lnSpc>
                        <a:spcBef>
                          <a:spcPct val="20000"/>
                        </a:spcBef>
                        <a:spcAft>
                          <a:spcPct val="0"/>
                        </a:spcAft>
                        <a:buClr>
                          <a:srgbClr val="E64418"/>
                        </a:buClr>
                        <a:buSzTx/>
                        <a:buFont typeface="Wingdings" pitchFamily="2" charset="2"/>
                        <a:buNone/>
                        <a:tabLst/>
                      </a:pPr>
                      <a:r>
                        <a:rPr kumimoji="0" lang="en-US" sz="1400" b="1" i="0" u="none" strike="noStrike" cap="none" normalizeH="0" baseline="0" smtClean="0">
                          <a:ln>
                            <a:noFill/>
                          </a:ln>
                          <a:solidFill>
                            <a:schemeClr val="tx2"/>
                          </a:solidFill>
                          <a:effectLst/>
                          <a:latin typeface="Arial" charset="0"/>
                        </a:rPr>
                        <a:t>Power (total dyn mW)</a:t>
                      </a:r>
                    </a:p>
                  </a:txBody>
                  <a:tcPr marL="45720" marR="457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
                          <a:srgbClr val="E64418"/>
                        </a:buClr>
                        <a:buSzTx/>
                        <a:buFont typeface="Wingdings" pitchFamily="2" charset="2"/>
                        <a:buNone/>
                        <a:tabLst/>
                      </a:pPr>
                      <a:r>
                        <a:rPr kumimoji="0" lang="en-US" sz="1400" b="1" i="0" u="none" strike="noStrike" cap="none" normalizeH="0" baseline="0" smtClean="0">
                          <a:ln>
                            <a:noFill/>
                          </a:ln>
                          <a:solidFill>
                            <a:schemeClr val="tx2"/>
                          </a:solidFill>
                          <a:effectLst/>
                          <a:latin typeface="Arial" charset="0"/>
                        </a:rPr>
                        <a:t>&lt;1.4W</a:t>
                      </a:r>
                    </a:p>
                  </a:txBody>
                  <a:tcPr marL="45720" marR="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E64418"/>
                        </a:buClr>
                        <a:buSzTx/>
                        <a:buFont typeface="Wingdings" pitchFamily="2" charset="2"/>
                        <a:buNone/>
                        <a:tabLst/>
                      </a:pPr>
                      <a:r>
                        <a:rPr kumimoji="0" lang="en-US" sz="1400" b="1" i="0" u="none" strike="noStrike" cap="none" normalizeH="0" baseline="0" smtClean="0">
                          <a:ln>
                            <a:noFill/>
                          </a:ln>
                          <a:solidFill>
                            <a:schemeClr val="tx2"/>
                          </a:solidFill>
                          <a:effectLst/>
                          <a:latin typeface="Arial" charset="0"/>
                        </a:rPr>
                        <a:t>~ 2W core?/7-9W chip</a:t>
                      </a:r>
                    </a:p>
                  </a:txBody>
                  <a:tcPr marL="45720" marR="457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325544" name="Text Box 41"/>
          <p:cNvSpPr txBox="1">
            <a:spLocks noChangeArrowheads="1"/>
          </p:cNvSpPr>
          <p:nvPr/>
        </p:nvSpPr>
        <p:spPr bwMode="auto">
          <a:xfrm>
            <a:off x="724647" y="6216556"/>
            <a:ext cx="7899400" cy="396875"/>
          </a:xfrm>
          <a:prstGeom prst="rect">
            <a:avLst/>
          </a:prstGeom>
          <a:noFill/>
          <a:ln w="9525" algn="ctr">
            <a:noFill/>
            <a:prstDash val="dash"/>
            <a:miter lim="800000"/>
            <a:headEnd/>
            <a:tailEnd/>
          </a:ln>
        </p:spPr>
        <p:txBody>
          <a:bodyPr>
            <a:spAutoFit/>
          </a:bodyPr>
          <a:lstStyle/>
          <a:p>
            <a:pPr>
              <a:tabLst>
                <a:tab pos="457200" algn="l"/>
                <a:tab pos="739775" algn="l"/>
                <a:tab pos="4691063" algn="l"/>
                <a:tab pos="7891463" algn="r"/>
              </a:tabLst>
            </a:pPr>
            <a:r>
              <a:rPr lang="en-US" sz="1000" b="1" dirty="0">
                <a:solidFill>
                  <a:srgbClr val="4D4D4D"/>
                </a:solidFill>
              </a:rPr>
              <a:t> Data sources: Atom: www.intel.com, </a:t>
            </a:r>
            <a:r>
              <a:rPr lang="en-US" sz="1000" b="1" dirty="0" err="1">
                <a:solidFill>
                  <a:srgbClr val="4D4D4D"/>
                </a:solidFill>
              </a:rPr>
              <a:t>Anandtech</a:t>
            </a:r>
            <a:r>
              <a:rPr lang="en-US" sz="1000" b="1" dirty="0">
                <a:solidFill>
                  <a:srgbClr val="4D4D4D"/>
                </a:solidFill>
              </a:rPr>
              <a:t>, other web content (Z5xx and CE4100 data)</a:t>
            </a:r>
          </a:p>
          <a:p>
            <a:pPr>
              <a:tabLst>
                <a:tab pos="457200" algn="l"/>
                <a:tab pos="739775" algn="l"/>
                <a:tab pos="4691063" algn="l"/>
                <a:tab pos="7891463" algn="r"/>
              </a:tabLst>
            </a:pPr>
            <a:r>
              <a:rPr lang="en-US" sz="1000" b="1" dirty="0">
                <a:solidFill>
                  <a:srgbClr val="4D4D4D"/>
                </a:solidFill>
              </a:rPr>
              <a:t>		     MIPS: prelim synthesis data for 1074Kf for 3 core CPS including fully configured FPU cores, plus CM functions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838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83877"/>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300"/>
                                  </p:stCondLst>
                                  <p:childTnLst>
                                    <p:set>
                                      <p:cBhvr>
                                        <p:cTn id="13" dur="1" fill="hold">
                                          <p:stCondLst>
                                            <p:cond delay="0"/>
                                          </p:stCondLst>
                                        </p:cTn>
                                        <p:tgtEl>
                                          <p:spTgt spid="2383878"/>
                                        </p:tgtEl>
                                        <p:attrNameLst>
                                          <p:attrName>style.visibility</p:attrName>
                                        </p:attrNameLst>
                                      </p:cBhvr>
                                      <p:to>
                                        <p:strVal val="visible"/>
                                      </p:to>
                                    </p:set>
                                  </p:childTnLst>
                                </p:cTn>
                              </p:par>
                            </p:childTnLst>
                          </p:cTn>
                        </p:par>
                        <p:par>
                          <p:cTn id="14" fill="hold">
                            <p:stCondLst>
                              <p:cond delay="300"/>
                            </p:stCondLst>
                            <p:childTnLst>
                              <p:par>
                                <p:cTn id="15" presetID="1" presetClass="entr" presetSubtype="0" fill="hold" grpId="0" nodeType="afterEffect">
                                  <p:stCondLst>
                                    <p:cond delay="300"/>
                                  </p:stCondLst>
                                  <p:childTnLst>
                                    <p:set>
                                      <p:cBhvr>
                                        <p:cTn id="16" dur="1" fill="hold">
                                          <p:stCondLst>
                                            <p:cond delay="0"/>
                                          </p:stCondLst>
                                        </p:cTn>
                                        <p:tgtEl>
                                          <p:spTgt spid="23838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3876" grpId="0" animBg="1"/>
      <p:bldP spid="2383877" grpId="0" animBg="1"/>
      <p:bldP spid="2383878" grpId="0" animBg="1"/>
      <p:bldP spid="238387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MIPS </a:t>
            </a:r>
            <a:r>
              <a:rPr lang="en-US" dirty="0" err="1" smtClean="0"/>
              <a:t>proAptiv</a:t>
            </a:r>
            <a:r>
              <a:rPr lang="en-US" dirty="0" smtClean="0"/>
              <a:t> –</a:t>
            </a:r>
            <a:r>
              <a:rPr lang="ru-RU" dirty="0" smtClean="0"/>
              <a:t> новый уровень производительности</a:t>
            </a:r>
            <a:endParaRPr lang="en-US" dirty="0"/>
          </a:p>
        </p:txBody>
      </p:sp>
      <p:sp>
        <p:nvSpPr>
          <p:cNvPr id="3" name="Content Placeholder 2"/>
          <p:cNvSpPr>
            <a:spLocks noGrp="1"/>
          </p:cNvSpPr>
          <p:nvPr>
            <p:ph idx="1"/>
          </p:nvPr>
        </p:nvSpPr>
        <p:spPr>
          <a:xfrm>
            <a:off x="152401" y="1143000"/>
            <a:ext cx="3810000" cy="5257800"/>
          </a:xfrm>
        </p:spPr>
        <p:txBody>
          <a:bodyPr>
            <a:normAutofit fontScale="85000" lnSpcReduction="10000"/>
          </a:bodyPr>
          <a:lstStyle/>
          <a:p>
            <a:r>
              <a:rPr lang="ru-RU" dirty="0" smtClean="0"/>
              <a:t>Многоядерный комплекс, как и </a:t>
            </a:r>
            <a:r>
              <a:rPr lang="en-US" dirty="0" smtClean="0"/>
              <a:t>MIPS 1074K, </a:t>
            </a:r>
            <a:r>
              <a:rPr lang="ru-RU" dirty="0" smtClean="0"/>
              <a:t>но</a:t>
            </a:r>
            <a:r>
              <a:rPr lang="en-US" dirty="0" smtClean="0"/>
              <a:t>:</a:t>
            </a:r>
          </a:p>
          <a:p>
            <a:pPr lvl="1"/>
            <a:endParaRPr lang="ru-RU" dirty="0" smtClean="0"/>
          </a:p>
          <a:p>
            <a:pPr lvl="1"/>
            <a:r>
              <a:rPr lang="ru-RU" dirty="0" smtClean="0"/>
              <a:t>Базовое ядро </a:t>
            </a:r>
            <a:r>
              <a:rPr lang="en-US" dirty="0" err="1" smtClean="0"/>
              <a:t>proAptiv</a:t>
            </a:r>
            <a:r>
              <a:rPr lang="en-US" dirty="0" smtClean="0"/>
              <a:t> </a:t>
            </a:r>
            <a:r>
              <a:rPr lang="ru-RU" dirty="0" smtClean="0"/>
              <a:t>гораздо производительнее чем </a:t>
            </a:r>
            <a:r>
              <a:rPr lang="en-US" dirty="0" smtClean="0"/>
              <a:t>74K </a:t>
            </a:r>
            <a:r>
              <a:rPr lang="ru-RU" dirty="0" smtClean="0"/>
              <a:t>за счет дополнительных конвейеров </a:t>
            </a:r>
            <a:r>
              <a:rPr lang="en-US" dirty="0" smtClean="0"/>
              <a:t>ALU</a:t>
            </a:r>
          </a:p>
          <a:p>
            <a:pPr lvl="1"/>
            <a:endParaRPr lang="ru-RU" dirty="0" smtClean="0"/>
          </a:p>
          <a:p>
            <a:pPr lvl="1"/>
            <a:r>
              <a:rPr lang="ru-RU" dirty="0" smtClean="0"/>
              <a:t>Новый менеджер когерентности (</a:t>
            </a:r>
            <a:r>
              <a:rPr lang="en-US" dirty="0" smtClean="0"/>
              <a:t>CM2) </a:t>
            </a:r>
            <a:r>
              <a:rPr lang="ru-RU" dirty="0" smtClean="0"/>
              <a:t>сильно ускоряет обмен между ядрами и </a:t>
            </a:r>
            <a:r>
              <a:rPr lang="en-US" dirty="0" smtClean="0"/>
              <a:t>L2 </a:t>
            </a:r>
            <a:r>
              <a:rPr lang="ru-RU" dirty="0" smtClean="0"/>
              <a:t>кэшем</a:t>
            </a:r>
          </a:p>
          <a:p>
            <a:pPr lvl="1"/>
            <a:endParaRPr lang="ru-RU" dirty="0" smtClean="0"/>
          </a:p>
          <a:p>
            <a:pPr lvl="1"/>
            <a:r>
              <a:rPr lang="ru-RU" dirty="0" smtClean="0"/>
              <a:t>Имплементирован механизм </a:t>
            </a:r>
            <a:r>
              <a:rPr lang="en-US" dirty="0" smtClean="0"/>
              <a:t>Enhanced Virtual Address (EVA) </a:t>
            </a:r>
            <a:r>
              <a:rPr lang="ru-RU" dirty="0" smtClean="0"/>
              <a:t>для лучшей утилизации адресного пространства</a:t>
            </a:r>
            <a:endParaRPr lang="en-US" dirty="0"/>
          </a:p>
        </p:txBody>
      </p:sp>
      <p:pic>
        <p:nvPicPr>
          <p:cNvPr id="5122" name="Picture 2" descr="http://www.mips.com/global/images/aptiv/proAptiv.jpg"/>
          <p:cNvPicPr>
            <a:picLocks noChangeAspect="1" noChangeArrowheads="1"/>
          </p:cNvPicPr>
          <p:nvPr/>
        </p:nvPicPr>
        <p:blipFill>
          <a:blip r:embed="rId2" cstate="print"/>
          <a:srcRect/>
          <a:stretch>
            <a:fillRect/>
          </a:stretch>
        </p:blipFill>
        <p:spPr bwMode="auto">
          <a:xfrm>
            <a:off x="4598894" y="1256739"/>
            <a:ext cx="4306234" cy="4189966"/>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649" name="Chart 48"/>
          <p:cNvGraphicFramePr>
            <a:graphicFrameLocks/>
          </p:cNvGraphicFramePr>
          <p:nvPr/>
        </p:nvGraphicFramePr>
        <p:xfrm>
          <a:off x="153988" y="1081088"/>
          <a:ext cx="8753475" cy="4833937"/>
        </p:xfrm>
        <a:graphic>
          <a:graphicData uri="http://schemas.openxmlformats.org/presentationml/2006/ole">
            <p:oleObj spid="_x0000_s34818" r:id="rId4" imgW="8754615" imgH="4834547" progId="Excel.Sheet.8">
              <p:embed/>
            </p:oleObj>
          </a:graphicData>
        </a:graphic>
      </p:graphicFrame>
      <p:cxnSp>
        <p:nvCxnSpPr>
          <p:cNvPr id="30" name="Straight Arrow Connector 29"/>
          <p:cNvCxnSpPr/>
          <p:nvPr/>
        </p:nvCxnSpPr>
        <p:spPr>
          <a:xfrm>
            <a:off x="3048000" y="2216150"/>
            <a:ext cx="696913" cy="930275"/>
          </a:xfrm>
          <a:prstGeom prst="straightConnector1">
            <a:avLst/>
          </a:prstGeom>
          <a:ln>
            <a:headEnd type="triangle"/>
            <a:tailEnd type="none"/>
          </a:ln>
        </p:spPr>
        <p:style>
          <a:lnRef idx="2">
            <a:schemeClr val="accent4"/>
          </a:lnRef>
          <a:fillRef idx="0">
            <a:schemeClr val="accent4"/>
          </a:fillRef>
          <a:effectRef idx="1">
            <a:schemeClr val="accent4"/>
          </a:effectRef>
          <a:fontRef idx="minor">
            <a:schemeClr val="tx1"/>
          </a:fontRef>
        </p:style>
      </p:cxnSp>
      <p:sp>
        <p:nvSpPr>
          <p:cNvPr id="27651" name="Rectangle 2"/>
          <p:cNvSpPr>
            <a:spLocks noGrp="1" noChangeArrowheads="1"/>
          </p:cNvSpPr>
          <p:nvPr>
            <p:ph type="title" idx="4294967295"/>
          </p:nvPr>
        </p:nvSpPr>
        <p:spPr>
          <a:xfrm>
            <a:off x="251011" y="0"/>
            <a:ext cx="8686800" cy="990600"/>
          </a:xfrm>
        </p:spPr>
        <p:txBody>
          <a:bodyPr>
            <a:normAutofit/>
          </a:bodyPr>
          <a:lstStyle/>
          <a:p>
            <a:pPr eaLnBrk="1" hangingPunct="1"/>
            <a:r>
              <a:rPr lang="en-US" sz="2400" dirty="0" smtClean="0"/>
              <a:t>MIPS </a:t>
            </a:r>
            <a:r>
              <a:rPr lang="en-US" sz="2400" dirty="0" err="1" smtClean="0"/>
              <a:t>proAptiv</a:t>
            </a:r>
            <a:r>
              <a:rPr lang="en-US" sz="2400" dirty="0" smtClean="0"/>
              <a:t> </a:t>
            </a:r>
            <a:r>
              <a:rPr lang="ru-RU" sz="2400" dirty="0" smtClean="0"/>
              <a:t>против </a:t>
            </a:r>
            <a:r>
              <a:rPr lang="en-US" sz="2400" dirty="0" smtClean="0"/>
              <a:t>ARM Cortex A15 – </a:t>
            </a:r>
            <a:r>
              <a:rPr lang="ru-RU" sz="2400" dirty="0" smtClean="0"/>
              <a:t>та же производительность на вдвое меньшей площади</a:t>
            </a:r>
            <a:endParaRPr lang="en-US" sz="2400" dirty="0" smtClean="0"/>
          </a:p>
        </p:txBody>
      </p:sp>
      <p:sp>
        <p:nvSpPr>
          <p:cNvPr id="27652" name="TextBox 13"/>
          <p:cNvSpPr txBox="1">
            <a:spLocks noChangeArrowheads="1"/>
          </p:cNvSpPr>
          <p:nvPr/>
        </p:nvSpPr>
        <p:spPr bwMode="auto">
          <a:xfrm rot="-5400000">
            <a:off x="3371851" y="4854575"/>
            <a:ext cx="412750" cy="307975"/>
          </a:xfrm>
          <a:prstGeom prst="rect">
            <a:avLst/>
          </a:prstGeom>
          <a:noFill/>
          <a:ln w="9525">
            <a:noFill/>
            <a:miter lim="800000"/>
            <a:headEnd/>
            <a:tailEnd/>
          </a:ln>
        </p:spPr>
        <p:txBody>
          <a:bodyPr wrap="none">
            <a:spAutoFit/>
          </a:bodyPr>
          <a:lstStyle/>
          <a:p>
            <a:r>
              <a:rPr lang="en-US" sz="1400" b="1">
                <a:solidFill>
                  <a:schemeClr val="bg1"/>
                </a:solidFill>
              </a:rPr>
              <a:t>A9</a:t>
            </a:r>
          </a:p>
        </p:txBody>
      </p:sp>
      <p:sp>
        <p:nvSpPr>
          <p:cNvPr id="27653" name="TextBox 15"/>
          <p:cNvSpPr txBox="1">
            <a:spLocks noChangeArrowheads="1"/>
          </p:cNvSpPr>
          <p:nvPr/>
        </p:nvSpPr>
        <p:spPr bwMode="auto">
          <a:xfrm rot="-5400000">
            <a:off x="1920082" y="4639469"/>
            <a:ext cx="920750" cy="306387"/>
          </a:xfrm>
          <a:prstGeom prst="rect">
            <a:avLst/>
          </a:prstGeom>
          <a:noFill/>
          <a:ln w="9525">
            <a:noFill/>
            <a:miter lim="800000"/>
            <a:headEnd/>
            <a:tailEnd/>
          </a:ln>
        </p:spPr>
        <p:txBody>
          <a:bodyPr wrap="none">
            <a:spAutoFit/>
          </a:bodyPr>
          <a:lstStyle/>
          <a:p>
            <a:r>
              <a:rPr lang="en-US" sz="1400" b="1">
                <a:solidFill>
                  <a:schemeClr val="bg1"/>
                </a:solidFill>
              </a:rPr>
              <a:t>proAptiv</a:t>
            </a:r>
          </a:p>
        </p:txBody>
      </p:sp>
      <p:sp>
        <p:nvSpPr>
          <p:cNvPr id="17" name="TextBox 16"/>
          <p:cNvSpPr txBox="1"/>
          <p:nvPr/>
        </p:nvSpPr>
        <p:spPr>
          <a:xfrm rot="16200000">
            <a:off x="1469232" y="4709319"/>
            <a:ext cx="711200" cy="306387"/>
          </a:xfrm>
          <a:prstGeom prst="rect">
            <a:avLst/>
          </a:prstGeom>
          <a:noFill/>
        </p:spPr>
        <p:txBody>
          <a:bodyPr wrap="none">
            <a:spAutoFit/>
          </a:bodyPr>
          <a:lstStyle/>
          <a:p>
            <a:pPr>
              <a:defRPr/>
            </a:pPr>
            <a:r>
              <a:rPr lang="en-US" sz="1400" b="1" dirty="0">
                <a:solidFill>
                  <a:schemeClr val="bg2">
                    <a:lumMod val="75000"/>
                    <a:lumOff val="25000"/>
                  </a:schemeClr>
                </a:solidFill>
                <a:ea typeface="ＭＳ Ｐゴシック" charset="0"/>
                <a:cs typeface="ＭＳ Ｐゴシック" charset="0"/>
              </a:rPr>
              <a:t>1074K</a:t>
            </a:r>
          </a:p>
        </p:txBody>
      </p:sp>
      <p:sp>
        <p:nvSpPr>
          <p:cNvPr id="18" name="Oval 17"/>
          <p:cNvSpPr/>
          <p:nvPr/>
        </p:nvSpPr>
        <p:spPr>
          <a:xfrm>
            <a:off x="5402263" y="2416175"/>
            <a:ext cx="3513137" cy="819150"/>
          </a:xfrm>
          <a:prstGeom prst="ellipse">
            <a:avLst/>
          </a:prstGeom>
          <a:noFill/>
          <a:ln>
            <a:solidFill>
              <a:srgbClr val="AA1B8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656" name="TextBox 18"/>
          <p:cNvSpPr txBox="1">
            <a:spLocks noChangeArrowheads="1"/>
          </p:cNvSpPr>
          <p:nvPr/>
        </p:nvSpPr>
        <p:spPr bwMode="auto">
          <a:xfrm>
            <a:off x="5202238" y="1746250"/>
            <a:ext cx="3941762" cy="585788"/>
          </a:xfrm>
          <a:prstGeom prst="rect">
            <a:avLst/>
          </a:prstGeom>
          <a:noFill/>
          <a:ln w="9525">
            <a:noFill/>
            <a:miter lim="800000"/>
            <a:headEnd/>
            <a:tailEnd/>
          </a:ln>
        </p:spPr>
        <p:txBody>
          <a:bodyPr>
            <a:spAutoFit/>
          </a:bodyPr>
          <a:lstStyle/>
          <a:p>
            <a:pPr algn="ctr"/>
            <a:r>
              <a:rPr lang="en-US" sz="1600" b="1" i="1">
                <a:solidFill>
                  <a:srgbClr val="7F1461"/>
                </a:solidFill>
              </a:rPr>
              <a:t>proAptiv vs. A15 </a:t>
            </a:r>
            <a:br>
              <a:rPr lang="en-US" sz="1600" b="1" i="1">
                <a:solidFill>
                  <a:srgbClr val="7F1461"/>
                </a:solidFill>
              </a:rPr>
            </a:br>
            <a:r>
              <a:rPr lang="en-US" sz="1600" b="1" i="1">
                <a:solidFill>
                  <a:srgbClr val="7F1461"/>
                </a:solidFill>
              </a:rPr>
              <a:t>Equal DMIPS @  nearly ½ the size!</a:t>
            </a:r>
          </a:p>
        </p:txBody>
      </p:sp>
      <p:sp>
        <p:nvSpPr>
          <p:cNvPr id="27657" name="TextBox 21"/>
          <p:cNvSpPr txBox="1">
            <a:spLocks noChangeArrowheads="1"/>
          </p:cNvSpPr>
          <p:nvPr/>
        </p:nvSpPr>
        <p:spPr bwMode="auto">
          <a:xfrm rot="-5400000">
            <a:off x="5755481" y="4648994"/>
            <a:ext cx="919163" cy="307975"/>
          </a:xfrm>
          <a:prstGeom prst="rect">
            <a:avLst/>
          </a:prstGeom>
          <a:noFill/>
          <a:ln w="9525">
            <a:noFill/>
            <a:miter lim="800000"/>
            <a:headEnd/>
            <a:tailEnd/>
          </a:ln>
        </p:spPr>
        <p:txBody>
          <a:bodyPr wrap="none">
            <a:spAutoFit/>
          </a:bodyPr>
          <a:lstStyle/>
          <a:p>
            <a:r>
              <a:rPr lang="en-US" sz="1400" b="1">
                <a:solidFill>
                  <a:schemeClr val="bg1"/>
                </a:solidFill>
              </a:rPr>
              <a:t>proAptiv</a:t>
            </a:r>
          </a:p>
        </p:txBody>
      </p:sp>
      <p:sp>
        <p:nvSpPr>
          <p:cNvPr id="23" name="TextBox 22"/>
          <p:cNvSpPr txBox="1"/>
          <p:nvPr/>
        </p:nvSpPr>
        <p:spPr>
          <a:xfrm rot="16200000">
            <a:off x="5294313" y="4718050"/>
            <a:ext cx="711200" cy="307975"/>
          </a:xfrm>
          <a:prstGeom prst="rect">
            <a:avLst/>
          </a:prstGeom>
          <a:noFill/>
        </p:spPr>
        <p:txBody>
          <a:bodyPr wrap="none">
            <a:spAutoFit/>
          </a:bodyPr>
          <a:lstStyle/>
          <a:p>
            <a:pPr>
              <a:defRPr/>
            </a:pPr>
            <a:r>
              <a:rPr lang="en-US" sz="1400" b="1" dirty="0">
                <a:solidFill>
                  <a:schemeClr val="bg2">
                    <a:lumMod val="75000"/>
                    <a:lumOff val="25000"/>
                  </a:schemeClr>
                </a:solidFill>
                <a:ea typeface="ＭＳ Ｐゴシック" charset="0"/>
                <a:cs typeface="ＭＳ Ｐゴシック" charset="0"/>
              </a:rPr>
              <a:t>1074K</a:t>
            </a:r>
          </a:p>
        </p:txBody>
      </p:sp>
      <p:sp>
        <p:nvSpPr>
          <p:cNvPr id="27659" name="TextBox 23"/>
          <p:cNvSpPr txBox="1">
            <a:spLocks noChangeArrowheads="1"/>
          </p:cNvSpPr>
          <p:nvPr/>
        </p:nvSpPr>
        <p:spPr bwMode="auto">
          <a:xfrm rot="-5400000">
            <a:off x="7199313" y="4862512"/>
            <a:ext cx="412750" cy="307975"/>
          </a:xfrm>
          <a:prstGeom prst="rect">
            <a:avLst/>
          </a:prstGeom>
          <a:noFill/>
          <a:ln w="9525">
            <a:noFill/>
            <a:miter lim="800000"/>
            <a:headEnd/>
            <a:tailEnd/>
          </a:ln>
        </p:spPr>
        <p:txBody>
          <a:bodyPr wrap="none">
            <a:spAutoFit/>
          </a:bodyPr>
          <a:lstStyle/>
          <a:p>
            <a:r>
              <a:rPr lang="en-US" sz="1400" b="1">
                <a:solidFill>
                  <a:schemeClr val="bg1"/>
                </a:solidFill>
              </a:rPr>
              <a:t>A9</a:t>
            </a:r>
          </a:p>
        </p:txBody>
      </p:sp>
      <p:sp>
        <p:nvSpPr>
          <p:cNvPr id="27660" name="TextBox 24"/>
          <p:cNvSpPr txBox="1">
            <a:spLocks noChangeArrowheads="1"/>
          </p:cNvSpPr>
          <p:nvPr/>
        </p:nvSpPr>
        <p:spPr bwMode="auto">
          <a:xfrm rot="-5400000">
            <a:off x="7721601" y="4813300"/>
            <a:ext cx="514350" cy="307975"/>
          </a:xfrm>
          <a:prstGeom prst="rect">
            <a:avLst/>
          </a:prstGeom>
          <a:noFill/>
          <a:ln w="9525">
            <a:noFill/>
            <a:miter lim="800000"/>
            <a:headEnd/>
            <a:tailEnd/>
          </a:ln>
        </p:spPr>
        <p:txBody>
          <a:bodyPr wrap="none">
            <a:spAutoFit/>
          </a:bodyPr>
          <a:lstStyle/>
          <a:p>
            <a:r>
              <a:rPr lang="en-US" sz="1400" b="1">
                <a:solidFill>
                  <a:schemeClr val="bg1"/>
                </a:solidFill>
              </a:rPr>
              <a:t>A15</a:t>
            </a:r>
          </a:p>
        </p:txBody>
      </p:sp>
      <p:sp>
        <p:nvSpPr>
          <p:cNvPr id="27661" name="TextBox 27"/>
          <p:cNvSpPr txBox="1">
            <a:spLocks noChangeArrowheads="1"/>
          </p:cNvSpPr>
          <p:nvPr/>
        </p:nvSpPr>
        <p:spPr bwMode="auto">
          <a:xfrm>
            <a:off x="1200150" y="1406525"/>
            <a:ext cx="3076575" cy="584200"/>
          </a:xfrm>
          <a:prstGeom prst="rect">
            <a:avLst/>
          </a:prstGeom>
          <a:noFill/>
          <a:ln w="9525">
            <a:noFill/>
            <a:miter lim="800000"/>
            <a:headEnd/>
            <a:tailEnd/>
          </a:ln>
        </p:spPr>
        <p:txBody>
          <a:bodyPr>
            <a:spAutoFit/>
          </a:bodyPr>
          <a:lstStyle/>
          <a:p>
            <a:pPr algn="ctr"/>
            <a:r>
              <a:rPr lang="en-US" sz="1600" b="1" i="1">
                <a:solidFill>
                  <a:srgbClr val="7F1461"/>
                </a:solidFill>
              </a:rPr>
              <a:t>proAptiv = top CoreMark score in Industry!</a:t>
            </a:r>
          </a:p>
        </p:txBody>
      </p:sp>
      <p:sp>
        <p:nvSpPr>
          <p:cNvPr id="27662" name="TextBox 28"/>
          <p:cNvSpPr txBox="1">
            <a:spLocks noChangeArrowheads="1"/>
          </p:cNvSpPr>
          <p:nvPr/>
        </p:nvSpPr>
        <p:spPr bwMode="auto">
          <a:xfrm>
            <a:off x="3163888" y="2114550"/>
            <a:ext cx="1947862" cy="584200"/>
          </a:xfrm>
          <a:prstGeom prst="rect">
            <a:avLst/>
          </a:prstGeom>
          <a:noFill/>
          <a:ln w="9525">
            <a:noFill/>
            <a:miter lim="800000"/>
            <a:headEnd/>
            <a:tailEnd/>
          </a:ln>
        </p:spPr>
        <p:txBody>
          <a:bodyPr>
            <a:spAutoFit/>
          </a:bodyPr>
          <a:lstStyle/>
          <a:p>
            <a:pPr algn="ctr"/>
            <a:r>
              <a:rPr lang="en-US" sz="1600" b="1" i="1">
                <a:solidFill>
                  <a:srgbClr val="7F1461"/>
                </a:solidFill>
              </a:rPr>
              <a:t>50% Higher</a:t>
            </a:r>
          </a:p>
          <a:p>
            <a:pPr algn="ctr"/>
            <a:r>
              <a:rPr lang="en-US" sz="1600" b="1" i="1">
                <a:solidFill>
                  <a:srgbClr val="7F1461"/>
                </a:solidFill>
              </a:rPr>
              <a:t>Than Cortex A9</a:t>
            </a:r>
          </a:p>
        </p:txBody>
      </p:sp>
      <p:sp>
        <p:nvSpPr>
          <p:cNvPr id="21" name="Rectangle 3"/>
          <p:cNvSpPr txBox="1">
            <a:spLocks noChangeArrowheads="1"/>
          </p:cNvSpPr>
          <p:nvPr/>
        </p:nvSpPr>
        <p:spPr bwMode="auto">
          <a:xfrm>
            <a:off x="5091114" y="5991226"/>
            <a:ext cx="3936346" cy="472328"/>
          </a:xfrm>
          <a:prstGeom prst="rect">
            <a:avLst/>
          </a:prstGeom>
          <a:noFill/>
          <a:ln w="9525">
            <a:noFill/>
            <a:miter lim="800000"/>
            <a:headEnd/>
            <a:tailEnd/>
          </a:ln>
        </p:spPr>
        <p:txBody>
          <a:bodyPr>
            <a:normAutofit fontScale="92500" lnSpcReduction="20000"/>
          </a:bodyPr>
          <a:lstStyle/>
          <a:p>
            <a:pPr marL="169863" lvl="1" indent="-169863">
              <a:spcBef>
                <a:spcPct val="20000"/>
              </a:spcBef>
              <a:buClr>
                <a:schemeClr val="tx1"/>
              </a:buClr>
              <a:buFont typeface="Arial" pitchFamily="34" charset="0"/>
              <a:buChar char="•"/>
              <a:defRPr/>
            </a:pPr>
            <a:r>
              <a:rPr lang="en-US" sz="1000" kern="0" dirty="0" err="1">
                <a:solidFill>
                  <a:schemeClr val="tx2"/>
                </a:solidFill>
                <a:ea typeface="ＭＳ Ｐゴシック" charset="0"/>
                <a:cs typeface="ＭＳ Ｐゴシック" charset="0"/>
              </a:rPr>
              <a:t>proAptiv</a:t>
            </a:r>
            <a:r>
              <a:rPr lang="en-US" sz="1000" kern="0" dirty="0">
                <a:solidFill>
                  <a:schemeClr val="tx2"/>
                </a:solidFill>
                <a:ea typeface="ＭＳ Ｐゴシック" charset="0"/>
                <a:cs typeface="ＭＳ Ｐゴシック" charset="0"/>
              </a:rPr>
              <a:t> results: prelim/target PPA specs + measured benchmarks on FPGA </a:t>
            </a:r>
            <a:r>
              <a:rPr lang="en-US" sz="1000" kern="0" dirty="0" err="1">
                <a:solidFill>
                  <a:schemeClr val="tx2"/>
                </a:solidFill>
                <a:ea typeface="ＭＳ Ｐゴシック" charset="0"/>
                <a:cs typeface="ＭＳ Ｐゴシック" charset="0"/>
              </a:rPr>
              <a:t>bitfile</a:t>
            </a:r>
            <a:r>
              <a:rPr lang="en-US" sz="1000" kern="0" dirty="0">
                <a:solidFill>
                  <a:schemeClr val="tx2"/>
                </a:solidFill>
                <a:ea typeface="ＭＳ Ｐゴシック" charset="0"/>
                <a:cs typeface="ＭＳ Ｐゴシック" charset="0"/>
              </a:rPr>
              <a:t> of pre-GA RTL</a:t>
            </a:r>
          </a:p>
          <a:p>
            <a:pPr marL="169863" lvl="1" indent="-169863">
              <a:spcBef>
                <a:spcPct val="20000"/>
              </a:spcBef>
              <a:buClr>
                <a:schemeClr val="tx1"/>
              </a:buClr>
              <a:buFont typeface="Arial" pitchFamily="34" charset="0"/>
              <a:buChar char="•"/>
              <a:defRPr/>
            </a:pPr>
            <a:r>
              <a:rPr lang="en-US" sz="1000" kern="0" dirty="0">
                <a:solidFill>
                  <a:schemeClr val="tx2"/>
                </a:solidFill>
                <a:latin typeface="+mn-lt"/>
                <a:ea typeface="ＭＳ Ｐゴシック" charset="0"/>
                <a:cs typeface="ＭＳ Ｐゴシック" charset="0"/>
              </a:rPr>
              <a:t>Cortex A15 ARM has not provided </a:t>
            </a:r>
            <a:r>
              <a:rPr lang="en-US" sz="1000" kern="0" dirty="0" err="1">
                <a:solidFill>
                  <a:schemeClr val="tx2"/>
                </a:solidFill>
                <a:latin typeface="+mn-lt"/>
                <a:ea typeface="ＭＳ Ｐゴシック" charset="0"/>
                <a:cs typeface="ＭＳ Ｐゴシック" charset="0"/>
              </a:rPr>
              <a:t>CoreMark</a:t>
            </a:r>
            <a:r>
              <a:rPr lang="en-US" sz="1000" kern="0" dirty="0">
                <a:solidFill>
                  <a:schemeClr val="tx2"/>
                </a:solidFill>
                <a:latin typeface="+mn-lt"/>
                <a:ea typeface="ＭＳ Ｐゴシック" charset="0"/>
                <a:cs typeface="ＭＳ Ｐゴシック" charset="0"/>
              </a:rPr>
              <a:t> results publicly yet.</a:t>
            </a:r>
            <a:endParaRPr lang="en-US" sz="900" kern="0" dirty="0">
              <a:solidFill>
                <a:schemeClr val="tx2"/>
              </a:solidFill>
              <a:latin typeface="+mn-lt"/>
              <a:ea typeface="ＭＳ Ｐゴシック" charset="0"/>
              <a:cs typeface="ＭＳ Ｐゴシック" charset="0"/>
            </a:endParaRPr>
          </a:p>
        </p:txBody>
      </p:sp>
      <p:sp>
        <p:nvSpPr>
          <p:cNvPr id="27664" name="TextBox 26"/>
          <p:cNvSpPr txBox="1">
            <a:spLocks noChangeArrowheads="1"/>
          </p:cNvSpPr>
          <p:nvPr/>
        </p:nvSpPr>
        <p:spPr bwMode="auto">
          <a:xfrm>
            <a:off x="354013" y="6024281"/>
            <a:ext cx="4484687" cy="439271"/>
          </a:xfrm>
          <a:prstGeom prst="rect">
            <a:avLst/>
          </a:prstGeom>
          <a:noFill/>
          <a:ln w="9525">
            <a:noFill/>
            <a:miter lim="800000"/>
            <a:headEnd/>
            <a:tailEnd/>
          </a:ln>
        </p:spPr>
        <p:txBody>
          <a:bodyPr>
            <a:normAutofit fontScale="70000" lnSpcReduction="20000"/>
          </a:bodyPr>
          <a:lstStyle/>
          <a:p>
            <a:pPr algn="ctr"/>
            <a:r>
              <a:rPr lang="en-US" b="1" i="1" dirty="0" err="1">
                <a:solidFill>
                  <a:srgbClr val="7F1461"/>
                </a:solidFill>
              </a:rPr>
              <a:t>proAptiv</a:t>
            </a:r>
            <a:r>
              <a:rPr lang="en-US" b="1" i="1" dirty="0">
                <a:solidFill>
                  <a:srgbClr val="7F1461"/>
                </a:solidFill>
              </a:rPr>
              <a:t> -&gt; performance architecture with sophisticated branch prediction</a:t>
            </a:r>
          </a:p>
        </p:txBody>
      </p:sp>
      <p:sp>
        <p:nvSpPr>
          <p:cNvPr id="26" name="TextBox 25"/>
          <p:cNvSpPr txBox="1"/>
          <p:nvPr/>
        </p:nvSpPr>
        <p:spPr>
          <a:xfrm>
            <a:off x="3752850" y="3275013"/>
            <a:ext cx="1214438" cy="585787"/>
          </a:xfrm>
          <a:prstGeom prst="rect">
            <a:avLst/>
          </a:prstGeom>
          <a:noFill/>
        </p:spPr>
        <p:txBody>
          <a:bodyPr>
            <a:spAutoFit/>
          </a:bodyPr>
          <a:lstStyle/>
          <a:p>
            <a:pPr algn="ctr">
              <a:defRPr/>
            </a:pPr>
            <a:r>
              <a:rPr lang="en-US" sz="1600" b="1" i="1" dirty="0">
                <a:solidFill>
                  <a:schemeClr val="accent3"/>
                </a:solidFill>
                <a:ea typeface="ＭＳ Ｐゴシック" charset="0"/>
                <a:cs typeface="ＭＳ Ｐゴシック" charset="0"/>
              </a:rPr>
              <a:t>A15</a:t>
            </a:r>
          </a:p>
          <a:p>
            <a:pPr algn="ctr">
              <a:defRPr/>
            </a:pPr>
            <a:r>
              <a:rPr lang="en-US" sz="1600" b="1" i="1" dirty="0">
                <a:solidFill>
                  <a:schemeClr val="accent3"/>
                </a:solidFill>
                <a:ea typeface="ＭＳ Ｐゴシック" charset="0"/>
                <a:cs typeface="ＭＳ Ｐゴシック" charset="0"/>
              </a:rPr>
              <a:t>Score?</a:t>
            </a: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ru-RU" dirty="0" smtClean="0"/>
              <a:t>Демо</a:t>
            </a:r>
            <a:r>
              <a:rPr lang="en-US" dirty="0" smtClean="0"/>
              <a:t>: MIPS-based</a:t>
            </a:r>
            <a:r>
              <a:rPr lang="ru-RU" dirty="0" smtClean="0"/>
              <a:t> </a:t>
            </a:r>
            <a:r>
              <a:rPr lang="en-US" dirty="0" err="1" smtClean="0"/>
              <a:t>Ingenic</a:t>
            </a:r>
            <a:r>
              <a:rPr lang="en-US" dirty="0" smtClean="0"/>
              <a:t> </a:t>
            </a:r>
            <a:r>
              <a:rPr lang="ru-RU" dirty="0" smtClean="0"/>
              <a:t>и Андроид в телевизоре</a:t>
            </a:r>
            <a:endParaRPr lang="en-US" dirty="0"/>
          </a:p>
        </p:txBody>
      </p:sp>
      <p:sp>
        <p:nvSpPr>
          <p:cNvPr id="3" name="Content Placeholder 2"/>
          <p:cNvSpPr>
            <a:spLocks noGrp="1"/>
          </p:cNvSpPr>
          <p:nvPr>
            <p:ph idx="1"/>
          </p:nvPr>
        </p:nvSpPr>
        <p:spPr>
          <a:xfrm>
            <a:off x="152399" y="1143000"/>
            <a:ext cx="4078941" cy="5257800"/>
          </a:xfrm>
        </p:spPr>
        <p:txBody>
          <a:bodyPr>
            <a:normAutofit fontScale="85000" lnSpcReduction="20000"/>
          </a:bodyPr>
          <a:lstStyle/>
          <a:p>
            <a:endParaRPr lang="ru-RU" b="0" u="sng" dirty="0" smtClean="0">
              <a:hlinkClick r:id="rId2"/>
            </a:endParaRPr>
          </a:p>
          <a:p>
            <a:r>
              <a:rPr lang="en-US" b="0" dirty="0" err="1" smtClean="0"/>
              <a:t>iPPea</a:t>
            </a:r>
            <a:r>
              <a:rPr lang="en-US" b="0" dirty="0" smtClean="0"/>
              <a:t> TV Dongle</a:t>
            </a:r>
            <a:r>
              <a:rPr lang="ru-RU" b="0" dirty="0" smtClean="0"/>
              <a:t> – втыкается в телевизор с </a:t>
            </a:r>
            <a:r>
              <a:rPr lang="en-US" b="0" dirty="0" smtClean="0"/>
              <a:t>HDMI</a:t>
            </a:r>
            <a:endParaRPr lang="ru-RU" b="0" dirty="0" smtClean="0"/>
          </a:p>
          <a:p>
            <a:endParaRPr lang="ru-RU" b="0" dirty="0" smtClean="0"/>
          </a:p>
          <a:p>
            <a:r>
              <a:rPr lang="en-US" b="0" u="sng" dirty="0" smtClean="0">
                <a:hlinkClick r:id="rId2"/>
              </a:rPr>
              <a:t>http://www.ippea.com</a:t>
            </a:r>
            <a:endParaRPr lang="ru-RU" b="0" u="sng" dirty="0" smtClean="0"/>
          </a:p>
          <a:p>
            <a:endParaRPr lang="ru-RU" dirty="0" smtClean="0"/>
          </a:p>
          <a:p>
            <a:r>
              <a:rPr lang="en-US" b="0" dirty="0" err="1" smtClean="0"/>
              <a:t>Ingenic</a:t>
            </a:r>
            <a:r>
              <a:rPr lang="en-US" b="0" dirty="0" smtClean="0"/>
              <a:t> Jz4770 1.2 GHz</a:t>
            </a:r>
            <a:endParaRPr lang="ru-RU" b="0" dirty="0" smtClean="0"/>
          </a:p>
          <a:p>
            <a:endParaRPr lang="ru-RU" b="0" dirty="0" smtClean="0"/>
          </a:p>
          <a:p>
            <a:r>
              <a:rPr lang="en-US" b="0" dirty="0" err="1" smtClean="0"/>
              <a:t>Ingenic</a:t>
            </a:r>
            <a:r>
              <a:rPr lang="en-US" b="0" dirty="0" smtClean="0"/>
              <a:t> – </a:t>
            </a:r>
            <a:r>
              <a:rPr lang="ru-RU" b="0" dirty="0" smtClean="0"/>
              <a:t>лицензиат архитектуры </a:t>
            </a:r>
            <a:r>
              <a:rPr lang="en-US" b="0" dirty="0" smtClean="0"/>
              <a:t>MIPS</a:t>
            </a:r>
          </a:p>
          <a:p>
            <a:endParaRPr lang="en-US" b="0" dirty="0" smtClean="0"/>
          </a:p>
          <a:p>
            <a:r>
              <a:rPr lang="ru-RU" b="0" dirty="0" smtClean="0"/>
              <a:t>Очень низкопотребляющий процессор</a:t>
            </a:r>
            <a:endParaRPr lang="en-US" b="0" dirty="0" smtClean="0"/>
          </a:p>
          <a:p>
            <a:endParaRPr lang="en-US" b="0" dirty="0" smtClean="0"/>
          </a:p>
          <a:p>
            <a:r>
              <a:rPr lang="en-US" b="0" dirty="0" smtClean="0"/>
              <a:t>Android 4.03</a:t>
            </a:r>
          </a:p>
          <a:p>
            <a:endParaRPr lang="en-US" b="0" dirty="0" smtClean="0"/>
          </a:p>
          <a:p>
            <a:r>
              <a:rPr lang="ru-RU" b="0" dirty="0" smtClean="0"/>
              <a:t>Разрешение </a:t>
            </a:r>
            <a:r>
              <a:rPr lang="en-US" b="0" dirty="0" smtClean="0"/>
              <a:t>1080p</a:t>
            </a:r>
            <a:endParaRPr lang="en-US" dirty="0"/>
          </a:p>
        </p:txBody>
      </p:sp>
      <p:pic>
        <p:nvPicPr>
          <p:cNvPr id="7169" name="Picture 1"/>
          <p:cNvPicPr>
            <a:picLocks noChangeAspect="1" noChangeArrowheads="1"/>
          </p:cNvPicPr>
          <p:nvPr/>
        </p:nvPicPr>
        <p:blipFill>
          <a:blip r:embed="rId3" cstate="print"/>
          <a:srcRect/>
          <a:stretch>
            <a:fillRect/>
          </a:stretch>
        </p:blipFill>
        <p:spPr bwMode="auto">
          <a:xfrm>
            <a:off x="4571439" y="1285875"/>
            <a:ext cx="4286250" cy="4286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2"/>
          <p:cNvPicPr>
            <a:picLocks noChangeAspect="1" noChangeArrowheads="1"/>
          </p:cNvPicPr>
          <p:nvPr/>
        </p:nvPicPr>
        <p:blipFill>
          <a:blip r:embed="rId2" cstate="print"/>
          <a:srcRect/>
          <a:stretch>
            <a:fillRect/>
          </a:stretch>
        </p:blipFill>
        <p:spPr bwMode="auto">
          <a:xfrm>
            <a:off x="646113" y="3006725"/>
            <a:ext cx="2514600" cy="576263"/>
          </a:xfrm>
          <a:prstGeom prst="rect">
            <a:avLst/>
          </a:prstGeom>
          <a:noFill/>
          <a:ln w="9525">
            <a:noFill/>
            <a:miter lim="800000"/>
            <a:headEnd/>
            <a:tailEnd/>
          </a:ln>
        </p:spPr>
      </p:pic>
      <p:sp>
        <p:nvSpPr>
          <p:cNvPr id="15362" name="Line 9"/>
          <p:cNvSpPr>
            <a:spLocks noChangeShapeType="1"/>
          </p:cNvSpPr>
          <p:nvPr/>
        </p:nvSpPr>
        <p:spPr bwMode="auto">
          <a:xfrm>
            <a:off x="3478213" y="1935163"/>
            <a:ext cx="0" cy="2724150"/>
          </a:xfrm>
          <a:prstGeom prst="line">
            <a:avLst/>
          </a:prstGeom>
          <a:noFill/>
          <a:ln w="19050">
            <a:solidFill>
              <a:srgbClr val="C8C8C8">
                <a:alpha val="72156"/>
              </a:srgbClr>
            </a:solidFill>
            <a:round/>
            <a:headEnd/>
            <a:tailEnd/>
          </a:ln>
        </p:spPr>
        <p:txBody>
          <a:bodyPr wrap="none" anchor="ctr"/>
          <a:lstStyle/>
          <a:p>
            <a:endParaRPr lang="en-US"/>
          </a:p>
        </p:txBody>
      </p:sp>
      <p:sp>
        <p:nvSpPr>
          <p:cNvPr id="15363" name="Title 16"/>
          <p:cNvSpPr txBox="1">
            <a:spLocks/>
          </p:cNvSpPr>
          <p:nvPr/>
        </p:nvSpPr>
        <p:spPr bwMode="auto">
          <a:xfrm>
            <a:off x="3657600" y="1914525"/>
            <a:ext cx="4937125" cy="1958975"/>
          </a:xfrm>
          <a:prstGeom prst="rect">
            <a:avLst/>
          </a:prstGeom>
          <a:noFill/>
          <a:ln w="9525">
            <a:noFill/>
            <a:miter lim="800000"/>
            <a:headEnd/>
            <a:tailEnd/>
          </a:ln>
        </p:spPr>
        <p:txBody>
          <a:bodyPr anchor="ctr"/>
          <a:lstStyle/>
          <a:p>
            <a:r>
              <a:rPr lang="ru-RU" sz="3200" dirty="0" smtClean="0">
                <a:solidFill>
                  <a:srgbClr val="404040"/>
                </a:solidFill>
                <a:ea typeface="Arial Unicode MS" pitchFamily="34" charset="-128"/>
                <a:cs typeface="Arial Unicode MS" pitchFamily="34" charset="-128"/>
              </a:rPr>
              <a:t>Ядра </a:t>
            </a:r>
            <a:r>
              <a:rPr lang="en-US" sz="3200" dirty="0" smtClean="0">
                <a:solidFill>
                  <a:srgbClr val="404040"/>
                </a:solidFill>
                <a:ea typeface="Arial Unicode MS" pitchFamily="34" charset="-128"/>
                <a:cs typeface="Arial Unicode MS" pitchFamily="34" charset="-128"/>
              </a:rPr>
              <a:t>MIPS </a:t>
            </a:r>
            <a:r>
              <a:rPr lang="ru-RU" sz="3200" dirty="0" smtClean="0">
                <a:solidFill>
                  <a:srgbClr val="404040"/>
                </a:solidFill>
                <a:ea typeface="Arial Unicode MS" pitchFamily="34" charset="-128"/>
                <a:cs typeface="Arial Unicode MS" pitchFamily="34" charset="-128"/>
              </a:rPr>
              <a:t>для использования в микроконтроллерах </a:t>
            </a:r>
            <a:r>
              <a:rPr lang="en-US" sz="3200" dirty="0" smtClean="0">
                <a:solidFill>
                  <a:srgbClr val="404040"/>
                </a:solidFill>
                <a:ea typeface="Arial Unicode MS" pitchFamily="34" charset="-128"/>
                <a:cs typeface="Arial Unicode MS" pitchFamily="34" charset="-128"/>
              </a:rPr>
              <a:t>Microchip</a:t>
            </a:r>
            <a:endParaRPr lang="en-US" sz="3200" dirty="0">
              <a:solidFill>
                <a:srgbClr val="404040"/>
              </a:solidFill>
              <a:ea typeface="Arial Unicode MS" pitchFamily="34" charset="-128"/>
              <a:cs typeface="Arial Unicode MS" pitchFamily="34" charset="-128"/>
            </a:endParaRPr>
          </a:p>
        </p:txBody>
      </p:sp>
      <p:sp>
        <p:nvSpPr>
          <p:cNvPr id="15364" name="Text Placeholder 10"/>
          <p:cNvSpPr>
            <a:spLocks noGrp="1"/>
          </p:cNvSpPr>
          <p:nvPr>
            <p:ph type="body" sz="quarter" idx="4294967295"/>
          </p:nvPr>
        </p:nvSpPr>
        <p:spPr>
          <a:xfrm>
            <a:off x="3630613" y="4262438"/>
            <a:ext cx="4800600" cy="1600200"/>
          </a:xfrm>
        </p:spPr>
        <p:txBody>
          <a:bodyPr/>
          <a:lstStyle/>
          <a:p>
            <a:pPr eaLnBrk="1" hangingPunct="1">
              <a:buClr>
                <a:schemeClr val="accent2"/>
              </a:buClr>
              <a:buFont typeface="Wingdings" pitchFamily="2" charset="2"/>
              <a:buNone/>
            </a:pPr>
            <a:r>
              <a:rPr lang="ru-RU" sz="1800" dirty="0" smtClean="0">
                <a:solidFill>
                  <a:srgbClr val="8C8C8C"/>
                </a:solidFill>
              </a:rPr>
              <a:t>Юрий Панчул</a:t>
            </a:r>
            <a:r>
              <a:rPr lang="en-US" sz="1800" dirty="0" smtClean="0">
                <a:solidFill>
                  <a:srgbClr val="8C8C8C"/>
                </a:solidFill>
              </a:rPr>
              <a:t> </a:t>
            </a:r>
          </a:p>
          <a:p>
            <a:pPr eaLnBrk="1" hangingPunct="1">
              <a:buClr>
                <a:schemeClr val="accent2"/>
              </a:buClr>
              <a:buFont typeface="Wingdings" pitchFamily="2" charset="2"/>
              <a:buNone/>
            </a:pPr>
            <a:r>
              <a:rPr lang="ru-RU" sz="1800" dirty="0" smtClean="0">
                <a:solidFill>
                  <a:srgbClr val="8C8C8C"/>
                </a:solidFill>
              </a:rPr>
              <a:t>Старший инженер</a:t>
            </a:r>
            <a:endParaRPr lang="en-US" sz="1800" dirty="0" smtClean="0">
              <a:solidFill>
                <a:srgbClr val="8C8C8C"/>
              </a:solidFill>
            </a:endParaRPr>
          </a:p>
          <a:p>
            <a:pPr eaLnBrk="1" hangingPunct="1">
              <a:buClr>
                <a:schemeClr val="accent2"/>
              </a:buClr>
              <a:buFont typeface="Wingdings" pitchFamily="2" charset="2"/>
              <a:buNone/>
            </a:pPr>
            <a:endParaRPr lang="en-US" sz="1800" dirty="0" smtClean="0">
              <a:solidFill>
                <a:srgbClr val="8C8C8C"/>
              </a:solidFill>
            </a:endParaRPr>
          </a:p>
          <a:p>
            <a:pPr eaLnBrk="1" hangingPunct="1">
              <a:buClr>
                <a:schemeClr val="accent2"/>
              </a:buClr>
              <a:buFont typeface="Wingdings" pitchFamily="2" charset="2"/>
              <a:buNone/>
            </a:pPr>
            <a:r>
              <a:rPr lang="ru-RU" sz="1800" dirty="0" smtClean="0">
                <a:solidFill>
                  <a:srgbClr val="8C8C8C"/>
                </a:solidFill>
              </a:rPr>
              <a:t>20 октября 2012 года</a:t>
            </a:r>
            <a:endParaRPr lang="en-US" sz="1800" dirty="0" smtClean="0">
              <a:solidFill>
                <a:srgbClr val="8C8C8C"/>
              </a:solidFill>
            </a:endParaRPr>
          </a:p>
          <a:p>
            <a:pPr eaLnBrk="1" hangingPunct="1">
              <a:buClr>
                <a:schemeClr val="accent2"/>
              </a:buClr>
              <a:buFont typeface="Wingdings" pitchFamily="2" charset="2"/>
              <a:buNone/>
            </a:pPr>
            <a:endParaRPr lang="en-US" sz="1800" dirty="0" smtClean="0">
              <a:solidFill>
                <a:srgbClr val="8C8C8C"/>
              </a:solidFill>
            </a:endParaRP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p:cNvSpPr>
          <p:nvPr>
            <p:ph type="title"/>
          </p:nvPr>
        </p:nvSpPr>
        <p:spPr/>
        <p:txBody>
          <a:bodyPr>
            <a:normAutofit fontScale="90000"/>
          </a:bodyPr>
          <a:lstStyle/>
          <a:p>
            <a:pPr eaLnBrk="1" hangingPunct="1"/>
            <a:r>
              <a:rPr lang="ru-RU" dirty="0" smtClean="0"/>
              <a:t>Чем ядра </a:t>
            </a:r>
            <a:r>
              <a:rPr lang="en-US" dirty="0" smtClean="0"/>
              <a:t>MIPS M4K, M14K </a:t>
            </a:r>
            <a:r>
              <a:rPr lang="ru-RU" dirty="0" smtClean="0"/>
              <a:t>и </a:t>
            </a:r>
            <a:r>
              <a:rPr lang="en-US" dirty="0" err="1" smtClean="0"/>
              <a:t>microAptiv</a:t>
            </a:r>
            <a:r>
              <a:rPr lang="en-US" dirty="0" smtClean="0"/>
              <a:t> </a:t>
            </a:r>
            <a:r>
              <a:rPr lang="ru-RU" dirty="0" smtClean="0"/>
              <a:t>хороши для микроконтроллеров</a:t>
            </a:r>
            <a:r>
              <a:rPr lang="en-US" dirty="0" smtClean="0"/>
              <a:t>?</a:t>
            </a:r>
          </a:p>
        </p:txBody>
      </p:sp>
      <p:sp>
        <p:nvSpPr>
          <p:cNvPr id="16386" name="Rectangle 3"/>
          <p:cNvSpPr>
            <a:spLocks noGrp="1"/>
          </p:cNvSpPr>
          <p:nvPr>
            <p:ph type="body" idx="1"/>
          </p:nvPr>
        </p:nvSpPr>
        <p:spPr>
          <a:xfrm>
            <a:off x="152400" y="1295400"/>
            <a:ext cx="8839200" cy="5116513"/>
          </a:xfrm>
        </p:spPr>
        <p:txBody>
          <a:bodyPr>
            <a:normAutofit fontScale="77500" lnSpcReduction="20000"/>
          </a:bodyPr>
          <a:lstStyle/>
          <a:p>
            <a:pPr lvl="0"/>
            <a:endParaRPr lang="ru-RU" dirty="0" smtClean="0"/>
          </a:p>
          <a:p>
            <a:pPr lvl="0"/>
            <a:r>
              <a:rPr lang="ru-RU" dirty="0" smtClean="0"/>
              <a:t>Наилучший баланс между производительностью, энергопотреблением и ценой в своем классе</a:t>
            </a:r>
            <a:endParaRPr lang="en-US" dirty="0" smtClean="0"/>
          </a:p>
          <a:p>
            <a:pPr lvl="0"/>
            <a:endParaRPr lang="ru-RU" dirty="0" smtClean="0"/>
          </a:p>
          <a:p>
            <a:pPr lvl="0"/>
            <a:r>
              <a:rPr lang="ru-RU" dirty="0" smtClean="0"/>
              <a:t>Программная совместимость со всем спектром устройств с архитектурой </a:t>
            </a:r>
            <a:r>
              <a:rPr lang="en-US" dirty="0" smtClean="0"/>
              <a:t>MIPS</a:t>
            </a:r>
          </a:p>
          <a:p>
            <a:pPr lvl="1"/>
            <a:endParaRPr lang="en-US" dirty="0" smtClean="0"/>
          </a:p>
          <a:p>
            <a:pPr lvl="1"/>
            <a:r>
              <a:rPr lang="ru-RU" dirty="0" smtClean="0"/>
              <a:t>От микроконтроллеров до бытовой электроники</a:t>
            </a:r>
            <a:r>
              <a:rPr lang="en-US" dirty="0" smtClean="0"/>
              <a:t> </a:t>
            </a:r>
            <a:r>
              <a:rPr lang="ru-RU" dirty="0" smtClean="0"/>
              <a:t>и сетевых устройств</a:t>
            </a:r>
          </a:p>
          <a:p>
            <a:endParaRPr lang="en-US" dirty="0" smtClean="0"/>
          </a:p>
          <a:p>
            <a:r>
              <a:rPr lang="ru-RU" dirty="0" smtClean="0"/>
              <a:t>Зрелые и хорошо оптимизирующие компиляторы</a:t>
            </a:r>
            <a:endParaRPr lang="en-US" dirty="0" smtClean="0"/>
          </a:p>
          <a:p>
            <a:endParaRPr lang="ru-RU" dirty="0" smtClean="0"/>
          </a:p>
          <a:p>
            <a:r>
              <a:rPr lang="ru-RU" dirty="0" smtClean="0"/>
              <a:t>Большое количество </a:t>
            </a:r>
            <a:r>
              <a:rPr lang="en-US" dirty="0" smtClean="0"/>
              <a:t>RTOS-</a:t>
            </a:r>
            <a:r>
              <a:rPr lang="ru-RU" dirty="0" smtClean="0"/>
              <a:t>ов и другого программного обеспечения, написанного для архитектуры </a:t>
            </a:r>
            <a:r>
              <a:rPr lang="en-US" dirty="0" smtClean="0"/>
              <a:t>MIPS</a:t>
            </a:r>
            <a:endParaRPr lang="en-US" sz="3600" dirty="0" smtClean="0"/>
          </a:p>
          <a:p>
            <a:endParaRPr lang="ru-RU" dirty="0" smtClean="0"/>
          </a:p>
          <a:p>
            <a:r>
              <a:rPr lang="ru-RU" dirty="0" smtClean="0"/>
              <a:t>Возможность использования микроконтроллеров на основе </a:t>
            </a:r>
            <a:r>
              <a:rPr lang="en-US" dirty="0" smtClean="0"/>
              <a:t>MIPS </a:t>
            </a:r>
            <a:r>
              <a:rPr lang="ru-RU" dirty="0" smtClean="0"/>
              <a:t>для целей образования студентов и школьников</a:t>
            </a:r>
          </a:p>
          <a:p>
            <a:endParaRPr lang="ru-RU" dirty="0" smtClean="0"/>
          </a:p>
          <a:p>
            <a:pPr lvl="1"/>
            <a:r>
              <a:rPr lang="en-US" dirty="0" smtClean="0"/>
              <a:t>MIPS</a:t>
            </a:r>
            <a:r>
              <a:rPr lang="ru-RU" dirty="0" smtClean="0"/>
              <a:t> широко используется в университетах в курсах по компьютерной архитектуре, дизайну цифровой логики и программированию на языке ассемблера</a:t>
            </a:r>
            <a:endParaRPr lang="en-US" sz="3600" dirty="0" smtClean="0"/>
          </a:p>
          <a:p>
            <a:pPr eaLnBrk="1" hangingPunct="1">
              <a:lnSpc>
                <a:spcPct val="90000"/>
              </a:lnSpc>
            </a:pPr>
            <a:endParaRPr lang="en-US" sz="1400" dirty="0" smtClean="0"/>
          </a:p>
          <a:p>
            <a:pPr lvl="1" eaLnBrk="1" hangingPunct="1">
              <a:lnSpc>
                <a:spcPct val="90000"/>
              </a:lnSpc>
            </a:pPr>
            <a:endParaRPr lang="en-US" sz="1400" dirty="0" smtClean="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Лучшая производительность в своем классе</a:t>
            </a:r>
            <a:endParaRPr lang="en-US" dirty="0"/>
          </a:p>
        </p:txBody>
      </p:sp>
      <p:sp>
        <p:nvSpPr>
          <p:cNvPr id="3" name="Content Placeholder 2"/>
          <p:cNvSpPr>
            <a:spLocks noGrp="1"/>
          </p:cNvSpPr>
          <p:nvPr>
            <p:ph idx="1"/>
          </p:nvPr>
        </p:nvSpPr>
        <p:spPr/>
        <p:txBody>
          <a:bodyPr>
            <a:normAutofit fontScale="85000" lnSpcReduction="10000"/>
          </a:bodyPr>
          <a:lstStyle/>
          <a:p>
            <a:endParaRPr lang="en-US" dirty="0" smtClean="0"/>
          </a:p>
          <a:p>
            <a:r>
              <a:rPr lang="en-US" dirty="0" smtClean="0"/>
              <a:t>MIPS M4K</a:t>
            </a:r>
          </a:p>
          <a:p>
            <a:pPr lvl="1"/>
            <a:endParaRPr lang="en-US" dirty="0" smtClean="0"/>
          </a:p>
          <a:p>
            <a:pPr lvl="1"/>
            <a:r>
              <a:rPr lang="en-US" dirty="0" smtClean="0"/>
              <a:t>1.5 DMIPS / MHz</a:t>
            </a:r>
          </a:p>
          <a:p>
            <a:pPr lvl="1"/>
            <a:r>
              <a:rPr lang="ru-RU" dirty="0" smtClean="0"/>
              <a:t>На технологии 90 </a:t>
            </a:r>
            <a:r>
              <a:rPr lang="en-US" dirty="0" smtClean="0"/>
              <a:t>nm G </a:t>
            </a:r>
            <a:r>
              <a:rPr lang="ru-RU" dirty="0" smtClean="0"/>
              <a:t>может работать на 340</a:t>
            </a:r>
            <a:r>
              <a:rPr lang="en-US" dirty="0" smtClean="0"/>
              <a:t>MHz</a:t>
            </a:r>
          </a:p>
          <a:p>
            <a:pPr lvl="1"/>
            <a:r>
              <a:rPr lang="ru-RU" dirty="0" smtClean="0"/>
              <a:t>В </a:t>
            </a:r>
            <a:r>
              <a:rPr lang="en-US" dirty="0" smtClean="0"/>
              <a:t>Microchip PIC32 </a:t>
            </a:r>
            <a:r>
              <a:rPr lang="ru-RU" dirty="0" smtClean="0"/>
              <a:t>работает на частоте </a:t>
            </a:r>
            <a:r>
              <a:rPr lang="en-US" dirty="0" smtClean="0"/>
              <a:t>80 MHz</a:t>
            </a:r>
          </a:p>
          <a:p>
            <a:pPr lvl="1"/>
            <a:endParaRPr lang="en-US" dirty="0" smtClean="0"/>
          </a:p>
          <a:p>
            <a:r>
              <a:rPr lang="en-US" dirty="0" smtClean="0"/>
              <a:t>MIPS M14K</a:t>
            </a:r>
          </a:p>
          <a:p>
            <a:pPr lvl="1"/>
            <a:endParaRPr lang="en-US" dirty="0" smtClean="0"/>
          </a:p>
          <a:p>
            <a:pPr lvl="1"/>
            <a:r>
              <a:rPr lang="en-US" dirty="0" smtClean="0"/>
              <a:t>1.57 DMIPS / MHz</a:t>
            </a:r>
          </a:p>
          <a:p>
            <a:pPr lvl="1"/>
            <a:r>
              <a:rPr lang="en-US" dirty="0" smtClean="0"/>
              <a:t>2.72 </a:t>
            </a:r>
            <a:r>
              <a:rPr lang="en-US" dirty="0" err="1" smtClean="0"/>
              <a:t>CoreMarks</a:t>
            </a:r>
            <a:r>
              <a:rPr lang="en-US" dirty="0" smtClean="0"/>
              <a:t> / MHz</a:t>
            </a:r>
            <a:endParaRPr lang="ru-RU" dirty="0" smtClean="0"/>
          </a:p>
          <a:p>
            <a:pPr lvl="1"/>
            <a:r>
              <a:rPr lang="ru-RU" dirty="0" smtClean="0"/>
              <a:t>На технологии 65</a:t>
            </a:r>
            <a:r>
              <a:rPr lang="en-US" dirty="0" smtClean="0"/>
              <a:t>LP </a:t>
            </a:r>
            <a:r>
              <a:rPr lang="ru-RU" dirty="0" smtClean="0"/>
              <a:t>может работать на 400 </a:t>
            </a:r>
            <a:r>
              <a:rPr lang="en-US" dirty="0" smtClean="0"/>
              <a:t>MHz</a:t>
            </a:r>
          </a:p>
          <a:p>
            <a:endParaRPr lang="ru-RU" dirty="0" smtClean="0"/>
          </a:p>
          <a:p>
            <a:r>
              <a:rPr lang="en-US" dirty="0" smtClean="0"/>
              <a:t>MIPS </a:t>
            </a:r>
            <a:r>
              <a:rPr lang="en-US" dirty="0" err="1" smtClean="0"/>
              <a:t>microAptiv</a:t>
            </a:r>
            <a:endParaRPr lang="en-US" dirty="0" smtClean="0"/>
          </a:p>
          <a:p>
            <a:pPr lvl="1"/>
            <a:endParaRPr lang="ru-RU" dirty="0" smtClean="0"/>
          </a:p>
          <a:p>
            <a:pPr lvl="1"/>
            <a:r>
              <a:rPr lang="en-US" dirty="0" smtClean="0"/>
              <a:t>1.57 DMIPS / MHz</a:t>
            </a:r>
          </a:p>
          <a:p>
            <a:pPr lvl="1"/>
            <a:r>
              <a:rPr lang="en-US" dirty="0" smtClean="0"/>
              <a:t>3.09 </a:t>
            </a:r>
            <a:r>
              <a:rPr lang="en-US" dirty="0" err="1" smtClean="0"/>
              <a:t>CoreMarks</a:t>
            </a:r>
            <a:r>
              <a:rPr lang="en-US" dirty="0" smtClean="0"/>
              <a:t> / MHz </a:t>
            </a:r>
            <a:r>
              <a:rPr lang="ru-RU" dirty="0" smtClean="0"/>
              <a:t>в режиме </a:t>
            </a:r>
            <a:r>
              <a:rPr lang="en-US" dirty="0" err="1" smtClean="0"/>
              <a:t>microMIPS</a:t>
            </a:r>
            <a:r>
              <a:rPr lang="en-US" dirty="0" smtClean="0"/>
              <a:t> (16-</a:t>
            </a:r>
            <a:r>
              <a:rPr lang="ru-RU" dirty="0" smtClean="0"/>
              <a:t>битный набор инструкций)</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p:cNvSpPr>
          <p:nvPr>
            <p:ph type="title"/>
          </p:nvPr>
        </p:nvSpPr>
        <p:spPr/>
        <p:txBody>
          <a:bodyPr/>
          <a:lstStyle/>
          <a:p>
            <a:pPr eaLnBrk="1" hangingPunct="1"/>
            <a:r>
              <a:rPr lang="ru-RU" smtClean="0"/>
              <a:t>Что такое </a:t>
            </a:r>
            <a:r>
              <a:rPr lang="en-US" smtClean="0"/>
              <a:t>MIPS?</a:t>
            </a:r>
          </a:p>
        </p:txBody>
      </p:sp>
      <p:sp>
        <p:nvSpPr>
          <p:cNvPr id="16386" name="Rectangle 3"/>
          <p:cNvSpPr>
            <a:spLocks noGrp="1"/>
          </p:cNvSpPr>
          <p:nvPr>
            <p:ph type="body" idx="1"/>
          </p:nvPr>
        </p:nvSpPr>
        <p:spPr>
          <a:xfrm>
            <a:off x="152400" y="1295400"/>
            <a:ext cx="8839200" cy="5116513"/>
          </a:xfrm>
        </p:spPr>
        <p:txBody>
          <a:bodyPr>
            <a:normAutofit lnSpcReduction="10000"/>
          </a:bodyPr>
          <a:lstStyle/>
          <a:p>
            <a:pPr eaLnBrk="1" hangingPunct="1">
              <a:lnSpc>
                <a:spcPct val="90000"/>
              </a:lnSpc>
            </a:pPr>
            <a:r>
              <a:rPr lang="en-US" sz="1800" dirty="0" smtClean="0"/>
              <a:t>MIPS – </a:t>
            </a:r>
            <a:r>
              <a:rPr lang="ru-RU" sz="1800" dirty="0" smtClean="0"/>
              <a:t>одна из популярных </a:t>
            </a:r>
            <a:r>
              <a:rPr lang="en-US" sz="1800" dirty="0" smtClean="0"/>
              <a:t>RISC </a:t>
            </a:r>
            <a:r>
              <a:rPr lang="ru-RU" sz="1800" dirty="0" smtClean="0"/>
              <a:t>архитектур</a:t>
            </a:r>
          </a:p>
          <a:p>
            <a:pPr lvl="1" eaLnBrk="1" hangingPunct="1">
              <a:lnSpc>
                <a:spcPct val="90000"/>
              </a:lnSpc>
            </a:pPr>
            <a:endParaRPr lang="en-US" sz="1600" dirty="0" smtClean="0"/>
          </a:p>
          <a:p>
            <a:pPr lvl="1" eaLnBrk="1" hangingPunct="1">
              <a:lnSpc>
                <a:spcPct val="90000"/>
              </a:lnSpc>
            </a:pPr>
            <a:r>
              <a:rPr lang="ru-RU" sz="1600" dirty="0" smtClean="0"/>
              <a:t>Возникла в Стенфорде в 1981 году</a:t>
            </a:r>
          </a:p>
          <a:p>
            <a:pPr eaLnBrk="1" hangingPunct="1">
              <a:lnSpc>
                <a:spcPct val="90000"/>
              </a:lnSpc>
            </a:pPr>
            <a:endParaRPr lang="en-US" sz="1800" dirty="0" smtClean="0"/>
          </a:p>
          <a:p>
            <a:pPr eaLnBrk="1" hangingPunct="1">
              <a:lnSpc>
                <a:spcPct val="90000"/>
              </a:lnSpc>
            </a:pPr>
            <a:r>
              <a:rPr lang="en-US" sz="1800" dirty="0" smtClean="0"/>
              <a:t>MIPS Technologies – </a:t>
            </a:r>
            <a:r>
              <a:rPr lang="ru-RU" sz="1800" dirty="0" smtClean="0"/>
              <a:t>компания, которая занимается разработкой ядер с </a:t>
            </a:r>
            <a:r>
              <a:rPr lang="en-US" sz="1800" dirty="0" smtClean="0"/>
              <a:t>MIPS </a:t>
            </a:r>
            <a:r>
              <a:rPr lang="ru-RU" sz="1800" dirty="0" smtClean="0"/>
              <a:t>архитектурой и лицензированием архитектуры </a:t>
            </a:r>
            <a:r>
              <a:rPr lang="en-US" sz="1800" dirty="0" smtClean="0"/>
              <a:t>MIPS </a:t>
            </a:r>
            <a:r>
              <a:rPr lang="ru-RU" sz="1800" dirty="0" smtClean="0"/>
              <a:t>как таковой</a:t>
            </a:r>
          </a:p>
          <a:p>
            <a:pPr lvl="1" eaLnBrk="1" hangingPunct="1">
              <a:lnSpc>
                <a:spcPct val="90000"/>
              </a:lnSpc>
            </a:pPr>
            <a:endParaRPr lang="ru-RU" sz="1600" dirty="0" smtClean="0"/>
          </a:p>
          <a:p>
            <a:pPr lvl="1" eaLnBrk="1" hangingPunct="1">
              <a:lnSpc>
                <a:spcPct val="90000"/>
              </a:lnSpc>
            </a:pPr>
            <a:r>
              <a:rPr lang="ru-RU" sz="1600" dirty="0" smtClean="0"/>
              <a:t>Лицензиаты ядер могут встраивать их в свои системы на кристалле</a:t>
            </a:r>
            <a:r>
              <a:rPr lang="en-US" sz="1600" dirty="0" smtClean="0"/>
              <a:t> – Microchip, Sigma, PMC Sierra</a:t>
            </a:r>
            <a:r>
              <a:rPr lang="ru-RU" sz="1600" dirty="0" smtClean="0"/>
              <a:t> </a:t>
            </a:r>
            <a:endParaRPr lang="en-US" sz="1600" dirty="0" smtClean="0"/>
          </a:p>
          <a:p>
            <a:pPr lvl="1" eaLnBrk="1" hangingPunct="1">
              <a:lnSpc>
                <a:spcPct val="90000"/>
              </a:lnSpc>
            </a:pPr>
            <a:endParaRPr lang="en-US" sz="1600" dirty="0" smtClean="0"/>
          </a:p>
          <a:p>
            <a:pPr lvl="1" eaLnBrk="1" hangingPunct="1">
              <a:lnSpc>
                <a:spcPct val="90000"/>
              </a:lnSpc>
            </a:pPr>
            <a:r>
              <a:rPr lang="ru-RU" sz="1600" dirty="0" smtClean="0"/>
              <a:t>Лицензиаты архитектуры могут разрабатывать свою микроархитектуру – </a:t>
            </a:r>
            <a:r>
              <a:rPr lang="en-US" sz="1600" dirty="0" smtClean="0"/>
              <a:t>Broadcom,</a:t>
            </a:r>
            <a:r>
              <a:rPr lang="ru-RU" sz="1600" dirty="0" smtClean="0"/>
              <a:t> </a:t>
            </a:r>
            <a:r>
              <a:rPr lang="en-US" sz="1600" dirty="0" err="1" smtClean="0"/>
              <a:t>Cavium</a:t>
            </a:r>
            <a:r>
              <a:rPr lang="en-US" sz="1600" dirty="0" smtClean="0"/>
              <a:t>, </a:t>
            </a:r>
            <a:r>
              <a:rPr lang="ru-RU" sz="1600" dirty="0" smtClean="0"/>
              <a:t>Академия Наук КНР (</a:t>
            </a:r>
            <a:r>
              <a:rPr lang="en-US" sz="1600" dirty="0" err="1" smtClean="0"/>
              <a:t>Loongson</a:t>
            </a:r>
            <a:r>
              <a:rPr lang="ru-RU" sz="1600" dirty="0" smtClean="0"/>
              <a:t>)</a:t>
            </a:r>
          </a:p>
          <a:p>
            <a:pPr eaLnBrk="1" hangingPunct="1">
              <a:lnSpc>
                <a:spcPct val="90000"/>
              </a:lnSpc>
            </a:pPr>
            <a:endParaRPr lang="en-US" sz="1800" dirty="0" smtClean="0"/>
          </a:p>
          <a:p>
            <a:pPr eaLnBrk="1" hangingPunct="1">
              <a:lnSpc>
                <a:spcPct val="90000"/>
              </a:lnSpc>
            </a:pPr>
            <a:r>
              <a:rPr lang="ru-RU" sz="1800" dirty="0" smtClean="0"/>
              <a:t>За </a:t>
            </a:r>
            <a:r>
              <a:rPr lang="en-US" sz="1800" dirty="0" smtClean="0"/>
              <a:t>2011 </a:t>
            </a:r>
            <a:r>
              <a:rPr lang="ru-RU" sz="1800" dirty="0" smtClean="0"/>
              <a:t>финансовый год в мире было выпущено более 656</a:t>
            </a:r>
            <a:r>
              <a:rPr lang="en-US" sz="1800" dirty="0" smtClean="0"/>
              <a:t>,000,000</a:t>
            </a:r>
            <a:r>
              <a:rPr lang="ru-RU" sz="1800" dirty="0" smtClean="0"/>
              <a:t> устройств с ядром </a:t>
            </a:r>
            <a:r>
              <a:rPr lang="en-US" sz="1800" dirty="0" smtClean="0"/>
              <a:t>MIPS, </a:t>
            </a:r>
            <a:r>
              <a:rPr lang="ru-RU" sz="1800" dirty="0" smtClean="0"/>
              <a:t>за всю историю </a:t>
            </a:r>
            <a:r>
              <a:rPr lang="en-US" sz="1800" dirty="0" smtClean="0"/>
              <a:t>3,600,000,000</a:t>
            </a:r>
          </a:p>
          <a:p>
            <a:pPr lvl="1" eaLnBrk="1" hangingPunct="1">
              <a:lnSpc>
                <a:spcPct val="90000"/>
              </a:lnSpc>
            </a:pPr>
            <a:endParaRPr lang="en-US" sz="1600" dirty="0" smtClean="0"/>
          </a:p>
          <a:p>
            <a:pPr lvl="1" eaLnBrk="1" hangingPunct="1">
              <a:lnSpc>
                <a:spcPct val="90000"/>
              </a:lnSpc>
            </a:pPr>
            <a:r>
              <a:rPr lang="ru-RU" sz="1600" dirty="0" smtClean="0"/>
              <a:t>Процессоры </a:t>
            </a:r>
            <a:r>
              <a:rPr lang="en-US" sz="1600" dirty="0" smtClean="0"/>
              <a:t>MIPS </a:t>
            </a:r>
            <a:r>
              <a:rPr lang="ru-RU" sz="1600" dirty="0" smtClean="0"/>
              <a:t>стоят в цифровых телевизорах </a:t>
            </a:r>
            <a:r>
              <a:rPr lang="en-US" sz="1600" dirty="0" smtClean="0"/>
              <a:t>Sony, </a:t>
            </a:r>
            <a:r>
              <a:rPr lang="ru-RU" sz="1600" dirty="0" smtClean="0"/>
              <a:t>роутерах </a:t>
            </a:r>
            <a:r>
              <a:rPr lang="en-US" sz="1600" dirty="0" smtClean="0"/>
              <a:t>Cisco, </a:t>
            </a:r>
            <a:r>
              <a:rPr lang="ru-RU" sz="1600" dirty="0" smtClean="0"/>
              <a:t>микроконтроллерах </a:t>
            </a:r>
            <a:r>
              <a:rPr lang="en-US" sz="1600" dirty="0" smtClean="0"/>
              <a:t>Microchip PIC32, </a:t>
            </a:r>
            <a:r>
              <a:rPr lang="ru-RU" sz="1600" dirty="0" smtClean="0"/>
              <a:t>фотоаппаратах </a:t>
            </a:r>
            <a:r>
              <a:rPr lang="en-US" sz="1600" dirty="0" smtClean="0"/>
              <a:t>Samsung </a:t>
            </a:r>
            <a:r>
              <a:rPr lang="ru-RU" sz="1600" dirty="0" smtClean="0"/>
              <a:t>и </a:t>
            </a:r>
            <a:r>
              <a:rPr lang="en-US" sz="1600" dirty="0" smtClean="0"/>
              <a:t>Casio</a:t>
            </a:r>
          </a:p>
          <a:p>
            <a:pPr lvl="1" eaLnBrk="1" hangingPunct="1">
              <a:lnSpc>
                <a:spcPct val="90000"/>
              </a:lnSpc>
            </a:pPr>
            <a:endParaRPr lang="en-US" sz="1600" dirty="0" smtClean="0"/>
          </a:p>
          <a:p>
            <a:pPr lvl="1" eaLnBrk="1" hangingPunct="1">
              <a:lnSpc>
                <a:spcPct val="90000"/>
              </a:lnSpc>
            </a:pPr>
            <a:r>
              <a:rPr lang="en-US" sz="1600" dirty="0" smtClean="0">
                <a:hlinkClick r:id="rId2"/>
              </a:rPr>
              <a:t>http://www.mips.com/everywhere/mips-based-products/</a:t>
            </a:r>
            <a:endParaRPr lang="en-US" sz="1600" dirty="0" smtClean="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p:cNvSpPr/>
          <p:nvPr/>
        </p:nvSpPr>
        <p:spPr>
          <a:xfrm>
            <a:off x="304800" y="5638800"/>
            <a:ext cx="1295400" cy="707886"/>
          </a:xfrm>
          <a:prstGeom prst="rect">
            <a:avLst/>
          </a:prstGeom>
        </p:spPr>
        <p:txBody>
          <a:bodyPr>
            <a:spAutoFit/>
          </a:bodyPr>
          <a:lstStyle/>
          <a:p>
            <a:pPr>
              <a:spcBef>
                <a:spcPct val="50000"/>
              </a:spcBef>
              <a:defRPr/>
            </a:pPr>
            <a:r>
              <a:rPr lang="en-US" altLang="ja-JP" sz="1000" b="1" dirty="0" smtClean="0">
                <a:solidFill>
                  <a:srgbClr val="008000"/>
                </a:solidFill>
                <a:ea typeface="MS PGothic" pitchFamily="34" charset="-128"/>
                <a:cs typeface="+mn-cs"/>
              </a:rPr>
              <a:t>MIPS32, MIPS16e    </a:t>
            </a:r>
            <a:r>
              <a:rPr lang="en-US" altLang="ja-JP" sz="1000" b="1" dirty="0">
                <a:solidFill>
                  <a:srgbClr val="008000"/>
                </a:solidFill>
                <a:ea typeface="MS PGothic" pitchFamily="34" charset="-128"/>
                <a:cs typeface="+mn-cs"/>
              </a:rPr>
              <a:t>5-stage </a:t>
            </a:r>
            <a:r>
              <a:rPr lang="en-US" altLang="ja-JP" sz="1000" b="1" dirty="0" smtClean="0">
                <a:solidFill>
                  <a:srgbClr val="008000"/>
                </a:solidFill>
                <a:ea typeface="MS PGothic" pitchFamily="34" charset="-128"/>
                <a:cs typeface="+mn-cs"/>
              </a:rPr>
              <a:t>pipeline </a:t>
            </a:r>
            <a:r>
              <a:rPr lang="en-US" altLang="ja-JP" sz="1000" b="1" dirty="0">
                <a:solidFill>
                  <a:srgbClr val="008000"/>
                </a:solidFill>
                <a:ea typeface="MS PGothic" pitchFamily="34" charset="-128"/>
                <a:cs typeface="+mn-cs"/>
              </a:rPr>
              <a:t>1.5 DMIPS/MHz Low area &amp; power </a:t>
            </a:r>
          </a:p>
        </p:txBody>
      </p:sp>
      <p:sp>
        <p:nvSpPr>
          <p:cNvPr id="32845" name="Title 1"/>
          <p:cNvSpPr>
            <a:spLocks/>
          </p:cNvSpPr>
          <p:nvPr/>
        </p:nvSpPr>
        <p:spPr bwMode="auto">
          <a:xfrm>
            <a:off x="304800" y="152400"/>
            <a:ext cx="8153400" cy="868362"/>
          </a:xfrm>
          <a:prstGeom prst="rect">
            <a:avLst/>
          </a:prstGeom>
          <a:noFill/>
          <a:ln w="9525">
            <a:noFill/>
            <a:miter lim="800000"/>
            <a:headEnd/>
            <a:tailEnd/>
          </a:ln>
        </p:spPr>
        <p:txBody>
          <a:bodyPr anchor="ctr">
            <a:normAutofit lnSpcReduction="10000"/>
          </a:bodyPr>
          <a:lstStyle/>
          <a:p>
            <a:pPr algn="l" eaLnBrk="0" hangingPunct="0"/>
            <a:r>
              <a:rPr lang="ru-RU" sz="2800" b="1" dirty="0" smtClean="0">
                <a:solidFill>
                  <a:srgbClr val="4D4D4D"/>
                </a:solidFill>
              </a:rPr>
              <a:t>Прогресс ядер </a:t>
            </a:r>
            <a:r>
              <a:rPr lang="en-US" sz="2800" b="1" dirty="0" smtClean="0">
                <a:solidFill>
                  <a:srgbClr val="4D4D4D"/>
                </a:solidFill>
              </a:rPr>
              <a:t>MIPS, </a:t>
            </a:r>
            <a:r>
              <a:rPr lang="ru-RU" sz="2800" b="1" dirty="0" smtClean="0">
                <a:solidFill>
                  <a:srgbClr val="4D4D4D"/>
                </a:solidFill>
              </a:rPr>
              <a:t>предназначенных для микроконтроллеров (</a:t>
            </a:r>
            <a:r>
              <a:rPr lang="en-US" sz="2800" b="1" dirty="0" smtClean="0">
                <a:solidFill>
                  <a:srgbClr val="4D4D4D"/>
                </a:solidFill>
              </a:rPr>
              <a:t>M14KE = </a:t>
            </a:r>
            <a:r>
              <a:rPr lang="en-US" sz="2800" b="1" dirty="0" err="1" smtClean="0">
                <a:solidFill>
                  <a:srgbClr val="4D4D4D"/>
                </a:solidFill>
              </a:rPr>
              <a:t>microAptiv</a:t>
            </a:r>
            <a:r>
              <a:rPr lang="en-US" sz="2800" b="1" dirty="0" smtClean="0">
                <a:solidFill>
                  <a:srgbClr val="4D4D4D"/>
                </a:solidFill>
              </a:rPr>
              <a:t>)</a:t>
            </a:r>
            <a:endParaRPr lang="en-US" sz="2800" b="1" dirty="0">
              <a:solidFill>
                <a:srgbClr val="4D4D4D"/>
              </a:solidFill>
            </a:endParaRPr>
          </a:p>
        </p:txBody>
      </p:sp>
      <p:grpSp>
        <p:nvGrpSpPr>
          <p:cNvPr id="2" name="Group 103"/>
          <p:cNvGrpSpPr/>
          <p:nvPr/>
        </p:nvGrpSpPr>
        <p:grpSpPr>
          <a:xfrm>
            <a:off x="381000" y="2057400"/>
            <a:ext cx="7239000" cy="3505200"/>
            <a:chOff x="762000" y="1981200"/>
            <a:chExt cx="7239000" cy="3505200"/>
          </a:xfrm>
        </p:grpSpPr>
        <p:sp>
          <p:nvSpPr>
            <p:cNvPr id="56" name="Right Arrow 55"/>
            <p:cNvSpPr/>
            <p:nvPr/>
          </p:nvSpPr>
          <p:spPr>
            <a:xfrm rot="20764726">
              <a:off x="1748765" y="4520502"/>
              <a:ext cx="2133600" cy="228600"/>
            </a:xfrm>
            <a:prstGeom prst="rightArrow">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102"/>
            <p:cNvGrpSpPr/>
            <p:nvPr/>
          </p:nvGrpSpPr>
          <p:grpSpPr>
            <a:xfrm>
              <a:off x="762000" y="1981200"/>
              <a:ext cx="7239000" cy="3505200"/>
              <a:chOff x="762000" y="1981200"/>
              <a:chExt cx="7239000" cy="3505200"/>
            </a:xfrm>
          </p:grpSpPr>
          <p:sp>
            <p:nvSpPr>
              <p:cNvPr id="84" name="Right Arrow 83"/>
              <p:cNvSpPr/>
              <p:nvPr/>
            </p:nvSpPr>
            <p:spPr>
              <a:xfrm rot="20764726">
                <a:off x="4800601" y="3910901"/>
                <a:ext cx="2080115" cy="228600"/>
              </a:xfrm>
              <a:prstGeom prst="rightArrow">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ight Arrow 84"/>
              <p:cNvSpPr/>
              <p:nvPr/>
            </p:nvSpPr>
            <p:spPr>
              <a:xfrm rot="20764726">
                <a:off x="4800600" y="2691702"/>
                <a:ext cx="2080115" cy="228600"/>
              </a:xfrm>
              <a:prstGeom prst="rightArrow">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90"/>
              <p:cNvGrpSpPr/>
              <p:nvPr/>
            </p:nvGrpSpPr>
            <p:grpSpPr>
              <a:xfrm>
                <a:off x="6934199" y="1981200"/>
                <a:ext cx="1066801" cy="2362200"/>
                <a:chOff x="7010400" y="1981200"/>
                <a:chExt cx="1066801" cy="2362200"/>
              </a:xfrm>
            </p:grpSpPr>
            <p:sp>
              <p:nvSpPr>
                <p:cNvPr id="88" name="Rectangle 87"/>
                <p:cNvSpPr>
                  <a:spLocks noChangeArrowheads="1"/>
                </p:cNvSpPr>
                <p:nvPr/>
              </p:nvSpPr>
              <p:spPr bwMode="auto">
                <a:xfrm>
                  <a:off x="7010400" y="1981200"/>
                  <a:ext cx="1066801" cy="2362200"/>
                </a:xfrm>
                <a:prstGeom prst="rect">
                  <a:avLst/>
                </a:prstGeom>
                <a:solidFill>
                  <a:srgbClr val="808080"/>
                </a:solidFill>
                <a:ln w="28575">
                  <a:solidFill>
                    <a:schemeClr val="accent2"/>
                  </a:solidFill>
                  <a:round/>
                  <a:headEnd/>
                  <a:tailEnd/>
                </a:ln>
                <a:effectLst>
                  <a:outerShdw blurRad="63500" dist="38100" dir="2700000" algn="tl" rotWithShape="0">
                    <a:srgbClr val="000000">
                      <a:alpha val="39998"/>
                    </a:srgbClr>
                  </a:outerShdw>
                </a:effectLst>
                <a:scene3d>
                  <a:camera prst="orthographicFront"/>
                  <a:lightRig rig="threePt" dir="t"/>
                </a:scene3d>
                <a:sp3d>
                  <a:bevelT/>
                </a:sp3d>
              </p:spPr>
              <p:txBody>
                <a:bodyPr/>
                <a:lstStyle/>
                <a:p>
                  <a:pPr algn="ctr">
                    <a:defRPr/>
                  </a:pPr>
                  <a:endParaRPr lang="en-US" sz="1050">
                    <a:ea typeface="Geneva" charset="-128"/>
                    <a:cs typeface="+mn-cs"/>
                  </a:endParaRPr>
                </a:p>
              </p:txBody>
            </p:sp>
            <p:sp>
              <p:nvSpPr>
                <p:cNvPr id="89" name="Text Box 57"/>
                <p:cNvSpPr txBox="1">
                  <a:spLocks noChangeArrowheads="1"/>
                </p:cNvSpPr>
                <p:nvPr/>
              </p:nvSpPr>
              <p:spPr bwMode="auto">
                <a:xfrm>
                  <a:off x="7080639" y="2220763"/>
                  <a:ext cx="920361" cy="954107"/>
                </a:xfrm>
                <a:prstGeom prst="rect">
                  <a:avLst/>
                </a:prstGeom>
                <a:solidFill>
                  <a:srgbClr val="4D4D4D"/>
                </a:solidFill>
                <a:ln w="9525">
                  <a:noFill/>
                  <a:miter lim="800000"/>
                  <a:headEnd/>
                  <a:tailEnd/>
                </a:ln>
                <a:scene3d>
                  <a:camera prst="orthographicFront"/>
                  <a:lightRig rig="threePt" dir="t"/>
                </a:scene3d>
                <a:sp3d>
                  <a:bevelT/>
                </a:sp3d>
              </p:spPr>
              <p:txBody>
                <a:bodyPr wrap="square" anchor="ctr">
                  <a:spAutoFit/>
                </a:bodyPr>
                <a:lstStyle/>
                <a:p>
                  <a:pPr algn="ctr">
                    <a:spcBef>
                      <a:spcPct val="50000"/>
                    </a:spcBef>
                    <a:defRPr/>
                  </a:pPr>
                  <a:endParaRPr lang="en-US" sz="1400" b="1" dirty="0" smtClean="0">
                    <a:solidFill>
                      <a:schemeClr val="bg1"/>
                    </a:solidFill>
                    <a:ea typeface="Geneva" charset="-128"/>
                    <a:cs typeface="+mn-cs"/>
                  </a:endParaRPr>
                </a:p>
                <a:p>
                  <a:pPr algn="ctr">
                    <a:spcBef>
                      <a:spcPct val="50000"/>
                    </a:spcBef>
                    <a:defRPr/>
                  </a:pPr>
                  <a:r>
                    <a:rPr lang="en-US" sz="1400" b="1" dirty="0" smtClean="0">
                      <a:solidFill>
                        <a:schemeClr val="bg1"/>
                      </a:solidFill>
                      <a:ea typeface="Geneva" charset="-128"/>
                      <a:cs typeface="+mn-cs"/>
                    </a:rPr>
                    <a:t>M14KEc</a:t>
                  </a:r>
                </a:p>
                <a:p>
                  <a:pPr algn="ctr">
                    <a:spcBef>
                      <a:spcPct val="50000"/>
                    </a:spcBef>
                    <a:defRPr/>
                  </a:pPr>
                  <a:endParaRPr lang="en-US" sz="1400" b="1" dirty="0">
                    <a:solidFill>
                      <a:schemeClr val="bg1"/>
                    </a:solidFill>
                    <a:ea typeface="Geneva" charset="-128"/>
                    <a:cs typeface="+mn-cs"/>
                  </a:endParaRPr>
                </a:p>
              </p:txBody>
            </p:sp>
            <p:sp>
              <p:nvSpPr>
                <p:cNvPr id="90" name="Text Box 57"/>
                <p:cNvSpPr txBox="1">
                  <a:spLocks noChangeArrowheads="1"/>
                </p:cNvSpPr>
                <p:nvPr/>
              </p:nvSpPr>
              <p:spPr bwMode="auto">
                <a:xfrm>
                  <a:off x="7080640" y="3276600"/>
                  <a:ext cx="920360" cy="954107"/>
                </a:xfrm>
                <a:prstGeom prst="rect">
                  <a:avLst/>
                </a:prstGeom>
                <a:solidFill>
                  <a:srgbClr val="4D4D4D"/>
                </a:solidFill>
                <a:ln w="9525">
                  <a:noFill/>
                  <a:miter lim="800000"/>
                  <a:headEnd/>
                  <a:tailEnd/>
                </a:ln>
                <a:scene3d>
                  <a:camera prst="orthographicFront"/>
                  <a:lightRig rig="threePt" dir="t"/>
                </a:scene3d>
                <a:sp3d>
                  <a:bevelT/>
                </a:sp3d>
              </p:spPr>
              <p:txBody>
                <a:bodyPr wrap="square" anchor="ctr">
                  <a:spAutoFit/>
                </a:bodyPr>
                <a:lstStyle/>
                <a:p>
                  <a:pPr algn="ctr">
                    <a:spcBef>
                      <a:spcPct val="50000"/>
                    </a:spcBef>
                    <a:defRPr/>
                  </a:pPr>
                  <a:endParaRPr lang="en-US" sz="1400" b="1" dirty="0" smtClean="0">
                    <a:solidFill>
                      <a:schemeClr val="bg1"/>
                    </a:solidFill>
                    <a:ea typeface="Geneva" charset="-128"/>
                    <a:cs typeface="+mn-cs"/>
                  </a:endParaRPr>
                </a:p>
                <a:p>
                  <a:pPr algn="ctr">
                    <a:spcBef>
                      <a:spcPct val="50000"/>
                    </a:spcBef>
                    <a:defRPr/>
                  </a:pPr>
                  <a:r>
                    <a:rPr lang="en-US" sz="1400" b="1" dirty="0" smtClean="0">
                      <a:solidFill>
                        <a:schemeClr val="bg1"/>
                      </a:solidFill>
                      <a:ea typeface="Geneva" charset="-128"/>
                      <a:cs typeface="+mn-cs"/>
                    </a:rPr>
                    <a:t>M14KE</a:t>
                  </a:r>
                </a:p>
                <a:p>
                  <a:pPr algn="ctr">
                    <a:spcBef>
                      <a:spcPct val="50000"/>
                    </a:spcBef>
                    <a:defRPr/>
                  </a:pPr>
                  <a:endParaRPr lang="en-US" sz="1400" b="1" dirty="0">
                    <a:solidFill>
                      <a:schemeClr val="bg1"/>
                    </a:solidFill>
                    <a:ea typeface="Geneva" charset="-128"/>
                    <a:cs typeface="+mn-cs"/>
                  </a:endParaRPr>
                </a:p>
              </p:txBody>
            </p:sp>
          </p:grpSp>
          <p:sp>
            <p:nvSpPr>
              <p:cNvPr id="55" name="Right Arrow 54"/>
              <p:cNvSpPr/>
              <p:nvPr/>
            </p:nvSpPr>
            <p:spPr>
              <a:xfrm rot="20764726">
                <a:off x="1748764" y="3301301"/>
                <a:ext cx="2133600" cy="228600"/>
              </a:xfrm>
              <a:prstGeom prst="rightArrow">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91"/>
              <p:cNvGrpSpPr/>
              <p:nvPr/>
            </p:nvGrpSpPr>
            <p:grpSpPr>
              <a:xfrm>
                <a:off x="762000" y="3124200"/>
                <a:ext cx="1066801" cy="2362200"/>
                <a:chOff x="7010400" y="1981200"/>
                <a:chExt cx="1066801" cy="2362200"/>
              </a:xfrm>
            </p:grpSpPr>
            <p:sp>
              <p:nvSpPr>
                <p:cNvPr id="93" name="Rectangle 92"/>
                <p:cNvSpPr>
                  <a:spLocks noChangeArrowheads="1"/>
                </p:cNvSpPr>
                <p:nvPr/>
              </p:nvSpPr>
              <p:spPr bwMode="auto">
                <a:xfrm>
                  <a:off x="7010400" y="1981200"/>
                  <a:ext cx="1066801" cy="2362200"/>
                </a:xfrm>
                <a:prstGeom prst="rect">
                  <a:avLst/>
                </a:prstGeom>
                <a:solidFill>
                  <a:srgbClr val="808080"/>
                </a:solidFill>
                <a:ln w="28575">
                  <a:solidFill>
                    <a:schemeClr val="accent2"/>
                  </a:solidFill>
                  <a:round/>
                  <a:headEnd/>
                  <a:tailEnd/>
                </a:ln>
                <a:effectLst>
                  <a:outerShdw blurRad="63500" dist="38100" dir="2700000" algn="tl" rotWithShape="0">
                    <a:srgbClr val="000000">
                      <a:alpha val="39998"/>
                    </a:srgbClr>
                  </a:outerShdw>
                </a:effectLst>
                <a:scene3d>
                  <a:camera prst="orthographicFront"/>
                  <a:lightRig rig="threePt" dir="t"/>
                </a:scene3d>
                <a:sp3d>
                  <a:bevelT/>
                </a:sp3d>
              </p:spPr>
              <p:txBody>
                <a:bodyPr/>
                <a:lstStyle/>
                <a:p>
                  <a:pPr algn="ctr">
                    <a:defRPr/>
                  </a:pPr>
                  <a:endParaRPr lang="en-US" sz="1050">
                    <a:ea typeface="Geneva" charset="-128"/>
                    <a:cs typeface="+mn-cs"/>
                  </a:endParaRPr>
                </a:p>
              </p:txBody>
            </p:sp>
            <p:sp>
              <p:nvSpPr>
                <p:cNvPr id="94" name="Text Box 57"/>
                <p:cNvSpPr txBox="1">
                  <a:spLocks noChangeArrowheads="1"/>
                </p:cNvSpPr>
                <p:nvPr/>
              </p:nvSpPr>
              <p:spPr bwMode="auto">
                <a:xfrm>
                  <a:off x="7080639" y="2220763"/>
                  <a:ext cx="920361" cy="954107"/>
                </a:xfrm>
                <a:prstGeom prst="rect">
                  <a:avLst/>
                </a:prstGeom>
                <a:solidFill>
                  <a:srgbClr val="4D4D4D"/>
                </a:solidFill>
                <a:ln w="9525">
                  <a:noFill/>
                  <a:miter lim="800000"/>
                  <a:headEnd/>
                  <a:tailEnd/>
                </a:ln>
                <a:scene3d>
                  <a:camera prst="orthographicFront"/>
                  <a:lightRig rig="threePt" dir="t"/>
                </a:scene3d>
                <a:sp3d>
                  <a:bevelT/>
                </a:sp3d>
              </p:spPr>
              <p:txBody>
                <a:bodyPr wrap="square" anchor="ctr">
                  <a:spAutoFit/>
                </a:bodyPr>
                <a:lstStyle/>
                <a:p>
                  <a:pPr algn="ctr">
                    <a:spcBef>
                      <a:spcPct val="50000"/>
                    </a:spcBef>
                    <a:defRPr/>
                  </a:pPr>
                  <a:endParaRPr lang="en-US" sz="1400" b="1" dirty="0" smtClean="0">
                    <a:solidFill>
                      <a:schemeClr val="bg1"/>
                    </a:solidFill>
                    <a:ea typeface="Geneva" charset="-128"/>
                    <a:cs typeface="+mn-cs"/>
                  </a:endParaRPr>
                </a:p>
                <a:p>
                  <a:pPr algn="ctr">
                    <a:spcBef>
                      <a:spcPct val="50000"/>
                    </a:spcBef>
                    <a:defRPr/>
                  </a:pPr>
                  <a:r>
                    <a:rPr lang="en-US" sz="1400" b="1" dirty="0" smtClean="0">
                      <a:solidFill>
                        <a:schemeClr val="bg1"/>
                      </a:solidFill>
                      <a:ea typeface="Geneva" charset="-128"/>
                      <a:cs typeface="+mn-cs"/>
                    </a:rPr>
                    <a:t>4KEc</a:t>
                  </a:r>
                </a:p>
                <a:p>
                  <a:pPr algn="ctr">
                    <a:spcBef>
                      <a:spcPct val="50000"/>
                    </a:spcBef>
                    <a:defRPr/>
                  </a:pPr>
                  <a:endParaRPr lang="en-US" sz="1400" b="1" dirty="0">
                    <a:solidFill>
                      <a:schemeClr val="bg1"/>
                    </a:solidFill>
                    <a:ea typeface="Geneva" charset="-128"/>
                    <a:cs typeface="+mn-cs"/>
                  </a:endParaRPr>
                </a:p>
              </p:txBody>
            </p:sp>
            <p:sp>
              <p:nvSpPr>
                <p:cNvPr id="96" name="Text Box 57"/>
                <p:cNvSpPr txBox="1">
                  <a:spLocks noChangeArrowheads="1"/>
                </p:cNvSpPr>
                <p:nvPr/>
              </p:nvSpPr>
              <p:spPr bwMode="auto">
                <a:xfrm>
                  <a:off x="7080640" y="3276600"/>
                  <a:ext cx="920360" cy="954107"/>
                </a:xfrm>
                <a:prstGeom prst="rect">
                  <a:avLst/>
                </a:prstGeom>
                <a:solidFill>
                  <a:srgbClr val="4D4D4D"/>
                </a:solidFill>
                <a:ln w="9525">
                  <a:noFill/>
                  <a:miter lim="800000"/>
                  <a:headEnd/>
                  <a:tailEnd/>
                </a:ln>
                <a:scene3d>
                  <a:camera prst="orthographicFront"/>
                  <a:lightRig rig="threePt" dir="t"/>
                </a:scene3d>
                <a:sp3d>
                  <a:bevelT/>
                </a:sp3d>
              </p:spPr>
              <p:txBody>
                <a:bodyPr wrap="square" anchor="ctr">
                  <a:spAutoFit/>
                </a:bodyPr>
                <a:lstStyle/>
                <a:p>
                  <a:pPr algn="ctr">
                    <a:spcBef>
                      <a:spcPct val="50000"/>
                    </a:spcBef>
                    <a:defRPr/>
                  </a:pPr>
                  <a:endParaRPr lang="en-US" sz="1400" b="1" dirty="0" smtClean="0">
                    <a:solidFill>
                      <a:schemeClr val="bg1"/>
                    </a:solidFill>
                    <a:ea typeface="Geneva" charset="-128"/>
                    <a:cs typeface="+mn-cs"/>
                  </a:endParaRPr>
                </a:p>
                <a:p>
                  <a:pPr algn="ctr">
                    <a:spcBef>
                      <a:spcPct val="50000"/>
                    </a:spcBef>
                    <a:defRPr/>
                  </a:pPr>
                  <a:r>
                    <a:rPr lang="en-US" sz="1400" b="1" dirty="0" smtClean="0">
                      <a:solidFill>
                        <a:schemeClr val="bg1"/>
                      </a:solidFill>
                      <a:ea typeface="Geneva" charset="-128"/>
                      <a:cs typeface="+mn-cs"/>
                    </a:rPr>
                    <a:t>M4K</a:t>
                  </a:r>
                </a:p>
                <a:p>
                  <a:pPr algn="ctr">
                    <a:spcBef>
                      <a:spcPct val="50000"/>
                    </a:spcBef>
                    <a:defRPr/>
                  </a:pPr>
                  <a:endParaRPr lang="en-US" sz="1400" b="1" dirty="0">
                    <a:solidFill>
                      <a:schemeClr val="bg1"/>
                    </a:solidFill>
                    <a:ea typeface="Geneva" charset="-128"/>
                    <a:cs typeface="+mn-cs"/>
                  </a:endParaRPr>
                </a:p>
              </p:txBody>
            </p:sp>
          </p:grpSp>
          <p:grpSp>
            <p:nvGrpSpPr>
              <p:cNvPr id="6" name="Group 96"/>
              <p:cNvGrpSpPr/>
              <p:nvPr/>
            </p:nvGrpSpPr>
            <p:grpSpPr>
              <a:xfrm>
                <a:off x="3886199" y="2590800"/>
                <a:ext cx="1066801" cy="2362200"/>
                <a:chOff x="7010400" y="1981200"/>
                <a:chExt cx="1066801" cy="2362200"/>
              </a:xfrm>
            </p:grpSpPr>
            <p:sp>
              <p:nvSpPr>
                <p:cNvPr id="98" name="Rectangle 97"/>
                <p:cNvSpPr>
                  <a:spLocks noChangeArrowheads="1"/>
                </p:cNvSpPr>
                <p:nvPr/>
              </p:nvSpPr>
              <p:spPr bwMode="auto">
                <a:xfrm>
                  <a:off x="7010400" y="1981200"/>
                  <a:ext cx="1066801" cy="2362200"/>
                </a:xfrm>
                <a:prstGeom prst="rect">
                  <a:avLst/>
                </a:prstGeom>
                <a:solidFill>
                  <a:srgbClr val="808080"/>
                </a:solidFill>
                <a:ln w="28575">
                  <a:solidFill>
                    <a:schemeClr val="accent2"/>
                  </a:solidFill>
                  <a:round/>
                  <a:headEnd/>
                  <a:tailEnd/>
                </a:ln>
                <a:effectLst>
                  <a:outerShdw blurRad="63500" dist="38100" dir="2700000" algn="tl" rotWithShape="0">
                    <a:srgbClr val="000000">
                      <a:alpha val="39998"/>
                    </a:srgbClr>
                  </a:outerShdw>
                </a:effectLst>
                <a:scene3d>
                  <a:camera prst="orthographicFront"/>
                  <a:lightRig rig="threePt" dir="t"/>
                </a:scene3d>
                <a:sp3d>
                  <a:bevelT/>
                </a:sp3d>
              </p:spPr>
              <p:txBody>
                <a:bodyPr/>
                <a:lstStyle/>
                <a:p>
                  <a:pPr algn="ctr">
                    <a:defRPr/>
                  </a:pPr>
                  <a:endParaRPr lang="en-US" sz="1050">
                    <a:ea typeface="Geneva" charset="-128"/>
                    <a:cs typeface="+mn-cs"/>
                  </a:endParaRPr>
                </a:p>
              </p:txBody>
            </p:sp>
            <p:sp>
              <p:nvSpPr>
                <p:cNvPr id="99" name="Text Box 57"/>
                <p:cNvSpPr txBox="1">
                  <a:spLocks noChangeArrowheads="1"/>
                </p:cNvSpPr>
                <p:nvPr/>
              </p:nvSpPr>
              <p:spPr bwMode="auto">
                <a:xfrm>
                  <a:off x="7080639" y="2220763"/>
                  <a:ext cx="920361" cy="954107"/>
                </a:xfrm>
                <a:prstGeom prst="rect">
                  <a:avLst/>
                </a:prstGeom>
                <a:solidFill>
                  <a:srgbClr val="4D4D4D"/>
                </a:solidFill>
                <a:ln w="9525">
                  <a:noFill/>
                  <a:miter lim="800000"/>
                  <a:headEnd/>
                  <a:tailEnd/>
                </a:ln>
                <a:scene3d>
                  <a:camera prst="orthographicFront"/>
                  <a:lightRig rig="threePt" dir="t"/>
                </a:scene3d>
                <a:sp3d>
                  <a:bevelT/>
                </a:sp3d>
              </p:spPr>
              <p:txBody>
                <a:bodyPr wrap="square" anchor="ctr">
                  <a:spAutoFit/>
                </a:bodyPr>
                <a:lstStyle/>
                <a:p>
                  <a:pPr algn="ctr">
                    <a:spcBef>
                      <a:spcPct val="50000"/>
                    </a:spcBef>
                    <a:defRPr/>
                  </a:pPr>
                  <a:endParaRPr lang="en-US" sz="1400" b="1" dirty="0" smtClean="0">
                    <a:solidFill>
                      <a:schemeClr val="bg1"/>
                    </a:solidFill>
                    <a:ea typeface="Geneva" charset="-128"/>
                    <a:cs typeface="+mn-cs"/>
                  </a:endParaRPr>
                </a:p>
                <a:p>
                  <a:pPr algn="ctr">
                    <a:spcBef>
                      <a:spcPct val="50000"/>
                    </a:spcBef>
                    <a:defRPr/>
                  </a:pPr>
                  <a:r>
                    <a:rPr lang="en-US" sz="1400" b="1" dirty="0" smtClean="0">
                      <a:solidFill>
                        <a:schemeClr val="bg1"/>
                      </a:solidFill>
                      <a:ea typeface="Geneva" charset="-128"/>
                      <a:cs typeface="+mn-cs"/>
                    </a:rPr>
                    <a:t>M14Kc</a:t>
                  </a:r>
                </a:p>
                <a:p>
                  <a:pPr algn="ctr">
                    <a:spcBef>
                      <a:spcPct val="50000"/>
                    </a:spcBef>
                    <a:defRPr/>
                  </a:pPr>
                  <a:endParaRPr lang="en-US" sz="1400" b="1" dirty="0">
                    <a:solidFill>
                      <a:schemeClr val="bg1"/>
                    </a:solidFill>
                    <a:ea typeface="Geneva" charset="-128"/>
                    <a:cs typeface="+mn-cs"/>
                  </a:endParaRPr>
                </a:p>
              </p:txBody>
            </p:sp>
            <p:sp>
              <p:nvSpPr>
                <p:cNvPr id="100" name="Text Box 57"/>
                <p:cNvSpPr txBox="1">
                  <a:spLocks noChangeArrowheads="1"/>
                </p:cNvSpPr>
                <p:nvPr/>
              </p:nvSpPr>
              <p:spPr bwMode="auto">
                <a:xfrm>
                  <a:off x="7080640" y="3276600"/>
                  <a:ext cx="920360" cy="954107"/>
                </a:xfrm>
                <a:prstGeom prst="rect">
                  <a:avLst/>
                </a:prstGeom>
                <a:solidFill>
                  <a:srgbClr val="4D4D4D"/>
                </a:solidFill>
                <a:ln w="9525">
                  <a:noFill/>
                  <a:miter lim="800000"/>
                  <a:headEnd/>
                  <a:tailEnd/>
                </a:ln>
                <a:scene3d>
                  <a:camera prst="orthographicFront"/>
                  <a:lightRig rig="threePt" dir="t"/>
                </a:scene3d>
                <a:sp3d>
                  <a:bevelT/>
                </a:sp3d>
              </p:spPr>
              <p:txBody>
                <a:bodyPr wrap="square" anchor="ctr">
                  <a:spAutoFit/>
                </a:bodyPr>
                <a:lstStyle/>
                <a:p>
                  <a:pPr algn="ctr">
                    <a:spcBef>
                      <a:spcPct val="50000"/>
                    </a:spcBef>
                    <a:defRPr/>
                  </a:pPr>
                  <a:endParaRPr lang="en-US" sz="1400" b="1" dirty="0" smtClean="0">
                    <a:solidFill>
                      <a:schemeClr val="bg1"/>
                    </a:solidFill>
                    <a:ea typeface="Geneva" charset="-128"/>
                    <a:cs typeface="+mn-cs"/>
                  </a:endParaRPr>
                </a:p>
                <a:p>
                  <a:pPr algn="ctr">
                    <a:spcBef>
                      <a:spcPct val="50000"/>
                    </a:spcBef>
                    <a:defRPr/>
                  </a:pPr>
                  <a:r>
                    <a:rPr lang="en-US" sz="1400" b="1" dirty="0" smtClean="0">
                      <a:solidFill>
                        <a:schemeClr val="bg1"/>
                      </a:solidFill>
                      <a:ea typeface="Geneva" charset="-128"/>
                      <a:cs typeface="+mn-cs"/>
                    </a:rPr>
                    <a:t>M14K</a:t>
                  </a:r>
                </a:p>
                <a:p>
                  <a:pPr algn="ctr">
                    <a:spcBef>
                      <a:spcPct val="50000"/>
                    </a:spcBef>
                    <a:defRPr/>
                  </a:pPr>
                  <a:endParaRPr lang="en-US" sz="1400" b="1" dirty="0">
                    <a:solidFill>
                      <a:schemeClr val="bg1"/>
                    </a:solidFill>
                    <a:ea typeface="Geneva" charset="-128"/>
                    <a:cs typeface="+mn-cs"/>
                  </a:endParaRPr>
                </a:p>
              </p:txBody>
            </p:sp>
          </p:grpSp>
          <p:sp>
            <p:nvSpPr>
              <p:cNvPr id="101" name="TextBox 100"/>
              <p:cNvSpPr txBox="1"/>
              <p:nvPr/>
            </p:nvSpPr>
            <p:spPr>
              <a:xfrm>
                <a:off x="1828800" y="3429000"/>
                <a:ext cx="2133918" cy="1015663"/>
              </a:xfrm>
              <a:prstGeom prst="rect">
                <a:avLst/>
              </a:prstGeom>
              <a:noFill/>
            </p:spPr>
            <p:txBody>
              <a:bodyPr wrap="none" rtlCol="0">
                <a:spAutoFit/>
              </a:bodyPr>
              <a:lstStyle/>
              <a:p>
                <a:pPr algn="ctr"/>
                <a:r>
                  <a:rPr lang="en-US" sz="1200" b="1" dirty="0" smtClean="0">
                    <a:solidFill>
                      <a:srgbClr val="4D4D4D"/>
                    </a:solidFill>
                  </a:rPr>
                  <a:t>+</a:t>
                </a:r>
              </a:p>
              <a:p>
                <a:pPr algn="ctr"/>
                <a:r>
                  <a:rPr lang="en-US" sz="1200" b="1" dirty="0" smtClean="0">
                    <a:solidFill>
                      <a:srgbClr val="4D4D4D"/>
                    </a:solidFill>
                  </a:rPr>
                  <a:t>microMIPS ISA</a:t>
                </a:r>
              </a:p>
              <a:p>
                <a:pPr algn="ctr"/>
                <a:r>
                  <a:rPr lang="en-US" sz="1200" b="1" dirty="0" smtClean="0">
                    <a:solidFill>
                      <a:srgbClr val="4D4D4D"/>
                    </a:solidFill>
                  </a:rPr>
                  <a:t>Reduced Interrupt Latency</a:t>
                </a:r>
              </a:p>
              <a:p>
                <a:pPr algn="ctr"/>
                <a:r>
                  <a:rPr lang="en-US" sz="1200" b="1" dirty="0" smtClean="0">
                    <a:solidFill>
                      <a:srgbClr val="4D4D4D"/>
                    </a:solidFill>
                  </a:rPr>
                  <a:t>Enhanced Debug</a:t>
                </a:r>
              </a:p>
              <a:p>
                <a:pPr algn="ctr"/>
                <a:r>
                  <a:rPr lang="en-US" sz="1200" b="1" dirty="0" smtClean="0">
                    <a:solidFill>
                      <a:srgbClr val="4D4D4D"/>
                    </a:solidFill>
                  </a:rPr>
                  <a:t>AHB-</a:t>
                </a:r>
                <a:r>
                  <a:rPr lang="en-US" sz="1200" b="1" dirty="0" err="1" smtClean="0">
                    <a:solidFill>
                      <a:srgbClr val="4D4D4D"/>
                    </a:solidFill>
                  </a:rPr>
                  <a:t>Lite</a:t>
                </a:r>
                <a:endParaRPr lang="en-US" sz="1200" b="1" dirty="0" smtClean="0">
                  <a:solidFill>
                    <a:srgbClr val="4D4D4D"/>
                  </a:solidFill>
                </a:endParaRPr>
              </a:p>
            </p:txBody>
          </p:sp>
          <p:sp>
            <p:nvSpPr>
              <p:cNvPr id="102" name="TextBox 101"/>
              <p:cNvSpPr txBox="1"/>
              <p:nvPr/>
            </p:nvSpPr>
            <p:spPr>
              <a:xfrm>
                <a:off x="5240020" y="2971800"/>
                <a:ext cx="1313180" cy="830997"/>
              </a:xfrm>
              <a:prstGeom prst="rect">
                <a:avLst/>
              </a:prstGeom>
              <a:noFill/>
            </p:spPr>
            <p:txBody>
              <a:bodyPr wrap="none" rtlCol="0">
                <a:spAutoFit/>
              </a:bodyPr>
              <a:lstStyle/>
              <a:p>
                <a:pPr algn="ctr"/>
                <a:r>
                  <a:rPr lang="en-US" sz="1200" b="1" dirty="0" smtClean="0">
                    <a:solidFill>
                      <a:srgbClr val="4D4D4D"/>
                    </a:solidFill>
                  </a:rPr>
                  <a:t>+</a:t>
                </a:r>
              </a:p>
              <a:p>
                <a:pPr algn="ctr"/>
                <a:r>
                  <a:rPr lang="en-US" sz="1200" b="1" dirty="0" smtClean="0">
                    <a:solidFill>
                      <a:srgbClr val="4D4D4D"/>
                    </a:solidFill>
                  </a:rPr>
                  <a:t>DSP ASE r2</a:t>
                </a:r>
              </a:p>
              <a:p>
                <a:pPr algn="ctr"/>
                <a:r>
                  <a:rPr lang="en-US" sz="1200" b="1" dirty="0" smtClean="0">
                    <a:solidFill>
                      <a:srgbClr val="4D4D4D"/>
                    </a:solidFill>
                  </a:rPr>
                  <a:t>Enhanced MDU</a:t>
                </a:r>
              </a:p>
              <a:p>
                <a:pPr algn="ctr"/>
                <a:r>
                  <a:rPr lang="en-US" sz="1200" b="1" dirty="0" smtClean="0">
                    <a:solidFill>
                      <a:srgbClr val="4D4D4D"/>
                    </a:solidFill>
                  </a:rPr>
                  <a:t>2-wire Debug</a:t>
                </a:r>
              </a:p>
            </p:txBody>
          </p:sp>
        </p:grpSp>
      </p:grpSp>
      <p:sp>
        <p:nvSpPr>
          <p:cNvPr id="105" name="Rectangle 104"/>
          <p:cNvSpPr/>
          <p:nvPr/>
        </p:nvSpPr>
        <p:spPr>
          <a:xfrm>
            <a:off x="3276600" y="5181600"/>
            <a:ext cx="2133600" cy="1015663"/>
          </a:xfrm>
          <a:prstGeom prst="rect">
            <a:avLst/>
          </a:prstGeom>
        </p:spPr>
        <p:txBody>
          <a:bodyPr wrap="square">
            <a:spAutoFit/>
          </a:bodyPr>
          <a:lstStyle/>
          <a:p>
            <a:pPr>
              <a:spcBef>
                <a:spcPct val="50000"/>
              </a:spcBef>
              <a:defRPr/>
            </a:pPr>
            <a:r>
              <a:rPr lang="en-US" altLang="ja-JP" sz="1000" b="1" dirty="0" smtClean="0">
                <a:solidFill>
                  <a:srgbClr val="008000"/>
                </a:solidFill>
                <a:ea typeface="MS PGothic" pitchFamily="34" charset="-128"/>
                <a:cs typeface="+mn-cs"/>
              </a:rPr>
              <a:t>MIPS32, microMIPS                     5-stage pipeline                       1.57 DMIPS/MHz                      2.76 CoreMark/MHz              250MHz, 0.25mm</a:t>
            </a:r>
            <a:r>
              <a:rPr lang="en-US" altLang="ja-JP" sz="1000" b="1" baseline="30000" dirty="0" smtClean="0">
                <a:solidFill>
                  <a:srgbClr val="008000"/>
                </a:solidFill>
                <a:ea typeface="MS PGothic" pitchFamily="34" charset="-128"/>
                <a:cs typeface="+mn-cs"/>
              </a:rPr>
              <a:t>2</a:t>
            </a:r>
            <a:r>
              <a:rPr lang="en-US" altLang="ja-JP" sz="1000" b="1" dirty="0" smtClean="0">
                <a:solidFill>
                  <a:srgbClr val="008000"/>
                </a:solidFill>
                <a:ea typeface="MS PGothic" pitchFamily="34" charset="-128"/>
                <a:cs typeface="+mn-cs"/>
              </a:rPr>
              <a:t>  @ 90LP       Up to 35% code size reduction               </a:t>
            </a:r>
          </a:p>
        </p:txBody>
      </p:sp>
      <p:sp>
        <p:nvSpPr>
          <p:cNvPr id="106" name="Rectangle 105"/>
          <p:cNvSpPr/>
          <p:nvPr/>
        </p:nvSpPr>
        <p:spPr>
          <a:xfrm>
            <a:off x="6400800" y="4572000"/>
            <a:ext cx="1828800" cy="1015663"/>
          </a:xfrm>
          <a:prstGeom prst="rect">
            <a:avLst/>
          </a:prstGeom>
        </p:spPr>
        <p:txBody>
          <a:bodyPr wrap="square">
            <a:spAutoFit/>
          </a:bodyPr>
          <a:lstStyle/>
          <a:p>
            <a:pPr>
              <a:spcBef>
                <a:spcPct val="50000"/>
              </a:spcBef>
              <a:defRPr/>
            </a:pPr>
            <a:r>
              <a:rPr lang="en-US" altLang="ja-JP" sz="1000" b="1" dirty="0" smtClean="0">
                <a:solidFill>
                  <a:srgbClr val="008000"/>
                </a:solidFill>
                <a:ea typeface="MS PGothic" pitchFamily="34" charset="-128"/>
                <a:cs typeface="+mn-cs"/>
              </a:rPr>
              <a:t>MIPS32, microMIPS           </a:t>
            </a:r>
            <a:r>
              <a:rPr lang="en-US" altLang="ja-JP" sz="1000" b="1" dirty="0">
                <a:solidFill>
                  <a:srgbClr val="008000"/>
                </a:solidFill>
                <a:ea typeface="MS PGothic" pitchFamily="34" charset="-128"/>
                <a:cs typeface="+mn-cs"/>
              </a:rPr>
              <a:t>5-stage </a:t>
            </a:r>
            <a:r>
              <a:rPr lang="en-US" altLang="ja-JP" sz="1000" b="1" dirty="0" smtClean="0">
                <a:solidFill>
                  <a:srgbClr val="008000"/>
                </a:solidFill>
                <a:ea typeface="MS PGothic" pitchFamily="34" charset="-128"/>
                <a:cs typeface="+mn-cs"/>
              </a:rPr>
              <a:t>pipeline              1.57 DMIPS/MHz             2.76 CoreMark/MHz              400MHz, </a:t>
            </a:r>
            <a:r>
              <a:rPr lang="en-US" altLang="ja-JP" sz="1000" b="1" dirty="0" smtClean="0">
                <a:solidFill>
                  <a:srgbClr val="008000"/>
                </a:solidFill>
                <a:ea typeface="MS PGothic" pitchFamily="34" charset="-128"/>
              </a:rPr>
              <a:t>0.25mm</a:t>
            </a:r>
            <a:r>
              <a:rPr lang="en-US" altLang="ja-JP" sz="1000" b="1" baseline="30000" dirty="0" smtClean="0">
                <a:solidFill>
                  <a:srgbClr val="008000"/>
                </a:solidFill>
                <a:ea typeface="MS PGothic" pitchFamily="34" charset="-128"/>
              </a:rPr>
              <a:t>2</a:t>
            </a:r>
            <a:r>
              <a:rPr lang="en-US" altLang="ja-JP" sz="1000" b="1" dirty="0" smtClean="0">
                <a:solidFill>
                  <a:srgbClr val="008000"/>
                </a:solidFill>
                <a:ea typeface="MS PGothic" pitchFamily="34" charset="-128"/>
                <a:cs typeface="+mn-cs"/>
              </a:rPr>
              <a:t> @ 65LP            DSP &amp; SIMD Engines                                 </a:t>
            </a:r>
          </a:p>
        </p:txBody>
      </p:sp>
      <p:sp>
        <p:nvSpPr>
          <p:cNvPr id="107" name="Rectangle 106"/>
          <p:cNvSpPr/>
          <p:nvPr/>
        </p:nvSpPr>
        <p:spPr>
          <a:xfrm>
            <a:off x="7620000" y="2286000"/>
            <a:ext cx="1524000" cy="830997"/>
          </a:xfrm>
          <a:prstGeom prst="rect">
            <a:avLst/>
          </a:prstGeom>
        </p:spPr>
        <p:txBody>
          <a:bodyPr wrap="square">
            <a:spAutoFit/>
          </a:bodyPr>
          <a:lstStyle/>
          <a:p>
            <a:pPr>
              <a:buFont typeface="Arial" pitchFamily="34" charset="0"/>
              <a:buChar char="•"/>
            </a:pPr>
            <a:r>
              <a:rPr lang="en-US" sz="1200" b="1" dirty="0" smtClean="0">
                <a:solidFill>
                  <a:srgbClr val="4D4D4D"/>
                </a:solidFill>
              </a:rPr>
              <a:t> Cache Controller</a:t>
            </a:r>
          </a:p>
          <a:p>
            <a:pPr>
              <a:buFont typeface="Arial" pitchFamily="34" charset="0"/>
              <a:buChar char="•"/>
            </a:pPr>
            <a:r>
              <a:rPr lang="en-US" sz="1200" b="1" dirty="0" smtClean="0">
                <a:solidFill>
                  <a:srgbClr val="4D4D4D"/>
                </a:solidFill>
              </a:rPr>
              <a:t> I&amp;D Cache</a:t>
            </a:r>
          </a:p>
          <a:p>
            <a:pPr>
              <a:buFont typeface="Arial" pitchFamily="34" charset="0"/>
              <a:buChar char="•"/>
            </a:pPr>
            <a:r>
              <a:rPr lang="en-US" sz="1200" b="1" dirty="0" smtClean="0">
                <a:solidFill>
                  <a:srgbClr val="4D4D4D"/>
                </a:solidFill>
              </a:rPr>
              <a:t> TLB MMU</a:t>
            </a:r>
          </a:p>
          <a:p>
            <a:pPr>
              <a:buFont typeface="Arial" pitchFamily="34" charset="0"/>
              <a:buChar char="•"/>
            </a:pPr>
            <a:r>
              <a:rPr lang="en-US" sz="1200" b="1" dirty="0" smtClean="0">
                <a:solidFill>
                  <a:srgbClr val="4D4D4D"/>
                </a:solidFill>
              </a:rPr>
              <a:t> I&amp;D SPRAM</a:t>
            </a:r>
          </a:p>
        </p:txBody>
      </p:sp>
      <p:sp>
        <p:nvSpPr>
          <p:cNvPr id="108" name="Rectangle 107"/>
          <p:cNvSpPr/>
          <p:nvPr/>
        </p:nvSpPr>
        <p:spPr>
          <a:xfrm>
            <a:off x="7696200" y="3429000"/>
            <a:ext cx="1600200" cy="830997"/>
          </a:xfrm>
          <a:prstGeom prst="rect">
            <a:avLst/>
          </a:prstGeom>
        </p:spPr>
        <p:txBody>
          <a:bodyPr wrap="square">
            <a:spAutoFit/>
          </a:bodyPr>
          <a:lstStyle/>
          <a:p>
            <a:pPr>
              <a:buFont typeface="Arial" pitchFamily="34" charset="0"/>
              <a:buChar char="•"/>
            </a:pPr>
            <a:r>
              <a:rPr lang="en-US" sz="1200" b="1" dirty="0" smtClean="0">
                <a:solidFill>
                  <a:srgbClr val="4D4D4D"/>
                </a:solidFill>
              </a:rPr>
              <a:t> I&amp;D SRAM I/F</a:t>
            </a:r>
          </a:p>
          <a:p>
            <a:pPr>
              <a:buFont typeface="Arial" pitchFamily="34" charset="0"/>
              <a:buChar char="•"/>
            </a:pPr>
            <a:r>
              <a:rPr lang="en-US" sz="1200" b="1" dirty="0" smtClean="0">
                <a:solidFill>
                  <a:srgbClr val="4D4D4D"/>
                </a:solidFill>
              </a:rPr>
              <a:t> FMT MMU</a:t>
            </a:r>
          </a:p>
          <a:p>
            <a:pPr>
              <a:buFont typeface="Arial" pitchFamily="34" charset="0"/>
              <a:buChar char="•"/>
            </a:pPr>
            <a:r>
              <a:rPr lang="en-GB" sz="1200" b="1" dirty="0" smtClean="0">
                <a:solidFill>
                  <a:srgbClr val="4D4D4D"/>
                </a:solidFill>
              </a:rPr>
              <a:t> MPU</a:t>
            </a:r>
            <a:endParaRPr lang="en-US" sz="1200" b="1" dirty="0" smtClean="0">
              <a:solidFill>
                <a:srgbClr val="4D4D4D"/>
              </a:solidFill>
            </a:endParaRPr>
          </a:p>
          <a:p>
            <a:pPr>
              <a:buFont typeface="Arial" pitchFamily="34" charset="0"/>
              <a:buChar char="•"/>
            </a:pPr>
            <a:r>
              <a:rPr lang="en-US" sz="1200" b="1" dirty="0" smtClean="0">
                <a:solidFill>
                  <a:srgbClr val="4D4D4D"/>
                </a:solidFill>
              </a:rPr>
              <a:t> Flash Pre-Fetch</a:t>
            </a:r>
          </a:p>
        </p:txBody>
      </p:sp>
      <p:sp>
        <p:nvSpPr>
          <p:cNvPr id="28" name="Pentagon 27"/>
          <p:cNvSpPr/>
          <p:nvPr/>
        </p:nvSpPr>
        <p:spPr>
          <a:xfrm>
            <a:off x="2133600" y="1219200"/>
            <a:ext cx="5486400" cy="609600"/>
          </a:xfrm>
          <a:prstGeom prst="homePlate">
            <a:avLst/>
          </a:prstGeom>
          <a:solidFill>
            <a:srgbClr val="00800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bg1"/>
                </a:solidFill>
              </a:rPr>
              <a:t>Same Architecture &amp; ISA </a:t>
            </a:r>
          </a:p>
          <a:p>
            <a:pPr algn="ctr"/>
            <a:r>
              <a:rPr lang="en-US" sz="1600" b="1" dirty="0" smtClean="0">
                <a:solidFill>
                  <a:schemeClr val="bg1"/>
                </a:solidFill>
              </a:rPr>
              <a:t>Same Development Tools</a:t>
            </a: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91510" y="3621852"/>
            <a:ext cx="3017520" cy="2779776"/>
          </a:xfrm>
          <a:prstGeom prst="roundRect">
            <a:avLst/>
          </a:prstGeom>
          <a:solidFill>
            <a:srgbClr val="7F1461"/>
          </a:solidFill>
          <a:ln/>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sz="1100" dirty="0">
              <a:solidFill>
                <a:schemeClr val="bg2"/>
              </a:solidFill>
            </a:endParaRPr>
          </a:p>
        </p:txBody>
      </p:sp>
      <p:sp>
        <p:nvSpPr>
          <p:cNvPr id="18" name="Rounded Rectangle 17"/>
          <p:cNvSpPr/>
          <p:nvPr/>
        </p:nvSpPr>
        <p:spPr>
          <a:xfrm>
            <a:off x="3022110" y="3455784"/>
            <a:ext cx="3017520" cy="2779776"/>
          </a:xfrm>
          <a:prstGeom prst="roundRect">
            <a:avLst/>
          </a:prstGeom>
          <a:solidFill>
            <a:srgbClr val="7F1461"/>
          </a:solidFill>
          <a:ln/>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sz="1100" dirty="0">
              <a:solidFill>
                <a:schemeClr val="bg2"/>
              </a:solidFill>
            </a:endParaRPr>
          </a:p>
        </p:txBody>
      </p:sp>
      <p:sp>
        <p:nvSpPr>
          <p:cNvPr id="50183" name="Rectangle 2"/>
          <p:cNvSpPr>
            <a:spLocks noGrp="1" noChangeArrowheads="1"/>
          </p:cNvSpPr>
          <p:nvPr>
            <p:ph type="title"/>
          </p:nvPr>
        </p:nvSpPr>
        <p:spPr/>
        <p:txBody>
          <a:bodyPr>
            <a:normAutofit/>
          </a:bodyPr>
          <a:lstStyle/>
          <a:p>
            <a:r>
              <a:rPr lang="ru-RU" dirty="0" smtClean="0"/>
              <a:t>Спецификации для следущего ядра - </a:t>
            </a:r>
            <a:r>
              <a:rPr lang="en-US" dirty="0" err="1" smtClean="0"/>
              <a:t>microAptiv</a:t>
            </a:r>
            <a:endParaRPr lang="en-US" dirty="0" smtClean="0"/>
          </a:p>
        </p:txBody>
      </p:sp>
      <p:sp>
        <p:nvSpPr>
          <p:cNvPr id="4" name="Content Placeholder 3"/>
          <p:cNvSpPr>
            <a:spLocks noGrp="1"/>
          </p:cNvSpPr>
          <p:nvPr>
            <p:ph idx="1"/>
          </p:nvPr>
        </p:nvSpPr>
        <p:spPr>
          <a:xfrm>
            <a:off x="84138" y="3659188"/>
            <a:ext cx="3000375" cy="2468562"/>
          </a:xfrm>
        </p:spPr>
        <p:txBody>
          <a:bodyPr rtlCol="0" anchor="ctr">
            <a:normAutofit lnSpcReduction="10000"/>
          </a:bodyPr>
          <a:lstStyle/>
          <a:p>
            <a:pPr algn="ctr" fontAlgn="auto">
              <a:spcAft>
                <a:spcPts val="0"/>
              </a:spcAft>
              <a:buFont typeface="Wingdings" pitchFamily="2" charset="2"/>
              <a:buNone/>
              <a:defRPr/>
            </a:pPr>
            <a:r>
              <a:rPr lang="en-GB" sz="2000" dirty="0" smtClean="0">
                <a:solidFill>
                  <a:schemeClr val="bg1"/>
                </a:solidFill>
              </a:rPr>
              <a:t>Embedded / MCU</a:t>
            </a:r>
            <a:endParaRPr lang="en-US" sz="2000" dirty="0" smtClean="0">
              <a:solidFill>
                <a:schemeClr val="bg1"/>
              </a:solidFill>
            </a:endParaRPr>
          </a:p>
          <a:p>
            <a:pPr algn="ctr" fontAlgn="auto">
              <a:spcAft>
                <a:spcPts val="0"/>
              </a:spcAft>
              <a:buFont typeface="Wingdings" pitchFamily="2" charset="2"/>
              <a:buNone/>
              <a:defRPr/>
            </a:pPr>
            <a:endParaRPr lang="en-US" sz="600" dirty="0" smtClean="0">
              <a:solidFill>
                <a:schemeClr val="bg1"/>
              </a:solidFill>
            </a:endParaRPr>
          </a:p>
          <a:p>
            <a:pPr fontAlgn="auto">
              <a:spcAft>
                <a:spcPts val="0"/>
              </a:spcAft>
              <a:buClr>
                <a:schemeClr val="tx1"/>
              </a:buClr>
              <a:defRPr/>
            </a:pPr>
            <a:r>
              <a:rPr lang="en-GB" sz="1800" dirty="0" smtClean="0">
                <a:solidFill>
                  <a:schemeClr val="bg1"/>
                </a:solidFill>
              </a:rPr>
              <a:t>150MHz – 90LP</a:t>
            </a:r>
            <a:endParaRPr lang="en-US" sz="1800" dirty="0" smtClean="0">
              <a:solidFill>
                <a:schemeClr val="bg1"/>
              </a:solidFill>
            </a:endParaRPr>
          </a:p>
          <a:p>
            <a:pPr fontAlgn="auto">
              <a:spcAft>
                <a:spcPts val="0"/>
              </a:spcAft>
              <a:buClr>
                <a:schemeClr val="tx1"/>
              </a:buClr>
              <a:defRPr/>
            </a:pPr>
            <a:r>
              <a:rPr lang="en-GB" sz="1800" dirty="0" smtClean="0">
                <a:solidFill>
                  <a:schemeClr val="bg1"/>
                </a:solidFill>
              </a:rPr>
              <a:t>Real time</a:t>
            </a:r>
            <a:endParaRPr lang="en-US" sz="1800" dirty="0" smtClean="0">
              <a:solidFill>
                <a:schemeClr val="bg1"/>
              </a:solidFill>
            </a:endParaRPr>
          </a:p>
          <a:p>
            <a:pPr fontAlgn="auto">
              <a:spcAft>
                <a:spcPts val="0"/>
              </a:spcAft>
              <a:buClr>
                <a:schemeClr val="tx1"/>
              </a:buClr>
              <a:defRPr/>
            </a:pPr>
            <a:r>
              <a:rPr lang="en-GB" sz="1800" dirty="0" smtClean="0">
                <a:solidFill>
                  <a:schemeClr val="bg1"/>
                </a:solidFill>
              </a:rPr>
              <a:t>Flash/SRAM</a:t>
            </a:r>
            <a:endParaRPr lang="en-US" sz="1800" dirty="0" smtClean="0">
              <a:solidFill>
                <a:schemeClr val="bg1"/>
              </a:solidFill>
            </a:endParaRPr>
          </a:p>
          <a:p>
            <a:pPr fontAlgn="auto">
              <a:spcAft>
                <a:spcPts val="0"/>
              </a:spcAft>
              <a:buClr>
                <a:schemeClr val="tx1"/>
              </a:buClr>
              <a:defRPr/>
            </a:pPr>
            <a:r>
              <a:rPr lang="en-US" sz="1800" dirty="0" smtClean="0">
                <a:solidFill>
                  <a:schemeClr val="bg1"/>
                </a:solidFill>
              </a:rPr>
              <a:t>DSP ASE</a:t>
            </a:r>
          </a:p>
          <a:p>
            <a:pPr fontAlgn="auto">
              <a:spcAft>
                <a:spcPts val="0"/>
              </a:spcAft>
              <a:buClr>
                <a:schemeClr val="tx1"/>
              </a:buClr>
              <a:defRPr/>
            </a:pPr>
            <a:r>
              <a:rPr lang="en-GB" sz="1800" dirty="0" smtClean="0">
                <a:solidFill>
                  <a:schemeClr val="bg1"/>
                </a:solidFill>
              </a:rPr>
              <a:t>MPU Security</a:t>
            </a:r>
          </a:p>
          <a:p>
            <a:pPr fontAlgn="auto">
              <a:spcAft>
                <a:spcPts val="0"/>
              </a:spcAft>
              <a:buClr>
                <a:schemeClr val="tx1"/>
              </a:buClr>
              <a:defRPr/>
            </a:pPr>
            <a:r>
              <a:rPr lang="en-GB" sz="1800" dirty="0" smtClean="0">
                <a:solidFill>
                  <a:schemeClr val="bg1"/>
                </a:solidFill>
              </a:rPr>
              <a:t>RTOS/Linux</a:t>
            </a:r>
            <a:endParaRPr lang="en-US" sz="1800" dirty="0">
              <a:solidFill>
                <a:schemeClr val="bg1"/>
              </a:solidFill>
            </a:endParaRPr>
          </a:p>
        </p:txBody>
      </p:sp>
      <p:sp>
        <p:nvSpPr>
          <p:cNvPr id="10" name="Content Placeholder 3"/>
          <p:cNvSpPr txBox="1">
            <a:spLocks/>
          </p:cNvSpPr>
          <p:nvPr/>
        </p:nvSpPr>
        <p:spPr bwMode="auto">
          <a:xfrm>
            <a:off x="3016250" y="3465513"/>
            <a:ext cx="3001963" cy="2676525"/>
          </a:xfrm>
          <a:prstGeom prst="rect">
            <a:avLst/>
          </a:prstGeom>
          <a:noFill/>
          <a:ln>
            <a:noFill/>
          </a:ln>
          <a:extLst>
            <a:ext uri="{909E8E84-426E-40dd-AFC4-6F175D3DCCD1}"/>
            <a:ext uri="{91240B29-F687-4f45-9708-019B960494DF}"/>
            <a:ext uri="{FAA26D3D-D897-4be2-8F04-BA451C77F1D7}"/>
          </a:extLst>
        </p:spPr>
        <p:txBody>
          <a:bodyPr anchor="ctr"/>
          <a:lstStyle/>
          <a:p>
            <a:pPr algn="ctr">
              <a:spcBef>
                <a:spcPct val="20000"/>
              </a:spcBef>
              <a:buClr>
                <a:srgbClr val="E64418"/>
              </a:buClr>
              <a:buFont typeface="Wingdings" charset="0"/>
              <a:buNone/>
              <a:defRPr/>
            </a:pPr>
            <a:r>
              <a:rPr lang="en-GB" sz="2000" b="1" kern="0" dirty="0">
                <a:solidFill>
                  <a:schemeClr val="bg1"/>
                </a:solidFill>
                <a:latin typeface="+mn-lt"/>
                <a:ea typeface="ＭＳ Ｐゴシック" charset="0"/>
                <a:cs typeface="ＭＳ Ｐゴシック" charset="0"/>
              </a:rPr>
              <a:t>Mobile</a:t>
            </a:r>
            <a:endParaRPr lang="en-US" sz="2000" b="1" kern="0" dirty="0">
              <a:solidFill>
                <a:schemeClr val="bg1"/>
              </a:solidFill>
              <a:latin typeface="+mn-lt"/>
              <a:ea typeface="ＭＳ Ｐゴシック" charset="0"/>
              <a:cs typeface="ＭＳ Ｐゴシック" charset="0"/>
            </a:endParaRPr>
          </a:p>
          <a:p>
            <a:pPr marL="342900" indent="-342900" algn="ctr">
              <a:spcBef>
                <a:spcPct val="20000"/>
              </a:spcBef>
              <a:buClr>
                <a:srgbClr val="E64418"/>
              </a:buClr>
              <a:buFont typeface="Wingdings" charset="0"/>
              <a:buNone/>
              <a:defRPr/>
            </a:pPr>
            <a:endParaRPr lang="en-US" sz="600" b="1" kern="0" dirty="0">
              <a:solidFill>
                <a:schemeClr val="bg1"/>
              </a:solidFill>
              <a:latin typeface="+mn-lt"/>
              <a:ea typeface="ＭＳ Ｐゴシック" charset="0"/>
              <a:cs typeface="ＭＳ Ｐゴシック" charset="0"/>
            </a:endParaRPr>
          </a:p>
          <a:p>
            <a:pPr marL="342900" indent="-342900">
              <a:spcBef>
                <a:spcPct val="20000"/>
              </a:spcBef>
              <a:buClr>
                <a:schemeClr val="tx1"/>
              </a:buClr>
              <a:buFont typeface="Wingdings" charset="0"/>
              <a:buChar char="v"/>
              <a:defRPr/>
            </a:pPr>
            <a:r>
              <a:rPr lang="en-GB" b="1" kern="0" dirty="0">
                <a:solidFill>
                  <a:schemeClr val="bg1"/>
                </a:solidFill>
                <a:latin typeface="+mn-lt"/>
                <a:ea typeface="ＭＳ Ｐゴシック" charset="0"/>
                <a:cs typeface="ＭＳ Ｐゴシック" charset="0"/>
              </a:rPr>
              <a:t>300MHz – 65LP</a:t>
            </a:r>
            <a:endParaRPr lang="en-US" b="1" kern="0" dirty="0">
              <a:solidFill>
                <a:schemeClr val="bg1"/>
              </a:solidFill>
              <a:latin typeface="+mn-lt"/>
              <a:ea typeface="ＭＳ Ｐゴシック" charset="0"/>
              <a:cs typeface="ＭＳ Ｐゴシック" charset="0"/>
            </a:endParaRPr>
          </a:p>
          <a:p>
            <a:pPr marL="342900" indent="-342900">
              <a:spcBef>
                <a:spcPct val="20000"/>
              </a:spcBef>
              <a:buClr>
                <a:schemeClr val="tx1"/>
              </a:buClr>
              <a:buFont typeface="Wingdings" charset="0"/>
              <a:buChar char="v"/>
              <a:defRPr/>
            </a:pPr>
            <a:r>
              <a:rPr lang="en-GB" b="1" dirty="0">
                <a:solidFill>
                  <a:schemeClr val="bg1"/>
                </a:solidFill>
                <a:latin typeface="+mn-lt"/>
                <a:ea typeface="ＭＳ Ｐゴシック" charset="0"/>
                <a:cs typeface="ＭＳ Ｐゴシック" charset="0"/>
              </a:rPr>
              <a:t>Real time</a:t>
            </a:r>
            <a:endParaRPr lang="en-US" b="1" dirty="0">
              <a:solidFill>
                <a:schemeClr val="bg1"/>
              </a:solidFill>
              <a:latin typeface="+mn-lt"/>
              <a:ea typeface="ＭＳ Ｐゴシック" charset="0"/>
              <a:cs typeface="ＭＳ Ｐゴシック" charset="0"/>
            </a:endParaRPr>
          </a:p>
          <a:p>
            <a:pPr marL="342900" indent="-342900">
              <a:spcBef>
                <a:spcPct val="20000"/>
              </a:spcBef>
              <a:buClr>
                <a:schemeClr val="tx1"/>
              </a:buClr>
              <a:buFont typeface="Wingdings" charset="0"/>
              <a:buChar char="v"/>
              <a:defRPr/>
            </a:pPr>
            <a:r>
              <a:rPr lang="en-US" b="1" kern="0" dirty="0">
                <a:solidFill>
                  <a:schemeClr val="bg1"/>
                </a:solidFill>
                <a:latin typeface="+mn-lt"/>
                <a:ea typeface="ＭＳ Ｐゴシック" charset="0"/>
                <a:cs typeface="ＭＳ Ｐゴシック" charset="0"/>
              </a:rPr>
              <a:t>Flash/SDRAM</a:t>
            </a:r>
          </a:p>
          <a:p>
            <a:pPr marL="342900" indent="-342900">
              <a:spcBef>
                <a:spcPct val="20000"/>
              </a:spcBef>
              <a:buClr>
                <a:schemeClr val="tx1"/>
              </a:buClr>
              <a:buFont typeface="Wingdings" charset="0"/>
              <a:buChar char="v"/>
              <a:defRPr/>
            </a:pPr>
            <a:r>
              <a:rPr lang="en-US" b="1" kern="0" dirty="0">
                <a:solidFill>
                  <a:schemeClr val="bg1"/>
                </a:solidFill>
                <a:latin typeface="+mn-lt"/>
                <a:ea typeface="ＭＳ Ｐゴシック" charset="0"/>
                <a:cs typeface="ＭＳ Ｐゴシック" charset="0"/>
              </a:rPr>
              <a:t>DSP ASE</a:t>
            </a:r>
          </a:p>
          <a:p>
            <a:pPr marL="342900" indent="-342900">
              <a:spcBef>
                <a:spcPct val="20000"/>
              </a:spcBef>
              <a:buClr>
                <a:schemeClr val="tx1"/>
              </a:buClr>
              <a:buFont typeface="Wingdings" charset="0"/>
              <a:buChar char="v"/>
              <a:defRPr/>
            </a:pPr>
            <a:r>
              <a:rPr lang="en-GB" b="1" kern="0" dirty="0">
                <a:solidFill>
                  <a:schemeClr val="bg1"/>
                </a:solidFill>
                <a:latin typeface="+mn-lt"/>
                <a:ea typeface="ＭＳ Ｐゴシック" charset="0"/>
                <a:cs typeface="ＭＳ Ｐゴシック" charset="0"/>
              </a:rPr>
              <a:t>MPU/MMU</a:t>
            </a:r>
            <a:endParaRPr lang="en-US" b="1" kern="0" dirty="0">
              <a:solidFill>
                <a:schemeClr val="bg1"/>
              </a:solidFill>
              <a:latin typeface="+mn-lt"/>
              <a:ea typeface="ＭＳ Ｐゴシック" charset="0"/>
              <a:cs typeface="ＭＳ Ｐゴシック" charset="0"/>
            </a:endParaRPr>
          </a:p>
          <a:p>
            <a:pPr marL="342900" indent="-342900">
              <a:spcBef>
                <a:spcPct val="20000"/>
              </a:spcBef>
              <a:buClr>
                <a:schemeClr val="tx1"/>
              </a:buClr>
              <a:buFont typeface="Wingdings" charset="0"/>
              <a:buChar char="v"/>
              <a:defRPr/>
            </a:pPr>
            <a:r>
              <a:rPr lang="en-GB" b="1" kern="0" dirty="0">
                <a:solidFill>
                  <a:schemeClr val="bg1"/>
                </a:solidFill>
                <a:latin typeface="+mn-lt"/>
                <a:ea typeface="ＭＳ Ｐゴシック" charset="0"/>
                <a:cs typeface="ＭＳ Ｐゴシック" charset="0"/>
              </a:rPr>
              <a:t>RTOS/Kernel</a:t>
            </a:r>
            <a:endParaRPr lang="en-US" b="1" kern="0" dirty="0">
              <a:solidFill>
                <a:schemeClr val="bg1"/>
              </a:solidFill>
              <a:latin typeface="+mn-lt"/>
              <a:ea typeface="ＭＳ Ｐゴシック" charset="0"/>
              <a:cs typeface="ＭＳ Ｐゴシック" charset="0"/>
            </a:endParaRPr>
          </a:p>
        </p:txBody>
      </p:sp>
      <p:sp>
        <p:nvSpPr>
          <p:cNvPr id="17" name="Rounded Rectangle 16"/>
          <p:cNvSpPr/>
          <p:nvPr/>
        </p:nvSpPr>
        <p:spPr>
          <a:xfrm>
            <a:off x="6029625" y="3317024"/>
            <a:ext cx="3017520" cy="2779776"/>
          </a:xfrm>
          <a:prstGeom prst="roundRect">
            <a:avLst/>
          </a:prstGeom>
          <a:solidFill>
            <a:srgbClr val="7F1461"/>
          </a:solidFill>
          <a:ln/>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sz="1100" dirty="0">
              <a:solidFill>
                <a:schemeClr val="bg1"/>
              </a:solidFill>
            </a:endParaRPr>
          </a:p>
        </p:txBody>
      </p:sp>
      <p:sp>
        <p:nvSpPr>
          <p:cNvPr id="11" name="Content Placeholder 3"/>
          <p:cNvSpPr txBox="1">
            <a:spLocks/>
          </p:cNvSpPr>
          <p:nvPr/>
        </p:nvSpPr>
        <p:spPr bwMode="auto">
          <a:xfrm>
            <a:off x="6078538" y="3440113"/>
            <a:ext cx="3065462" cy="2333625"/>
          </a:xfrm>
          <a:prstGeom prst="rect">
            <a:avLst/>
          </a:prstGeom>
          <a:noFill/>
          <a:ln>
            <a:noFill/>
          </a:ln>
          <a:extLst>
            <a:ext uri="{909E8E84-426E-40dd-AFC4-6F175D3DCCD1}"/>
            <a:ext uri="{91240B29-F687-4f45-9708-019B960494DF}"/>
            <a:ext uri="{FAA26D3D-D897-4be2-8F04-BA451C77F1D7}"/>
          </a:extLst>
        </p:spPr>
        <p:txBody>
          <a:bodyPr anchor="ctr"/>
          <a:lstStyle/>
          <a:p>
            <a:pPr marL="342900" indent="-342900" algn="ctr">
              <a:spcBef>
                <a:spcPct val="20000"/>
              </a:spcBef>
              <a:buClr>
                <a:srgbClr val="E64418"/>
              </a:buClr>
              <a:buFont typeface="Wingdings" charset="0"/>
              <a:buNone/>
              <a:defRPr/>
            </a:pPr>
            <a:r>
              <a:rPr lang="en-US" sz="2000" b="1" kern="0" dirty="0">
                <a:solidFill>
                  <a:schemeClr val="bg1"/>
                </a:solidFill>
                <a:latin typeface="+mn-lt"/>
                <a:ea typeface="ＭＳ Ｐゴシック" charset="0"/>
                <a:cs typeface="ＭＳ Ｐゴシック" charset="0"/>
              </a:rPr>
              <a:t>Networking</a:t>
            </a:r>
          </a:p>
          <a:p>
            <a:pPr marL="342900" indent="-342900" algn="ctr">
              <a:spcBef>
                <a:spcPct val="20000"/>
              </a:spcBef>
              <a:buClr>
                <a:srgbClr val="E64418"/>
              </a:buClr>
              <a:buFont typeface="Wingdings" charset="0"/>
              <a:buNone/>
              <a:defRPr/>
            </a:pPr>
            <a:endParaRPr lang="en-US" sz="600" b="1" kern="0" dirty="0">
              <a:solidFill>
                <a:schemeClr val="bg1"/>
              </a:solidFill>
              <a:latin typeface="+mn-lt"/>
              <a:ea typeface="ＭＳ Ｐゴシック" charset="0"/>
              <a:cs typeface="ＭＳ Ｐゴシック" charset="0"/>
            </a:endParaRPr>
          </a:p>
          <a:p>
            <a:pPr marL="342900" indent="-342900">
              <a:spcBef>
                <a:spcPct val="20000"/>
              </a:spcBef>
              <a:buClr>
                <a:schemeClr val="tx1"/>
              </a:buClr>
              <a:buFont typeface="Wingdings" charset="0"/>
              <a:buChar char="v"/>
              <a:defRPr/>
            </a:pPr>
            <a:r>
              <a:rPr lang="en-GB" b="1" kern="0" dirty="0">
                <a:solidFill>
                  <a:schemeClr val="bg1"/>
                </a:solidFill>
                <a:latin typeface="+mn-lt"/>
                <a:ea typeface="ＭＳ Ｐゴシック" charset="0"/>
                <a:cs typeface="ＭＳ Ｐゴシック" charset="0"/>
              </a:rPr>
              <a:t>400MHz – 65G</a:t>
            </a:r>
            <a:endParaRPr lang="en-US" b="1" kern="0" dirty="0">
              <a:solidFill>
                <a:schemeClr val="bg1"/>
              </a:solidFill>
              <a:latin typeface="+mn-lt"/>
              <a:ea typeface="ＭＳ Ｐゴシック" charset="0"/>
              <a:cs typeface="ＭＳ Ｐゴシック" charset="0"/>
            </a:endParaRPr>
          </a:p>
          <a:p>
            <a:pPr marL="342900" indent="-342900">
              <a:spcBef>
                <a:spcPct val="20000"/>
              </a:spcBef>
              <a:buClr>
                <a:schemeClr val="tx1"/>
              </a:buClr>
              <a:buFont typeface="Wingdings" charset="0"/>
              <a:buChar char="v"/>
              <a:defRPr/>
            </a:pPr>
            <a:r>
              <a:rPr lang="en-GB" b="1" kern="0" dirty="0">
                <a:solidFill>
                  <a:schemeClr val="bg1"/>
                </a:solidFill>
                <a:latin typeface="+mn-lt"/>
                <a:ea typeface="ＭＳ Ｐゴシック" charset="0"/>
                <a:cs typeface="ＭＳ Ｐゴシック" charset="0"/>
              </a:rPr>
              <a:t>High throughput</a:t>
            </a:r>
            <a:endParaRPr lang="en-US" b="1" kern="0" dirty="0">
              <a:solidFill>
                <a:schemeClr val="bg1"/>
              </a:solidFill>
              <a:latin typeface="+mn-lt"/>
              <a:ea typeface="ＭＳ Ｐゴシック" charset="0"/>
              <a:cs typeface="ＭＳ Ｐゴシック" charset="0"/>
            </a:endParaRPr>
          </a:p>
          <a:p>
            <a:pPr marL="342900" indent="-342900">
              <a:spcBef>
                <a:spcPct val="20000"/>
              </a:spcBef>
              <a:buClr>
                <a:schemeClr val="tx1"/>
              </a:buClr>
              <a:buFont typeface="Wingdings" charset="0"/>
              <a:buChar char="v"/>
              <a:defRPr/>
            </a:pPr>
            <a:r>
              <a:rPr lang="en-GB" b="1" kern="0" dirty="0">
                <a:solidFill>
                  <a:schemeClr val="bg1"/>
                </a:solidFill>
                <a:latin typeface="+mn-lt"/>
                <a:ea typeface="ＭＳ Ｐゴシック" charset="0"/>
                <a:cs typeface="ＭＳ Ｐゴシック" charset="0"/>
              </a:rPr>
              <a:t>Cache/SDRAM</a:t>
            </a:r>
            <a:endParaRPr lang="en-US" b="1" kern="0" dirty="0">
              <a:solidFill>
                <a:schemeClr val="bg1"/>
              </a:solidFill>
              <a:latin typeface="+mn-lt"/>
              <a:ea typeface="ＭＳ Ｐゴシック" charset="0"/>
              <a:cs typeface="ＭＳ Ｐゴシック" charset="0"/>
            </a:endParaRPr>
          </a:p>
          <a:p>
            <a:pPr marL="342900" indent="-342900">
              <a:spcBef>
                <a:spcPct val="20000"/>
              </a:spcBef>
              <a:buClr>
                <a:schemeClr val="tx1"/>
              </a:buClr>
              <a:buFont typeface="Wingdings" charset="0"/>
              <a:buChar char="v"/>
              <a:defRPr/>
            </a:pPr>
            <a:r>
              <a:rPr lang="en-GB" b="1" kern="0" dirty="0">
                <a:solidFill>
                  <a:schemeClr val="bg1"/>
                </a:solidFill>
                <a:latin typeface="+mn-lt"/>
                <a:ea typeface="ＭＳ Ｐゴシック" charset="0"/>
                <a:cs typeface="ＭＳ Ｐゴシック" charset="0"/>
              </a:rPr>
              <a:t>DSP ASE</a:t>
            </a:r>
          </a:p>
          <a:p>
            <a:pPr marL="342900" indent="-342900">
              <a:spcBef>
                <a:spcPct val="20000"/>
              </a:spcBef>
              <a:buClr>
                <a:schemeClr val="tx1"/>
              </a:buClr>
              <a:buFont typeface="Wingdings" charset="0"/>
              <a:buChar char="v"/>
              <a:defRPr/>
            </a:pPr>
            <a:r>
              <a:rPr lang="en-GB" b="1" kern="0" dirty="0">
                <a:solidFill>
                  <a:schemeClr val="bg1"/>
                </a:solidFill>
                <a:latin typeface="+mn-lt"/>
                <a:ea typeface="ＭＳ Ｐゴシック" charset="0"/>
                <a:cs typeface="ＭＳ Ｐゴシック" charset="0"/>
              </a:rPr>
              <a:t>MPU/MMU</a:t>
            </a:r>
          </a:p>
          <a:p>
            <a:pPr marL="342900" indent="-342900">
              <a:spcBef>
                <a:spcPct val="20000"/>
              </a:spcBef>
              <a:buClr>
                <a:schemeClr val="tx1"/>
              </a:buClr>
              <a:buFont typeface="Wingdings" charset="0"/>
              <a:buChar char="v"/>
              <a:defRPr/>
            </a:pPr>
            <a:r>
              <a:rPr lang="en-GB" b="1" kern="0" dirty="0">
                <a:solidFill>
                  <a:schemeClr val="bg1"/>
                </a:solidFill>
                <a:latin typeface="+mn-lt"/>
                <a:ea typeface="ＭＳ Ｐゴシック" charset="0"/>
                <a:cs typeface="ＭＳ Ｐゴシック" charset="0"/>
              </a:rPr>
              <a:t>RTOS/Linux</a:t>
            </a:r>
            <a:endParaRPr lang="en-US" b="1" kern="0" dirty="0">
              <a:solidFill>
                <a:schemeClr val="bg1"/>
              </a:solidFill>
              <a:latin typeface="+mn-lt"/>
              <a:ea typeface="ＭＳ Ｐゴシック" charset="0"/>
              <a:cs typeface="ＭＳ Ｐゴシック" charset="0"/>
            </a:endParaRPr>
          </a:p>
        </p:txBody>
      </p:sp>
      <p:graphicFrame>
        <p:nvGraphicFramePr>
          <p:cNvPr id="12" name="Table 11"/>
          <p:cNvGraphicFramePr>
            <a:graphicFrameLocks noGrp="1"/>
          </p:cNvGraphicFramePr>
          <p:nvPr/>
        </p:nvGraphicFramePr>
        <p:xfrm>
          <a:off x="244475" y="1319213"/>
          <a:ext cx="5566036" cy="1765298"/>
        </p:xfrm>
        <a:graphic>
          <a:graphicData uri="http://schemas.openxmlformats.org/drawingml/2006/table">
            <a:tbl>
              <a:tblPr firstRow="1" bandRow="1">
                <a:tableStyleId>{073A0DAA-6AF3-43AB-8588-CEC1D06C72B9}</a:tableStyleId>
              </a:tblPr>
              <a:tblGrid>
                <a:gridCol w="2444656"/>
                <a:gridCol w="868680"/>
                <a:gridCol w="259308"/>
                <a:gridCol w="868680"/>
                <a:gridCol w="256032"/>
                <a:gridCol w="868680"/>
              </a:tblGrid>
              <a:tr h="370840">
                <a:tc>
                  <a:txBody>
                    <a:bodyPr/>
                    <a:lstStyle/>
                    <a:p>
                      <a:r>
                        <a:rPr lang="en-GB" sz="1400" dirty="0" err="1" smtClean="0"/>
                        <a:t>microAptiv</a:t>
                      </a:r>
                      <a:endParaRPr lang="en-US" sz="1400" dirty="0"/>
                    </a:p>
                  </a:txBody>
                  <a:tcPr/>
                </a:tc>
                <a:tc>
                  <a:txBody>
                    <a:bodyPr/>
                    <a:lstStyle/>
                    <a:p>
                      <a:pPr algn="ctr"/>
                      <a:r>
                        <a:rPr lang="en-GB" sz="1400" dirty="0" smtClean="0"/>
                        <a:t>MCU</a:t>
                      </a:r>
                      <a:endParaRPr lang="en-US" sz="1400" dirty="0" smtClean="0"/>
                    </a:p>
                  </a:txBody>
                  <a:tcPr/>
                </a:tc>
                <a:tc>
                  <a:txBody>
                    <a:bodyPr/>
                    <a:lstStyle/>
                    <a:p>
                      <a:pPr algn="ctr"/>
                      <a:endParaRPr lang="en-US" sz="1400" dirty="0" smtClean="0"/>
                    </a:p>
                  </a:txBody>
                  <a:tcPr/>
                </a:tc>
                <a:tc>
                  <a:txBody>
                    <a:bodyPr/>
                    <a:lstStyle/>
                    <a:p>
                      <a:pPr algn="ctr"/>
                      <a:r>
                        <a:rPr lang="en-GB" sz="1400" dirty="0" smtClean="0"/>
                        <a:t>MCU</a:t>
                      </a:r>
                      <a:endParaRPr lang="en-US" sz="1400" dirty="0" smtClean="0"/>
                    </a:p>
                  </a:txBody>
                  <a:tcPr/>
                </a:tc>
                <a:tc>
                  <a:txBody>
                    <a:bodyPr/>
                    <a:lstStyle/>
                    <a:p>
                      <a:pPr marL="0" algn="ctr" defTabSz="914400" rtl="0" eaLnBrk="1" latinLnBrk="0" hangingPunct="1"/>
                      <a:endParaRPr lang="en-US" sz="1200" b="0" kern="1200" dirty="0" smtClean="0">
                        <a:solidFill>
                          <a:srgbClr val="7030A0"/>
                        </a:solidFill>
                        <a:latin typeface="+mn-lt"/>
                        <a:ea typeface="+mn-ea"/>
                        <a:cs typeface="+mn-cs"/>
                      </a:endParaRPr>
                    </a:p>
                  </a:txBody>
                  <a:tcPr/>
                </a:tc>
                <a:tc>
                  <a:txBody>
                    <a:bodyPr/>
                    <a:lstStyle/>
                    <a:p>
                      <a:pPr algn="ctr"/>
                      <a:r>
                        <a:rPr lang="en-GB" sz="1400" dirty="0" smtClean="0"/>
                        <a:t>MPU</a:t>
                      </a:r>
                      <a:endParaRPr lang="en-US" sz="1400" dirty="0" smtClean="0"/>
                    </a:p>
                  </a:txBody>
                  <a:tcPr/>
                </a:tc>
              </a:tr>
              <a:tr h="276859">
                <a:tc>
                  <a:txBody>
                    <a:bodyPr/>
                    <a:lstStyle/>
                    <a:p>
                      <a:pPr marL="0" algn="l" defTabSz="914400" rtl="0" eaLnBrk="1" latinLnBrk="0" hangingPunct="1"/>
                      <a:r>
                        <a:rPr lang="en-GB" sz="1200" kern="1200" dirty="0" smtClean="0"/>
                        <a:t>Process</a:t>
                      </a:r>
                      <a:endParaRPr lang="en-US" sz="1200" b="1" kern="1200" dirty="0">
                        <a:solidFill>
                          <a:schemeClr val="bg1"/>
                        </a:solidFill>
                        <a:latin typeface="+mn-lt"/>
                        <a:ea typeface="+mn-ea"/>
                        <a:cs typeface="+mn-cs"/>
                      </a:endParaRPr>
                    </a:p>
                  </a:txBody>
                  <a:tcPr/>
                </a:tc>
                <a:tc>
                  <a:txBody>
                    <a:bodyPr/>
                    <a:lstStyle/>
                    <a:p>
                      <a:pPr marL="0" algn="ctr" defTabSz="914400" rtl="0" eaLnBrk="1" latinLnBrk="0" hangingPunct="1"/>
                      <a:r>
                        <a:rPr lang="en-GB" sz="1200" kern="1200" dirty="0" smtClean="0"/>
                        <a:t>90LP</a:t>
                      </a:r>
                      <a:endParaRPr lang="en-US" sz="1200" b="1" kern="1200" dirty="0">
                        <a:solidFill>
                          <a:schemeClr val="lt1"/>
                        </a:solidFill>
                        <a:latin typeface="+mn-lt"/>
                        <a:ea typeface="+mn-ea"/>
                        <a:cs typeface="+mn-cs"/>
                      </a:endParaRPr>
                    </a:p>
                  </a:txBody>
                  <a:tcPr/>
                </a:tc>
                <a:tc>
                  <a:txBody>
                    <a:bodyPr/>
                    <a:lstStyle/>
                    <a:p>
                      <a:pPr marL="0" algn="ctr" defTabSz="914400" rtl="0" eaLnBrk="1" latinLnBrk="0" hangingPunct="1"/>
                      <a:endParaRPr lang="en-US" sz="1200" b="1" kern="1200" dirty="0">
                        <a:solidFill>
                          <a:schemeClr val="lt1"/>
                        </a:solidFill>
                        <a:latin typeface="+mn-lt"/>
                        <a:ea typeface="+mn-ea"/>
                        <a:cs typeface="+mn-cs"/>
                      </a:endParaRPr>
                    </a:p>
                  </a:txBody>
                  <a:tcPr/>
                </a:tc>
                <a:tc>
                  <a:txBody>
                    <a:bodyPr/>
                    <a:lstStyle/>
                    <a:p>
                      <a:pPr marL="0" algn="ctr" defTabSz="914400" rtl="0" eaLnBrk="1" latinLnBrk="0" hangingPunct="1"/>
                      <a:r>
                        <a:rPr lang="en-GB" sz="1200" kern="1200" dirty="0" smtClean="0"/>
                        <a:t>65LP</a:t>
                      </a:r>
                      <a:endParaRPr lang="en-US" sz="1200" b="1" kern="1200" dirty="0">
                        <a:solidFill>
                          <a:schemeClr val="lt1"/>
                        </a:solidFill>
                        <a:latin typeface="+mn-lt"/>
                        <a:ea typeface="+mn-ea"/>
                        <a:cs typeface="+mn-cs"/>
                      </a:endParaRPr>
                    </a:p>
                  </a:txBody>
                  <a:tcPr/>
                </a:tc>
                <a:tc>
                  <a:txBody>
                    <a:bodyPr/>
                    <a:lstStyle/>
                    <a:p>
                      <a:pPr marL="0" algn="ctr" defTabSz="914400" rtl="0" eaLnBrk="1" latinLnBrk="0" hangingPunct="1"/>
                      <a:endParaRPr lang="en-US" sz="1200" b="0" kern="1200" dirty="0">
                        <a:solidFill>
                          <a:srgbClr val="7030A0"/>
                        </a:solidFill>
                        <a:latin typeface="+mn-lt"/>
                        <a:ea typeface="+mn-ea"/>
                        <a:cs typeface="+mn-cs"/>
                      </a:endParaRPr>
                    </a:p>
                  </a:txBody>
                  <a:tcPr/>
                </a:tc>
                <a:tc>
                  <a:txBody>
                    <a:bodyPr/>
                    <a:lstStyle/>
                    <a:p>
                      <a:pPr marL="0" algn="ctr" defTabSz="914400" rtl="0" eaLnBrk="1" latinLnBrk="0" hangingPunct="1"/>
                      <a:r>
                        <a:rPr lang="en-GB" sz="1200" kern="1200" dirty="0" smtClean="0"/>
                        <a:t>65G</a:t>
                      </a:r>
                      <a:endParaRPr lang="en-US" sz="1200" b="1" kern="1200" dirty="0">
                        <a:solidFill>
                          <a:schemeClr val="lt1"/>
                        </a:solidFill>
                        <a:latin typeface="+mn-lt"/>
                        <a:ea typeface="+mn-ea"/>
                        <a:cs typeface="+mn-cs"/>
                      </a:endParaRPr>
                    </a:p>
                  </a:txBody>
                  <a:tcPr/>
                </a:tc>
              </a:tr>
              <a:tr h="279400">
                <a:tc>
                  <a:txBody>
                    <a:bodyPr/>
                    <a:lstStyle/>
                    <a:p>
                      <a:r>
                        <a:rPr lang="en-US" sz="1200" dirty="0" smtClean="0"/>
                        <a:t>Prod</a:t>
                      </a:r>
                      <a:r>
                        <a:rPr lang="en-US" sz="1200" baseline="0" dirty="0" smtClean="0"/>
                        <a:t> Freq </a:t>
                      </a:r>
                      <a:r>
                        <a:rPr lang="en-US" sz="1200" dirty="0" smtClean="0"/>
                        <a:t>(MHz)</a:t>
                      </a:r>
                      <a:endParaRPr lang="en-US" sz="1200" b="1" dirty="0">
                        <a:solidFill>
                          <a:srgbClr val="485FAA"/>
                        </a:solidFill>
                      </a:endParaRPr>
                    </a:p>
                  </a:txBody>
                  <a:tcPr/>
                </a:tc>
                <a:tc>
                  <a:txBody>
                    <a:bodyPr/>
                    <a:lstStyle/>
                    <a:p>
                      <a:pPr algn="ctr"/>
                      <a:r>
                        <a:rPr lang="en-GB" sz="1200" dirty="0" smtClean="0"/>
                        <a:t>235</a:t>
                      </a:r>
                      <a:endParaRPr lang="en-US" sz="1200" b="0" dirty="0">
                        <a:solidFill>
                          <a:srgbClr val="485FAA"/>
                        </a:solidFill>
                      </a:endParaRPr>
                    </a:p>
                  </a:txBody>
                  <a:tcPr/>
                </a:tc>
                <a:tc>
                  <a:txBody>
                    <a:bodyPr/>
                    <a:lstStyle/>
                    <a:p>
                      <a:pPr algn="ctr"/>
                      <a:endParaRPr lang="en-US" sz="1200" b="0" dirty="0">
                        <a:solidFill>
                          <a:srgbClr val="485FAA"/>
                        </a:solidFill>
                      </a:endParaRPr>
                    </a:p>
                  </a:txBody>
                  <a:tcPr/>
                </a:tc>
                <a:tc>
                  <a:txBody>
                    <a:bodyPr/>
                    <a:lstStyle/>
                    <a:p>
                      <a:pPr algn="ctr"/>
                      <a:r>
                        <a:rPr lang="en-GB" sz="1200" dirty="0" smtClean="0"/>
                        <a:t>380</a:t>
                      </a:r>
                      <a:endParaRPr lang="en-US" sz="1200" b="0" dirty="0">
                        <a:solidFill>
                          <a:srgbClr val="485FAA"/>
                        </a:solidFill>
                      </a:endParaRPr>
                    </a:p>
                  </a:txBody>
                  <a:tcPr/>
                </a:tc>
                <a:tc>
                  <a:txBody>
                    <a:bodyPr/>
                    <a:lstStyle/>
                    <a:p>
                      <a:pPr marL="0" algn="ctr" defTabSz="914400" rtl="0" eaLnBrk="1" latinLnBrk="0" hangingPunct="1"/>
                      <a:endParaRPr lang="en-US" sz="1200" b="0" kern="1200" dirty="0">
                        <a:solidFill>
                          <a:srgbClr val="485FAA"/>
                        </a:solidFill>
                        <a:latin typeface="+mn-lt"/>
                        <a:ea typeface="+mn-ea"/>
                        <a:cs typeface="+mn-cs"/>
                      </a:endParaRPr>
                    </a:p>
                  </a:txBody>
                  <a:tcPr/>
                </a:tc>
                <a:tc>
                  <a:txBody>
                    <a:bodyPr/>
                    <a:lstStyle/>
                    <a:p>
                      <a:pPr algn="ctr"/>
                      <a:r>
                        <a:rPr lang="en-GB" sz="1200" dirty="0" smtClean="0"/>
                        <a:t>500</a:t>
                      </a:r>
                      <a:endParaRPr lang="en-US" sz="1200" b="0" dirty="0">
                        <a:solidFill>
                          <a:srgbClr val="485FAA"/>
                        </a:solidFill>
                      </a:endParaRPr>
                    </a:p>
                  </a:txBody>
                  <a:tcPr/>
                </a:tc>
              </a:tr>
              <a:tr h="289559">
                <a:tc>
                  <a:txBody>
                    <a:bodyPr/>
                    <a:lstStyle/>
                    <a:p>
                      <a:r>
                        <a:rPr lang="en-US" sz="1200" dirty="0" smtClean="0"/>
                        <a:t>Core Area (mm</a:t>
                      </a:r>
                      <a:r>
                        <a:rPr lang="en-US" sz="1200" baseline="30000" dirty="0" smtClean="0"/>
                        <a:t>2</a:t>
                      </a:r>
                      <a:r>
                        <a:rPr lang="en-US" sz="1200" dirty="0" smtClean="0"/>
                        <a:t>)</a:t>
                      </a:r>
                      <a:endParaRPr lang="en-US" sz="1200" b="1" dirty="0" smtClean="0">
                        <a:solidFill>
                          <a:srgbClr val="485FAA"/>
                        </a:solidFill>
                      </a:endParaRPr>
                    </a:p>
                  </a:txBody>
                  <a:tcPr/>
                </a:tc>
                <a:tc>
                  <a:txBody>
                    <a:bodyPr/>
                    <a:lstStyle/>
                    <a:p>
                      <a:pPr algn="ctr"/>
                      <a:r>
                        <a:rPr lang="en-GB" sz="1200" dirty="0" smtClean="0"/>
                        <a:t>0.42</a:t>
                      </a:r>
                      <a:endParaRPr lang="en-US" sz="1200" b="0" dirty="0">
                        <a:solidFill>
                          <a:srgbClr val="485FAA"/>
                        </a:solidFill>
                      </a:endParaRPr>
                    </a:p>
                  </a:txBody>
                  <a:tcPr/>
                </a:tc>
                <a:tc>
                  <a:txBody>
                    <a:bodyPr/>
                    <a:lstStyle/>
                    <a:p>
                      <a:pPr algn="ctr"/>
                      <a:endParaRPr lang="en-US" sz="1200" b="0" dirty="0">
                        <a:solidFill>
                          <a:srgbClr val="485FAA"/>
                        </a:solidFill>
                      </a:endParaRPr>
                    </a:p>
                  </a:txBody>
                  <a:tcPr/>
                </a:tc>
                <a:tc>
                  <a:txBody>
                    <a:bodyPr/>
                    <a:lstStyle/>
                    <a:p>
                      <a:pPr algn="ctr"/>
                      <a:r>
                        <a:rPr lang="en-GB" sz="1200" dirty="0" smtClean="0"/>
                        <a:t>0.24</a:t>
                      </a:r>
                      <a:endParaRPr lang="en-US" sz="1200" b="0" dirty="0">
                        <a:solidFill>
                          <a:srgbClr val="485FAA"/>
                        </a:solidFill>
                      </a:endParaRPr>
                    </a:p>
                  </a:txBody>
                  <a:tcPr/>
                </a:tc>
                <a:tc>
                  <a:txBody>
                    <a:bodyPr/>
                    <a:lstStyle/>
                    <a:p>
                      <a:pPr marL="0" algn="ctr" defTabSz="914400" rtl="0" eaLnBrk="1" latinLnBrk="0" hangingPunct="1"/>
                      <a:endParaRPr lang="en-US" sz="1200" b="0" kern="1200" dirty="0">
                        <a:solidFill>
                          <a:srgbClr val="485FAA"/>
                        </a:solidFill>
                        <a:latin typeface="+mn-lt"/>
                        <a:ea typeface="+mn-ea"/>
                        <a:cs typeface="+mn-cs"/>
                      </a:endParaRPr>
                    </a:p>
                  </a:txBody>
                  <a:tcPr/>
                </a:tc>
                <a:tc>
                  <a:txBody>
                    <a:bodyPr/>
                    <a:lstStyle/>
                    <a:p>
                      <a:pPr algn="ctr"/>
                      <a:r>
                        <a:rPr lang="en-GB" sz="1200" dirty="0" smtClean="0"/>
                        <a:t>0.33</a:t>
                      </a:r>
                      <a:endParaRPr lang="en-US" sz="1200" b="0" dirty="0">
                        <a:solidFill>
                          <a:srgbClr val="485FAA"/>
                        </a:solidFill>
                      </a:endParaRPr>
                    </a:p>
                  </a:txBody>
                  <a:tcPr/>
                </a:tc>
              </a:tr>
              <a:tr h="226059">
                <a:tc>
                  <a:txBody>
                    <a:bodyPr/>
                    <a:lstStyle/>
                    <a:p>
                      <a:r>
                        <a:rPr lang="en-US" sz="1200" dirty="0" smtClean="0"/>
                        <a:t>Core Active Power (</a:t>
                      </a:r>
                      <a:r>
                        <a:rPr lang="en-US" sz="1000" dirty="0" smtClean="0"/>
                        <a:t>mW/MHz</a:t>
                      </a:r>
                      <a:r>
                        <a:rPr lang="en-US" sz="1200" dirty="0" smtClean="0"/>
                        <a:t>)</a:t>
                      </a:r>
                      <a:endParaRPr lang="en-US" sz="1200" b="1" dirty="0">
                        <a:solidFill>
                          <a:srgbClr val="485FAA"/>
                        </a:solidFill>
                      </a:endParaRPr>
                    </a:p>
                  </a:txBody>
                  <a:tcPr/>
                </a:tc>
                <a:tc>
                  <a:txBody>
                    <a:bodyPr/>
                    <a:lstStyle/>
                    <a:p>
                      <a:pPr algn="ctr"/>
                      <a:r>
                        <a:rPr lang="en-GB" sz="1200" dirty="0" smtClean="0"/>
                        <a:t>0.16</a:t>
                      </a:r>
                      <a:endParaRPr lang="en-US" sz="1200" b="0" dirty="0">
                        <a:solidFill>
                          <a:srgbClr val="485FAA"/>
                        </a:solidFill>
                      </a:endParaRPr>
                    </a:p>
                  </a:txBody>
                  <a:tcPr/>
                </a:tc>
                <a:tc>
                  <a:txBody>
                    <a:bodyPr/>
                    <a:lstStyle/>
                    <a:p>
                      <a:pPr algn="ctr"/>
                      <a:endParaRPr lang="en-US" sz="1200" b="0" dirty="0">
                        <a:solidFill>
                          <a:srgbClr val="485FAA"/>
                        </a:solidFill>
                      </a:endParaRPr>
                    </a:p>
                  </a:txBody>
                  <a:tcPr/>
                </a:tc>
                <a:tc>
                  <a:txBody>
                    <a:bodyPr/>
                    <a:lstStyle/>
                    <a:p>
                      <a:pPr algn="ctr"/>
                      <a:r>
                        <a:rPr lang="en-GB" sz="1200" dirty="0" smtClean="0"/>
                        <a:t>0.08</a:t>
                      </a:r>
                      <a:endParaRPr lang="en-US" sz="1200" b="0" dirty="0">
                        <a:solidFill>
                          <a:srgbClr val="485FAA"/>
                        </a:solidFill>
                      </a:endParaRPr>
                    </a:p>
                  </a:txBody>
                  <a:tcPr/>
                </a:tc>
                <a:tc>
                  <a:txBody>
                    <a:bodyPr/>
                    <a:lstStyle/>
                    <a:p>
                      <a:pPr marL="0" algn="ctr" defTabSz="914400" rtl="0" eaLnBrk="1" latinLnBrk="0" hangingPunct="1"/>
                      <a:endParaRPr lang="en-US" sz="1200" b="0" kern="1200" dirty="0">
                        <a:solidFill>
                          <a:srgbClr val="485FAA"/>
                        </a:solidFill>
                        <a:latin typeface="+mn-lt"/>
                        <a:ea typeface="+mn-ea"/>
                        <a:cs typeface="+mn-cs"/>
                      </a:endParaRPr>
                    </a:p>
                  </a:txBody>
                  <a:tcPr/>
                </a:tc>
                <a:tc>
                  <a:txBody>
                    <a:bodyPr/>
                    <a:lstStyle/>
                    <a:p>
                      <a:pPr algn="ctr"/>
                      <a:r>
                        <a:rPr lang="en-GB" sz="1200" dirty="0" smtClean="0"/>
                        <a:t>0.10</a:t>
                      </a:r>
                      <a:endParaRPr lang="en-US" sz="1200" b="0" dirty="0">
                        <a:solidFill>
                          <a:srgbClr val="485FAA"/>
                        </a:solidFill>
                      </a:endParaRPr>
                    </a:p>
                  </a:txBody>
                  <a:tcPr/>
                </a:tc>
              </a:tr>
              <a:tr h="226059">
                <a:tc>
                  <a:txBody>
                    <a:bodyPr/>
                    <a:lstStyle/>
                    <a:p>
                      <a:r>
                        <a:rPr lang="en-GB" sz="1200" dirty="0" smtClean="0"/>
                        <a:t>Library</a:t>
                      </a:r>
                      <a:endParaRPr lang="en-US" sz="1200" b="1" dirty="0">
                        <a:solidFill>
                          <a:srgbClr val="485FAA"/>
                        </a:solidFill>
                      </a:endParaRPr>
                    </a:p>
                  </a:txBody>
                  <a:tcPr/>
                </a:tc>
                <a:tc>
                  <a:txBody>
                    <a:bodyPr/>
                    <a:lstStyle/>
                    <a:p>
                      <a:pPr algn="ctr"/>
                      <a:r>
                        <a:rPr lang="en-GB" sz="1200" dirty="0" smtClean="0"/>
                        <a:t>9T-SVt</a:t>
                      </a:r>
                      <a:endParaRPr lang="en-US" sz="1200" b="0" dirty="0">
                        <a:solidFill>
                          <a:srgbClr val="485FAA"/>
                        </a:solidFill>
                      </a:endParaRPr>
                    </a:p>
                  </a:txBody>
                  <a:tcPr/>
                </a:tc>
                <a:tc>
                  <a:txBody>
                    <a:bodyPr/>
                    <a:lstStyle/>
                    <a:p>
                      <a:pPr algn="ctr"/>
                      <a:endParaRPr lang="en-US" sz="1200" b="0" dirty="0">
                        <a:solidFill>
                          <a:srgbClr val="485FAA"/>
                        </a:solidFill>
                      </a:endParaRPr>
                    </a:p>
                  </a:txBody>
                  <a:tcPr/>
                </a:tc>
                <a:tc>
                  <a:txBody>
                    <a:bodyPr/>
                    <a:lstStyle/>
                    <a:p>
                      <a:pPr algn="ctr"/>
                      <a:r>
                        <a:rPr lang="en-GB" sz="1200" dirty="0" smtClean="0"/>
                        <a:t>9T-LVt</a:t>
                      </a:r>
                      <a:endParaRPr lang="en-US" sz="1200" b="0" dirty="0">
                        <a:solidFill>
                          <a:srgbClr val="485FAA"/>
                        </a:solidFill>
                      </a:endParaRPr>
                    </a:p>
                  </a:txBody>
                  <a:tcPr/>
                </a:tc>
                <a:tc>
                  <a:txBody>
                    <a:bodyPr/>
                    <a:lstStyle/>
                    <a:p>
                      <a:pPr marL="0" algn="ctr" defTabSz="914400" rtl="0" eaLnBrk="1" latinLnBrk="0" hangingPunct="1"/>
                      <a:endParaRPr lang="en-US" sz="1200" b="0" kern="1200" dirty="0">
                        <a:solidFill>
                          <a:srgbClr val="485FAA"/>
                        </a:solidFill>
                        <a:latin typeface="+mn-lt"/>
                        <a:ea typeface="+mn-ea"/>
                        <a:cs typeface="+mn-cs"/>
                      </a:endParaRPr>
                    </a:p>
                  </a:txBody>
                  <a:tcPr/>
                </a:tc>
                <a:tc>
                  <a:txBody>
                    <a:bodyPr/>
                    <a:lstStyle/>
                    <a:p>
                      <a:pPr algn="ctr"/>
                      <a:r>
                        <a:rPr lang="en-GB" sz="1200" dirty="0" smtClean="0"/>
                        <a:t>9T-SVt</a:t>
                      </a:r>
                      <a:endParaRPr lang="en-US" sz="1200" b="0" dirty="0">
                        <a:solidFill>
                          <a:srgbClr val="485FAA"/>
                        </a:solidFill>
                      </a:endParaRPr>
                    </a:p>
                  </a:txBody>
                  <a:tcPr/>
                </a:tc>
              </a:tr>
            </a:tbl>
          </a:graphicData>
        </a:graphic>
      </p:graphicFrame>
      <p:sp>
        <p:nvSpPr>
          <p:cNvPr id="50241" name="TextBox 12"/>
          <p:cNvSpPr txBox="1">
            <a:spLocks noChangeArrowheads="1"/>
          </p:cNvSpPr>
          <p:nvPr/>
        </p:nvSpPr>
        <p:spPr bwMode="auto">
          <a:xfrm>
            <a:off x="2044700" y="982663"/>
            <a:ext cx="1965325" cy="369887"/>
          </a:xfrm>
          <a:prstGeom prst="rect">
            <a:avLst/>
          </a:prstGeom>
          <a:noFill/>
          <a:ln w="9525">
            <a:noFill/>
            <a:miter lim="800000"/>
            <a:headEnd/>
            <a:tailEnd/>
          </a:ln>
        </p:spPr>
        <p:txBody>
          <a:bodyPr>
            <a:spAutoFit/>
          </a:bodyPr>
          <a:lstStyle/>
          <a:p>
            <a:pPr algn="ctr"/>
            <a:r>
              <a:rPr lang="en-US" b="1"/>
              <a:t>Target Specs</a:t>
            </a:r>
          </a:p>
        </p:txBody>
      </p:sp>
      <p:sp>
        <p:nvSpPr>
          <p:cNvPr id="5121" name="Rectangle 1"/>
          <p:cNvSpPr>
            <a:spLocks noChangeArrowheads="1"/>
          </p:cNvSpPr>
          <p:nvPr/>
        </p:nvSpPr>
        <p:spPr bwMode="auto">
          <a:xfrm>
            <a:off x="6018213" y="1187450"/>
            <a:ext cx="3125787" cy="1938338"/>
          </a:xfrm>
          <a:prstGeom prst="rect">
            <a:avLst/>
          </a:prstGeom>
          <a:noFill/>
          <a:ln w="9525">
            <a:noFill/>
            <a:miter lim="800000"/>
            <a:headEnd/>
            <a:tailEnd/>
          </a:ln>
          <a:effectLst/>
        </p:spPr>
        <p:txBody>
          <a:bodyPr anchor="ctr">
            <a:spAutoFit/>
          </a:bodyPr>
          <a:lstStyle/>
          <a:p>
            <a:pPr>
              <a:defRPr/>
            </a:pPr>
            <a:r>
              <a:rPr lang="en-US" sz="1000" dirty="0">
                <a:latin typeface="+mj-lt"/>
                <a:ea typeface="Calibri" pitchFamily="34" charset="0"/>
                <a:cs typeface="Times New Roman" pitchFamily="18" charset="0"/>
              </a:rPr>
              <a:t>Frequency, power consumption and size depend </a:t>
            </a:r>
            <a:br>
              <a:rPr lang="en-US" sz="1000" dirty="0">
                <a:latin typeface="+mj-lt"/>
                <a:ea typeface="Calibri" pitchFamily="34" charset="0"/>
                <a:cs typeface="Times New Roman" pitchFamily="18" charset="0"/>
              </a:rPr>
            </a:br>
            <a:r>
              <a:rPr lang="en-US" sz="1000" dirty="0">
                <a:latin typeface="+mj-lt"/>
                <a:ea typeface="Calibri" pitchFamily="34" charset="0"/>
                <a:cs typeface="Times New Roman" pitchFamily="18" charset="0"/>
              </a:rPr>
              <a:t>upon configuration options, synthesis, silicon vendor, process and cell libraries</a:t>
            </a:r>
            <a:endParaRPr lang="en-US" sz="1000" dirty="0">
              <a:latin typeface="+mj-lt"/>
              <a:ea typeface="ＭＳ Ｐゴシック" charset="0"/>
              <a:cs typeface="Arial" pitchFamily="34" charset="0"/>
            </a:endParaRPr>
          </a:p>
          <a:p>
            <a:pPr marL="109538" indent="-109538" eaLnBrk="0" hangingPunct="0">
              <a:buFont typeface="Arial" pitchFamily="34" charset="0"/>
              <a:buChar char="•"/>
              <a:defRPr/>
            </a:pPr>
            <a:r>
              <a:rPr lang="en-US" sz="1000" dirty="0">
                <a:latin typeface="+mj-lt"/>
                <a:ea typeface="Calibri" pitchFamily="34" charset="0"/>
                <a:cs typeface="Times New Roman" pitchFamily="18" charset="0"/>
              </a:rPr>
              <a:t>Production frequency, PTSI, +/- 5% OCV, </a:t>
            </a:r>
            <a:br>
              <a:rPr lang="en-US" sz="1000" dirty="0">
                <a:latin typeface="+mj-lt"/>
                <a:ea typeface="Calibri" pitchFamily="34" charset="0"/>
                <a:cs typeface="Times New Roman" pitchFamily="18" charset="0"/>
              </a:rPr>
            </a:br>
            <a:r>
              <a:rPr lang="en-US" sz="1000" dirty="0">
                <a:latin typeface="+mj-lt"/>
                <a:ea typeface="Calibri" pitchFamily="34" charset="0"/>
                <a:cs typeface="Times New Roman" pitchFamily="18" charset="0"/>
              </a:rPr>
              <a:t>100ps clock jitter</a:t>
            </a:r>
            <a:endParaRPr lang="en-US" sz="1000" dirty="0">
              <a:latin typeface="+mj-lt"/>
              <a:ea typeface="ＭＳ Ｐゴシック" charset="0"/>
              <a:cs typeface="Arial" pitchFamily="34" charset="0"/>
            </a:endParaRPr>
          </a:p>
          <a:p>
            <a:pPr marL="109538" indent="-109538" eaLnBrk="0" hangingPunct="0">
              <a:buFont typeface="Arial" pitchFamily="34" charset="0"/>
              <a:buChar char="•"/>
              <a:defRPr/>
            </a:pPr>
            <a:r>
              <a:rPr lang="en-US" sz="1000" dirty="0">
                <a:latin typeface="+mj-lt"/>
                <a:ea typeface="Calibri" pitchFamily="34" charset="0"/>
                <a:cs typeface="Times New Roman" pitchFamily="18" charset="0"/>
              </a:rPr>
              <a:t>Core Area = </a:t>
            </a:r>
            <a:r>
              <a:rPr lang="en-US" sz="1000" dirty="0" err="1">
                <a:latin typeface="+mj-lt"/>
                <a:ea typeface="Calibri" pitchFamily="34" charset="0"/>
                <a:cs typeface="Times New Roman" pitchFamily="18" charset="0"/>
              </a:rPr>
              <a:t>Floorplan</a:t>
            </a:r>
            <a:r>
              <a:rPr lang="en-US" sz="1000" dirty="0">
                <a:latin typeface="+mj-lt"/>
                <a:ea typeface="Calibri" pitchFamily="34" charset="0"/>
                <a:cs typeface="Times New Roman" pitchFamily="18" charset="0"/>
              </a:rPr>
              <a:t> area</a:t>
            </a:r>
            <a:endParaRPr lang="en-US" sz="1000" dirty="0">
              <a:latin typeface="+mj-lt"/>
              <a:ea typeface="ＭＳ Ｐゴシック" charset="0"/>
              <a:cs typeface="Arial" pitchFamily="34" charset="0"/>
            </a:endParaRPr>
          </a:p>
          <a:p>
            <a:pPr marL="109538" indent="-109538" eaLnBrk="0" hangingPunct="0">
              <a:buFont typeface="Arial" pitchFamily="34" charset="0"/>
              <a:buChar char="•"/>
              <a:defRPr/>
            </a:pPr>
            <a:r>
              <a:rPr lang="en-US" sz="1000" dirty="0">
                <a:latin typeface="+mj-lt"/>
                <a:ea typeface="Calibri" pitchFamily="34" charset="0"/>
                <a:cs typeface="Times New Roman" pitchFamily="18" charset="0"/>
              </a:rPr>
              <a:t>MCU =  Speed Optimized – </a:t>
            </a:r>
            <a:br>
              <a:rPr lang="en-US" sz="1000" dirty="0">
                <a:latin typeface="+mj-lt"/>
                <a:ea typeface="Calibri" pitchFamily="34" charset="0"/>
                <a:cs typeface="Times New Roman" pitchFamily="18" charset="0"/>
              </a:rPr>
            </a:br>
            <a:r>
              <a:rPr lang="en-US" sz="1000" dirty="0" err="1">
                <a:latin typeface="+mj-lt"/>
                <a:ea typeface="Calibri" pitchFamily="34" charset="0"/>
                <a:cs typeface="Times New Roman" pitchFamily="18" charset="0"/>
              </a:rPr>
              <a:t>microMIPS+MCU</a:t>
            </a:r>
            <a:r>
              <a:rPr lang="en-US" sz="1000" dirty="0">
                <a:latin typeface="+mj-lt"/>
                <a:ea typeface="Calibri" pitchFamily="34" charset="0"/>
                <a:cs typeface="Times New Roman" pitchFamily="18" charset="0"/>
              </a:rPr>
              <a:t> </a:t>
            </a:r>
            <a:r>
              <a:rPr lang="en-US" sz="1000" dirty="0" err="1">
                <a:latin typeface="+mj-lt"/>
                <a:ea typeface="Calibri" pitchFamily="34" charset="0"/>
                <a:cs typeface="Times New Roman" pitchFamily="18" charset="0"/>
              </a:rPr>
              <a:t>ASE+Fast</a:t>
            </a:r>
            <a:r>
              <a:rPr lang="en-US" sz="1000" dirty="0">
                <a:latin typeface="+mj-lt"/>
                <a:ea typeface="Calibri" pitchFamily="34" charset="0"/>
                <a:cs typeface="Times New Roman" pitchFamily="18" charset="0"/>
              </a:rPr>
              <a:t> </a:t>
            </a:r>
            <a:r>
              <a:rPr lang="en-US" sz="1000" dirty="0" err="1">
                <a:latin typeface="+mj-lt"/>
                <a:ea typeface="Calibri" pitchFamily="34" charset="0"/>
                <a:cs typeface="Times New Roman" pitchFamily="18" charset="0"/>
              </a:rPr>
              <a:t>MDU+Scan+Prefetech+AHB+Memory</a:t>
            </a:r>
            <a:r>
              <a:rPr lang="en-US" sz="1000" dirty="0">
                <a:latin typeface="+mj-lt"/>
                <a:ea typeface="Calibri" pitchFamily="34" charset="0"/>
                <a:cs typeface="Times New Roman" pitchFamily="18" charset="0"/>
              </a:rPr>
              <a:t> Protection </a:t>
            </a:r>
          </a:p>
          <a:p>
            <a:pPr marL="109538" indent="-109538" eaLnBrk="0" hangingPunct="0">
              <a:buFont typeface="Arial" pitchFamily="34" charset="0"/>
              <a:buChar char="•"/>
              <a:defRPr/>
            </a:pPr>
            <a:r>
              <a:rPr lang="en-US" sz="1000" dirty="0">
                <a:latin typeface="+mj-lt"/>
                <a:ea typeface="Calibri" pitchFamily="34" charset="0"/>
                <a:cs typeface="Times New Roman" pitchFamily="18" charset="0"/>
              </a:rPr>
              <a:t>MPU = Speed Optimized – </a:t>
            </a:r>
            <a:r>
              <a:rPr lang="en-US" sz="1000" dirty="0" err="1">
                <a:latin typeface="+mj-lt"/>
                <a:ea typeface="Calibri" pitchFamily="34" charset="0"/>
                <a:cs typeface="Times New Roman" pitchFamily="18" charset="0"/>
              </a:rPr>
              <a:t>microMIPS+MCU</a:t>
            </a:r>
            <a:r>
              <a:rPr lang="en-US" sz="1000" dirty="0">
                <a:latin typeface="+mj-lt"/>
                <a:ea typeface="Calibri" pitchFamily="34" charset="0"/>
                <a:cs typeface="Times New Roman" pitchFamily="18" charset="0"/>
              </a:rPr>
              <a:t> </a:t>
            </a:r>
            <a:r>
              <a:rPr lang="en-US" sz="1000" dirty="0" err="1">
                <a:latin typeface="+mj-lt"/>
                <a:ea typeface="Calibri" pitchFamily="34" charset="0"/>
                <a:cs typeface="Times New Roman" pitchFamily="18" charset="0"/>
              </a:rPr>
              <a:t>ASE+Fast</a:t>
            </a:r>
            <a:r>
              <a:rPr lang="en-US" sz="1000" dirty="0">
                <a:latin typeface="+mj-lt"/>
                <a:ea typeface="Calibri" pitchFamily="34" charset="0"/>
                <a:cs typeface="Times New Roman" pitchFamily="18" charset="0"/>
              </a:rPr>
              <a:t> MDU+Scan+16 TLB MMU+AHB</a:t>
            </a:r>
          </a:p>
          <a:p>
            <a:pPr marL="109538" indent="-109538" eaLnBrk="0" hangingPunct="0">
              <a:buFont typeface="Arial" pitchFamily="34" charset="0"/>
              <a:buChar char="•"/>
              <a:defRPr/>
            </a:pPr>
            <a:r>
              <a:rPr lang="en-US" sz="1000" dirty="0">
                <a:latin typeface="+mj-lt"/>
                <a:ea typeface="Calibri" pitchFamily="34" charset="0"/>
                <a:cs typeface="Times New Roman" pitchFamily="18" charset="0"/>
              </a:rPr>
              <a:t>Memory configuration – 8KB/8KB I/D Cache</a:t>
            </a: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Главные особенности</a:t>
            </a:r>
            <a:endParaRPr lang="en-US" dirty="0"/>
          </a:p>
        </p:txBody>
      </p:sp>
      <p:sp>
        <p:nvSpPr>
          <p:cNvPr id="3" name="Content Placeholder 2"/>
          <p:cNvSpPr>
            <a:spLocks noGrp="1"/>
          </p:cNvSpPr>
          <p:nvPr>
            <p:ph idx="1"/>
          </p:nvPr>
        </p:nvSpPr>
        <p:spPr>
          <a:xfrm>
            <a:off x="152400" y="1143000"/>
            <a:ext cx="8839200" cy="5320553"/>
          </a:xfrm>
        </p:spPr>
        <p:txBody>
          <a:bodyPr>
            <a:normAutofit fontScale="70000" lnSpcReduction="20000"/>
          </a:bodyPr>
          <a:lstStyle/>
          <a:p>
            <a:endParaRPr lang="ru-RU" dirty="0" smtClean="0"/>
          </a:p>
          <a:p>
            <a:r>
              <a:rPr lang="ru-RU" dirty="0" smtClean="0"/>
              <a:t>Пять стадий конвейера</a:t>
            </a:r>
          </a:p>
          <a:p>
            <a:endParaRPr lang="ru-RU" dirty="0" smtClean="0"/>
          </a:p>
          <a:p>
            <a:pPr lvl="1"/>
            <a:r>
              <a:rPr lang="ru-RU" dirty="0" smtClean="0"/>
              <a:t>Использование форвардинга данных для минимизации остановок конвейера</a:t>
            </a:r>
          </a:p>
          <a:p>
            <a:endParaRPr lang="ru-RU" dirty="0" smtClean="0"/>
          </a:p>
          <a:p>
            <a:r>
              <a:rPr lang="ru-RU" dirty="0" smtClean="0"/>
              <a:t>32-битный набор инструкций и 16-битные инструкции для экономии памяти</a:t>
            </a:r>
          </a:p>
          <a:p>
            <a:endParaRPr lang="ru-RU" dirty="0" smtClean="0"/>
          </a:p>
          <a:p>
            <a:r>
              <a:rPr lang="ru-RU" dirty="0" smtClean="0"/>
              <a:t>Фиксированная трансляция виртуальных адресов для защиты памяти</a:t>
            </a:r>
          </a:p>
          <a:p>
            <a:endParaRPr lang="ru-RU" dirty="0" smtClean="0"/>
          </a:p>
          <a:p>
            <a:r>
              <a:rPr lang="ru-RU" dirty="0" smtClean="0"/>
              <a:t>Различные опции умножения и деления для разработчика </a:t>
            </a:r>
            <a:r>
              <a:rPr lang="en-US" dirty="0" err="1" smtClean="0"/>
              <a:t>SoC</a:t>
            </a:r>
            <a:endParaRPr lang="ru-RU" dirty="0" smtClean="0"/>
          </a:p>
          <a:p>
            <a:endParaRPr lang="ru-RU" dirty="0" smtClean="0"/>
          </a:p>
          <a:p>
            <a:pPr lvl="1"/>
            <a:r>
              <a:rPr lang="ru-RU" dirty="0" smtClean="0"/>
              <a:t>Быстрое и медленное, а также специальные команды для алгоритмов </a:t>
            </a:r>
            <a:r>
              <a:rPr lang="en-US" dirty="0" smtClean="0"/>
              <a:t>DSP</a:t>
            </a:r>
            <a:endParaRPr lang="ru-RU" dirty="0" smtClean="0"/>
          </a:p>
          <a:p>
            <a:endParaRPr lang="ru-RU" dirty="0" smtClean="0"/>
          </a:p>
          <a:p>
            <a:r>
              <a:rPr lang="ru-RU" dirty="0" smtClean="0"/>
              <a:t>Векторные прерывания и поддержка внешнего контроллера прерываний</a:t>
            </a:r>
          </a:p>
          <a:p>
            <a:endParaRPr lang="ru-RU" dirty="0" smtClean="0"/>
          </a:p>
          <a:p>
            <a:r>
              <a:rPr lang="ru-RU" dirty="0" smtClean="0"/>
              <a:t>Набор «теневых» регистров для ускоренной обработки прерываний</a:t>
            </a:r>
            <a:endParaRPr lang="en-US" dirty="0" smtClean="0"/>
          </a:p>
          <a:p>
            <a:endParaRPr lang="en-US" dirty="0" smtClean="0"/>
          </a:p>
          <a:p>
            <a:pPr lvl="1"/>
            <a:r>
              <a:rPr lang="ru-RU" dirty="0" smtClean="0"/>
              <a:t>Не требуется сохранение регистров в обработчике прерывания</a:t>
            </a:r>
          </a:p>
          <a:p>
            <a:endParaRPr lang="ru-RU" dirty="0" smtClean="0"/>
          </a:p>
          <a:p>
            <a:r>
              <a:rPr lang="ru-RU" dirty="0" smtClean="0"/>
              <a:t>Гибкий контроль энергопотребления</a:t>
            </a:r>
          </a:p>
          <a:p>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ru-RU" dirty="0" smtClean="0"/>
              <a:t>Более полная диаграмма конвейера </a:t>
            </a:r>
            <a:r>
              <a:rPr lang="en-US" dirty="0" smtClean="0"/>
              <a:t>MIPS M4K</a:t>
            </a:r>
            <a:r>
              <a:rPr lang="ru-RU" dirty="0" smtClean="0"/>
              <a:t> (вариант с быстрым умножением и делением)</a:t>
            </a:r>
            <a:endParaRPr lang="en-US" dirty="0"/>
          </a:p>
        </p:txBody>
      </p:sp>
      <p:pic>
        <p:nvPicPr>
          <p:cNvPr id="1027" name="Picture 3"/>
          <p:cNvPicPr>
            <a:picLocks noGrp="1" noChangeAspect="1" noChangeArrowheads="1"/>
          </p:cNvPicPr>
          <p:nvPr>
            <p:ph idx="1"/>
          </p:nvPr>
        </p:nvPicPr>
        <p:blipFill>
          <a:blip r:embed="rId2" cstate="print"/>
          <a:srcRect/>
          <a:stretch>
            <a:fillRect/>
          </a:stretch>
        </p:blipFill>
        <p:spPr bwMode="auto">
          <a:xfrm>
            <a:off x="152400" y="1546860"/>
            <a:ext cx="8839200" cy="3535680"/>
          </a:xfrm>
          <a:prstGeom prst="rect">
            <a:avLst/>
          </a:prstGeom>
          <a:noFill/>
          <a:ln w="9525">
            <a:noFill/>
            <a:miter lim="800000"/>
            <a:headEnd/>
            <a:tailEnd/>
          </a:ln>
        </p:spPr>
      </p:pic>
      <p:sp>
        <p:nvSpPr>
          <p:cNvPr id="7" name="TextBox 6"/>
          <p:cNvSpPr txBox="1"/>
          <p:nvPr/>
        </p:nvSpPr>
        <p:spPr>
          <a:xfrm>
            <a:off x="376519" y="5934635"/>
            <a:ext cx="6293222" cy="358589"/>
          </a:xfrm>
          <a:prstGeom prst="rect">
            <a:avLst/>
          </a:prstGeom>
          <a:noFill/>
        </p:spPr>
        <p:txBody>
          <a:bodyPr wrap="square" rtlCol="0">
            <a:normAutofit fontScale="62500" lnSpcReduction="20000"/>
          </a:bodyPr>
          <a:lstStyle/>
          <a:p>
            <a:pPr marL="0" lvl="1"/>
            <a:r>
              <a:rPr lang="ru-RU" sz="2400" b="0" kern="0" dirty="0" smtClean="0">
                <a:solidFill>
                  <a:schemeClr val="tx1"/>
                </a:solidFill>
              </a:rPr>
              <a:t>Источник</a:t>
            </a:r>
            <a:r>
              <a:rPr lang="en-US" sz="2400" b="0" kern="0" dirty="0" smtClean="0">
                <a:solidFill>
                  <a:schemeClr val="tx1"/>
                </a:solidFill>
              </a:rPr>
              <a:t>: MIPS32® M4K™ Processor Core Software User’s Manual</a:t>
            </a:r>
            <a:endParaRPr lang="ru-RU" sz="2400" b="0" kern="0" dirty="0" smtClean="0">
              <a:solidFill>
                <a:schemeClr val="tx1"/>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ru-RU" dirty="0" smtClean="0"/>
              <a:t>Иллюстрация форвардинга в конвейере </a:t>
            </a:r>
            <a:r>
              <a:rPr lang="en-US" dirty="0" smtClean="0"/>
              <a:t>MIPS M4K</a:t>
            </a:r>
            <a:endParaRPr lang="en-US" dirty="0"/>
          </a:p>
        </p:txBody>
      </p:sp>
      <p:pic>
        <p:nvPicPr>
          <p:cNvPr id="2050" name="Picture 2"/>
          <p:cNvPicPr>
            <a:picLocks noGrp="1" noChangeAspect="1" noChangeArrowheads="1"/>
          </p:cNvPicPr>
          <p:nvPr>
            <p:ph idx="1"/>
          </p:nvPr>
        </p:nvPicPr>
        <p:blipFill>
          <a:blip r:embed="rId2" cstate="print"/>
          <a:srcRect/>
          <a:stretch>
            <a:fillRect/>
          </a:stretch>
        </p:blipFill>
        <p:spPr bwMode="auto">
          <a:xfrm>
            <a:off x="762000" y="2324100"/>
            <a:ext cx="7620000" cy="2895600"/>
          </a:xfrm>
          <a:prstGeom prst="rect">
            <a:avLst/>
          </a:prstGeom>
          <a:noFill/>
          <a:ln w="9525">
            <a:noFill/>
            <a:miter lim="800000"/>
            <a:headEnd/>
            <a:tailEnd/>
          </a:ln>
        </p:spPr>
      </p:pic>
      <p:sp>
        <p:nvSpPr>
          <p:cNvPr id="5" name="TextBox 4"/>
          <p:cNvSpPr txBox="1"/>
          <p:nvPr/>
        </p:nvSpPr>
        <p:spPr>
          <a:xfrm>
            <a:off x="923366" y="5925670"/>
            <a:ext cx="6293222" cy="358589"/>
          </a:xfrm>
          <a:prstGeom prst="rect">
            <a:avLst/>
          </a:prstGeom>
          <a:noFill/>
        </p:spPr>
        <p:txBody>
          <a:bodyPr wrap="square" rtlCol="0">
            <a:normAutofit fontScale="62500" lnSpcReduction="20000"/>
          </a:bodyPr>
          <a:lstStyle/>
          <a:p>
            <a:pPr marL="0" lvl="1"/>
            <a:r>
              <a:rPr lang="ru-RU" sz="2400" b="0" kern="0" dirty="0" smtClean="0">
                <a:solidFill>
                  <a:schemeClr val="tx1"/>
                </a:solidFill>
              </a:rPr>
              <a:t>Источник</a:t>
            </a:r>
            <a:r>
              <a:rPr lang="en-US" sz="2400" b="0" kern="0" dirty="0" smtClean="0">
                <a:solidFill>
                  <a:schemeClr val="tx1"/>
                </a:solidFill>
              </a:rPr>
              <a:t>: MIPS32® M4K™ Processor Core Software User’s Manual</a:t>
            </a:r>
            <a:endParaRPr lang="ru-RU" sz="2400" b="0" kern="0" dirty="0" smtClean="0">
              <a:solidFill>
                <a:schemeClr val="tx1"/>
              </a:solidFill>
            </a:endParaRPr>
          </a:p>
        </p:txBody>
      </p:sp>
      <p:sp>
        <p:nvSpPr>
          <p:cNvPr id="8" name="TextBox 7"/>
          <p:cNvSpPr txBox="1"/>
          <p:nvPr/>
        </p:nvSpPr>
        <p:spPr>
          <a:xfrm>
            <a:off x="815788" y="1434354"/>
            <a:ext cx="7082117" cy="403412"/>
          </a:xfrm>
          <a:prstGeom prst="rect">
            <a:avLst/>
          </a:prstGeom>
          <a:noFill/>
        </p:spPr>
        <p:txBody>
          <a:bodyPr wrap="square" rtlCol="0">
            <a:normAutofit fontScale="70000" lnSpcReduction="20000"/>
          </a:bodyPr>
          <a:lstStyle/>
          <a:p>
            <a:pPr marL="0" lvl="1"/>
            <a:r>
              <a:rPr lang="ru-RU" sz="2400" b="0" kern="0" dirty="0" smtClean="0">
                <a:solidFill>
                  <a:schemeClr val="tx1"/>
                </a:solidFill>
              </a:rPr>
              <a:t>Форвардинг позволяет избежать остановок конвейера (</a:t>
            </a:r>
            <a:r>
              <a:rPr lang="en-US" sz="2400" b="0" kern="0" dirty="0" smtClean="0">
                <a:solidFill>
                  <a:schemeClr val="tx1"/>
                </a:solidFill>
              </a:rPr>
              <a:t>stall </a:t>
            </a:r>
            <a:r>
              <a:rPr lang="ru-RU" sz="2400" b="0" kern="0" dirty="0" smtClean="0">
                <a:solidFill>
                  <a:schemeClr val="tx1"/>
                </a:solidFill>
              </a:rPr>
              <a:t>и </a:t>
            </a:r>
            <a:r>
              <a:rPr lang="en-US" sz="2400" b="0" kern="0" dirty="0" smtClean="0">
                <a:solidFill>
                  <a:schemeClr val="tx1"/>
                </a:solidFill>
              </a:rPr>
              <a:t>slip)</a:t>
            </a:r>
            <a:endParaRPr lang="ru-RU" sz="2400" b="0" kern="0" dirty="0" smtClean="0">
              <a:solidFill>
                <a:schemeClr val="tx1"/>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16-</a:t>
            </a:r>
            <a:r>
              <a:rPr lang="ru-RU" dirty="0" smtClean="0"/>
              <a:t>битные наборы инструкций – </a:t>
            </a:r>
            <a:r>
              <a:rPr lang="en-US" dirty="0" smtClean="0"/>
              <a:t>MIPS16e </a:t>
            </a:r>
            <a:r>
              <a:rPr lang="ru-RU" dirty="0" smtClean="0"/>
              <a:t>и </a:t>
            </a:r>
            <a:r>
              <a:rPr lang="en-US" dirty="0" err="1" smtClean="0"/>
              <a:t>microMIPS</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MIPS16e</a:t>
            </a:r>
            <a:endParaRPr lang="ru-RU" dirty="0" smtClean="0"/>
          </a:p>
          <a:p>
            <a:pPr lvl="1"/>
            <a:endParaRPr lang="ru-RU" dirty="0" smtClean="0"/>
          </a:p>
          <a:p>
            <a:pPr lvl="1"/>
            <a:r>
              <a:rPr lang="ru-RU" dirty="0" smtClean="0"/>
              <a:t>Используется в </a:t>
            </a:r>
            <a:r>
              <a:rPr lang="en-US" dirty="0" smtClean="0"/>
              <a:t>M4K </a:t>
            </a:r>
            <a:r>
              <a:rPr lang="ru-RU" dirty="0" smtClean="0"/>
              <a:t>и старших ядрах – 24</a:t>
            </a:r>
            <a:r>
              <a:rPr lang="en-US" dirty="0" smtClean="0"/>
              <a:t>K, 74K </a:t>
            </a:r>
            <a:r>
              <a:rPr lang="ru-RU" dirty="0" smtClean="0"/>
              <a:t>и других</a:t>
            </a:r>
            <a:endParaRPr lang="en-US" dirty="0" smtClean="0"/>
          </a:p>
          <a:p>
            <a:pPr lvl="1"/>
            <a:endParaRPr lang="ru-RU" dirty="0" smtClean="0"/>
          </a:p>
          <a:p>
            <a:pPr lvl="1"/>
            <a:r>
              <a:rPr lang="ru-RU" dirty="0" smtClean="0"/>
              <a:t>Программы</a:t>
            </a:r>
            <a:r>
              <a:rPr lang="en-US" dirty="0" smtClean="0"/>
              <a:t>, </a:t>
            </a:r>
            <a:r>
              <a:rPr lang="ru-RU" dirty="0" smtClean="0"/>
              <a:t>скомпилированные с использованием </a:t>
            </a:r>
            <a:r>
              <a:rPr lang="en-US" dirty="0" smtClean="0"/>
              <a:t>MIPS16e – </a:t>
            </a:r>
            <a:r>
              <a:rPr lang="ru-RU" dirty="0" smtClean="0"/>
              <a:t>на 25-30% меньше, чем без него</a:t>
            </a:r>
          </a:p>
          <a:p>
            <a:pPr lvl="1"/>
            <a:endParaRPr lang="ru-RU" dirty="0" smtClean="0"/>
          </a:p>
          <a:p>
            <a:r>
              <a:rPr lang="en-US" dirty="0" err="1" smtClean="0"/>
              <a:t>microMIPS</a:t>
            </a:r>
            <a:endParaRPr lang="ru-RU" dirty="0" smtClean="0"/>
          </a:p>
          <a:p>
            <a:endParaRPr lang="ru-RU" dirty="0" smtClean="0"/>
          </a:p>
          <a:p>
            <a:pPr lvl="1"/>
            <a:r>
              <a:rPr lang="ru-RU" dirty="0" smtClean="0"/>
              <a:t>Реализован в </a:t>
            </a:r>
            <a:r>
              <a:rPr lang="en-US" dirty="0" smtClean="0"/>
              <a:t>M14K </a:t>
            </a:r>
            <a:r>
              <a:rPr lang="ru-RU" dirty="0" smtClean="0"/>
              <a:t>и </a:t>
            </a:r>
            <a:r>
              <a:rPr lang="en-US" dirty="0" err="1" smtClean="0"/>
              <a:t>microAptiv</a:t>
            </a:r>
            <a:endParaRPr lang="ru-RU" dirty="0" smtClean="0"/>
          </a:p>
          <a:p>
            <a:pPr lvl="1"/>
            <a:endParaRPr lang="ru-RU" dirty="0" smtClean="0"/>
          </a:p>
          <a:p>
            <a:pPr lvl="1"/>
            <a:r>
              <a:rPr lang="ru-RU" dirty="0" smtClean="0"/>
              <a:t>Не просто расширение системы команд, а новая, альтернативная </a:t>
            </a:r>
            <a:r>
              <a:rPr lang="en-US" dirty="0" smtClean="0"/>
              <a:t>MIPS32 </a:t>
            </a:r>
            <a:r>
              <a:rPr lang="ru-RU" dirty="0" smtClean="0"/>
              <a:t>система команд, состоящая из смеси 16-ти и 32-битных команд</a:t>
            </a:r>
          </a:p>
          <a:p>
            <a:pPr lvl="1"/>
            <a:endParaRPr lang="ru-RU" dirty="0" smtClean="0"/>
          </a:p>
          <a:p>
            <a:pPr lvl="1"/>
            <a:r>
              <a:rPr lang="ru-RU" dirty="0" smtClean="0"/>
              <a:t>При «компрессии» 35% потеря быстродействия всего 2%</a:t>
            </a:r>
            <a:endParaRPr lang="en-US" dirty="0" smtClean="0"/>
          </a:p>
          <a:p>
            <a:endParaRPr lang="en-US" dirty="0" smtClean="0"/>
          </a:p>
          <a:p>
            <a:r>
              <a:rPr lang="ru-RU" dirty="0" smtClean="0"/>
              <a:t>Переключения между режимами – на лету</a:t>
            </a:r>
          </a:p>
          <a:p>
            <a:pPr lvl="1"/>
            <a:endParaRPr lang="ru-RU" dirty="0" smtClean="0"/>
          </a:p>
          <a:p>
            <a:pPr lvl="1"/>
            <a:r>
              <a:rPr lang="ru-RU" dirty="0" smtClean="0"/>
              <a:t>Главный способ переключения - переход или вызов функции по содержимому регистра, в младшем бите которого стоит 1</a:t>
            </a:r>
          </a:p>
          <a:p>
            <a:endParaRPr lang="en-US" dirty="0" smtClean="0"/>
          </a:p>
          <a:p>
            <a:pPr lvl="1"/>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Пример 32-битной и 16-битной команд</a:t>
            </a:r>
            <a:endParaRPr lang="en-US" dirty="0"/>
          </a:p>
        </p:txBody>
      </p:sp>
      <p:pic>
        <p:nvPicPr>
          <p:cNvPr id="4" name="Content Placeholder 3" descr="branch_on_not_equal.png"/>
          <p:cNvPicPr>
            <a:picLocks noGrp="1" noChangeAspect="1"/>
          </p:cNvPicPr>
          <p:nvPr>
            <p:ph idx="1"/>
          </p:nvPr>
        </p:nvPicPr>
        <p:blipFill>
          <a:blip r:embed="rId2" cstate="print"/>
          <a:stretch>
            <a:fillRect/>
          </a:stretch>
        </p:blipFill>
        <p:spPr>
          <a:xfrm>
            <a:off x="116540" y="2906059"/>
            <a:ext cx="8839200" cy="1104900"/>
          </a:xfrm>
        </p:spPr>
      </p:pic>
      <p:sp>
        <p:nvSpPr>
          <p:cNvPr id="5" name="TextBox 4"/>
          <p:cNvSpPr txBox="1"/>
          <p:nvPr/>
        </p:nvSpPr>
        <p:spPr>
          <a:xfrm>
            <a:off x="555813" y="1353671"/>
            <a:ext cx="7853081" cy="1461246"/>
          </a:xfrm>
          <a:prstGeom prst="rect">
            <a:avLst/>
          </a:prstGeom>
          <a:noFill/>
        </p:spPr>
        <p:txBody>
          <a:bodyPr wrap="square" rtlCol="0">
            <a:normAutofit fontScale="92500"/>
          </a:bodyPr>
          <a:lstStyle/>
          <a:p>
            <a:r>
              <a:rPr lang="en-US" dirty="0" smtClean="0"/>
              <a:t>MIPS32: </a:t>
            </a:r>
            <a:r>
              <a:rPr lang="ru-RU" dirty="0" smtClean="0"/>
              <a:t>Условный переход, когда содержимое двух регистров</a:t>
            </a:r>
            <a:r>
              <a:rPr lang="en-US" dirty="0" smtClean="0"/>
              <a:t> </a:t>
            </a:r>
            <a:r>
              <a:rPr lang="ru-RU" dirty="0" smtClean="0"/>
              <a:t>(</a:t>
            </a:r>
            <a:r>
              <a:rPr lang="en-US" i="1" dirty="0" err="1" smtClean="0"/>
              <a:t>rs</a:t>
            </a:r>
            <a:r>
              <a:rPr lang="en-US" dirty="0" smtClean="0"/>
              <a:t> </a:t>
            </a:r>
            <a:r>
              <a:rPr lang="ru-RU" dirty="0" smtClean="0"/>
              <a:t>и </a:t>
            </a:r>
            <a:r>
              <a:rPr lang="en-US" i="1" dirty="0" err="1" smtClean="0"/>
              <a:t>rt</a:t>
            </a:r>
            <a:r>
              <a:rPr lang="ru-RU" i="1" dirty="0" smtClean="0"/>
              <a:t>)</a:t>
            </a:r>
            <a:r>
              <a:rPr lang="en-US" dirty="0" smtClean="0"/>
              <a:t> </a:t>
            </a:r>
            <a:r>
              <a:rPr lang="ru-RU" dirty="0" smtClean="0"/>
              <a:t>не равно</a:t>
            </a:r>
            <a:r>
              <a:rPr lang="en-US" dirty="0" smtClean="0"/>
              <a:t>. </a:t>
            </a:r>
            <a:r>
              <a:rPr lang="ru-RU" dirty="0" smtClean="0"/>
              <a:t>Частный случай</a:t>
            </a:r>
            <a:r>
              <a:rPr lang="en-US" dirty="0" smtClean="0"/>
              <a:t>: </a:t>
            </a:r>
            <a:r>
              <a:rPr lang="ru-RU" dirty="0" smtClean="0"/>
              <a:t>условный переход, когда содержимое регистра не равно содержимому регистра 0</a:t>
            </a:r>
            <a:r>
              <a:rPr lang="en-US" dirty="0" smtClean="0"/>
              <a:t>,</a:t>
            </a:r>
          </a:p>
          <a:p>
            <a:r>
              <a:rPr lang="ru-RU" dirty="0" smtClean="0"/>
              <a:t>в котором всегда находится нуль</a:t>
            </a:r>
            <a:r>
              <a:rPr lang="en-US" dirty="0" smtClean="0"/>
              <a:t>.</a:t>
            </a:r>
            <a:endParaRPr lang="en-US" dirty="0"/>
          </a:p>
        </p:txBody>
      </p:sp>
      <p:sp>
        <p:nvSpPr>
          <p:cNvPr id="6" name="TextBox 5"/>
          <p:cNvSpPr txBox="1"/>
          <p:nvPr/>
        </p:nvSpPr>
        <p:spPr>
          <a:xfrm>
            <a:off x="510988" y="4132731"/>
            <a:ext cx="7879977" cy="806822"/>
          </a:xfrm>
          <a:prstGeom prst="rect">
            <a:avLst/>
          </a:prstGeom>
          <a:noFill/>
        </p:spPr>
        <p:txBody>
          <a:bodyPr wrap="square" rtlCol="0">
            <a:normAutofit/>
          </a:bodyPr>
          <a:lstStyle/>
          <a:p>
            <a:r>
              <a:rPr lang="en-US" dirty="0" err="1" smtClean="0"/>
              <a:t>microMIPS</a:t>
            </a:r>
            <a:r>
              <a:rPr lang="en-US" dirty="0" smtClean="0"/>
              <a:t> (M14K </a:t>
            </a:r>
            <a:r>
              <a:rPr lang="ru-RU" dirty="0" smtClean="0"/>
              <a:t>и </a:t>
            </a:r>
            <a:r>
              <a:rPr lang="en-US" dirty="0" err="1" smtClean="0"/>
              <a:t>interAptiv</a:t>
            </a:r>
            <a:r>
              <a:rPr lang="en-US" dirty="0" smtClean="0"/>
              <a:t>): </a:t>
            </a:r>
            <a:r>
              <a:rPr lang="ru-RU" dirty="0" smtClean="0"/>
              <a:t>Условный переход, когда</a:t>
            </a:r>
            <a:r>
              <a:rPr lang="en-US" dirty="0" smtClean="0"/>
              <a:t> </a:t>
            </a:r>
            <a:r>
              <a:rPr lang="ru-RU" dirty="0" smtClean="0"/>
              <a:t>содержимое регистра (</a:t>
            </a:r>
            <a:r>
              <a:rPr lang="en-US" i="1" dirty="0" err="1" smtClean="0"/>
              <a:t>rs</a:t>
            </a:r>
            <a:r>
              <a:rPr lang="en-US" dirty="0" smtClean="0"/>
              <a:t>) </a:t>
            </a:r>
            <a:r>
              <a:rPr lang="ru-RU" dirty="0" smtClean="0"/>
              <a:t>не равно нулю</a:t>
            </a:r>
            <a:endParaRPr lang="en-US" dirty="0"/>
          </a:p>
        </p:txBody>
      </p:sp>
      <p:pic>
        <p:nvPicPr>
          <p:cNvPr id="8" name="Picture 7" descr="branch_on_not_equal_zero_16.png"/>
          <p:cNvPicPr>
            <a:picLocks noChangeAspect="1"/>
          </p:cNvPicPr>
          <p:nvPr/>
        </p:nvPicPr>
        <p:blipFill>
          <a:blip r:embed="rId3" cstate="print"/>
          <a:stretch>
            <a:fillRect/>
          </a:stretch>
        </p:blipFill>
        <p:spPr>
          <a:xfrm>
            <a:off x="421143" y="5089661"/>
            <a:ext cx="4572397" cy="1143099"/>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915400" cy="909918"/>
          </a:xfrm>
        </p:spPr>
        <p:txBody>
          <a:bodyPr>
            <a:normAutofit fontScale="90000"/>
          </a:bodyPr>
          <a:lstStyle/>
          <a:p>
            <a:r>
              <a:rPr lang="ru-RU" dirty="0" smtClean="0"/>
              <a:t>Два варианта трансляции виртуальных адресов в архитектуре </a:t>
            </a:r>
            <a:r>
              <a:rPr lang="en-US" dirty="0" smtClean="0"/>
              <a:t>MIPS</a:t>
            </a:r>
            <a:endParaRPr lang="en-US" dirty="0"/>
          </a:p>
        </p:txBody>
      </p:sp>
      <p:sp>
        <p:nvSpPr>
          <p:cNvPr id="3" name="Content Placeholder 2"/>
          <p:cNvSpPr>
            <a:spLocks noGrp="1"/>
          </p:cNvSpPr>
          <p:nvPr>
            <p:ph idx="1"/>
          </p:nvPr>
        </p:nvSpPr>
        <p:spPr>
          <a:xfrm>
            <a:off x="152400" y="1143000"/>
            <a:ext cx="8713694" cy="5257800"/>
          </a:xfrm>
        </p:spPr>
        <p:txBody>
          <a:bodyPr>
            <a:normAutofit fontScale="70000" lnSpcReduction="20000"/>
          </a:bodyPr>
          <a:lstStyle/>
          <a:p>
            <a:endParaRPr lang="en-US" dirty="0" smtClean="0"/>
          </a:p>
          <a:p>
            <a:r>
              <a:rPr lang="ru-RU" dirty="0" smtClean="0"/>
              <a:t>Главная задача устройства управления памятью - </a:t>
            </a:r>
            <a:r>
              <a:rPr lang="en-US" dirty="0" smtClean="0"/>
              <a:t>Memory Management Unit (MMU) </a:t>
            </a:r>
            <a:r>
              <a:rPr lang="ru-RU" dirty="0" smtClean="0"/>
              <a:t>- ограничить доступ пользовательских программ к памяти операционной системы</a:t>
            </a:r>
          </a:p>
          <a:p>
            <a:endParaRPr lang="ru-RU" dirty="0" smtClean="0"/>
          </a:p>
          <a:p>
            <a:r>
              <a:rPr lang="ru-RU" dirty="0" smtClean="0"/>
              <a:t>Два способа реализации </a:t>
            </a:r>
            <a:r>
              <a:rPr lang="en-US" dirty="0" smtClean="0"/>
              <a:t>MMU</a:t>
            </a:r>
            <a:endParaRPr lang="ru-RU" dirty="0" smtClean="0"/>
          </a:p>
          <a:p>
            <a:pPr lvl="1"/>
            <a:endParaRPr lang="ru-RU" dirty="0" smtClean="0"/>
          </a:p>
          <a:p>
            <a:pPr lvl="1"/>
            <a:r>
              <a:rPr lang="ru-RU" dirty="0" smtClean="0"/>
              <a:t>Фиксированный - </a:t>
            </a:r>
            <a:r>
              <a:rPr lang="en-US" dirty="0" smtClean="0"/>
              <a:t>Fixed Mapping Translation (FMT)</a:t>
            </a:r>
            <a:endParaRPr lang="ru-RU" dirty="0" smtClean="0"/>
          </a:p>
          <a:p>
            <a:pPr lvl="1"/>
            <a:endParaRPr lang="ru-RU" dirty="0" smtClean="0"/>
          </a:p>
          <a:p>
            <a:pPr lvl="2"/>
            <a:r>
              <a:rPr lang="ru-RU" dirty="0" smtClean="0"/>
              <a:t>Доступные пользователю адреса в </a:t>
            </a:r>
            <a:r>
              <a:rPr lang="en-US" dirty="0" smtClean="0"/>
              <a:t>user-mode</a:t>
            </a:r>
            <a:r>
              <a:rPr lang="ru-RU" dirty="0" smtClean="0"/>
              <a:t> сдвигаются на 0</a:t>
            </a:r>
            <a:r>
              <a:rPr lang="en-US" dirty="0" smtClean="0"/>
              <a:t>x40000000</a:t>
            </a:r>
            <a:endParaRPr lang="ru-RU" dirty="0" smtClean="0"/>
          </a:p>
          <a:p>
            <a:pPr lvl="2"/>
            <a:endParaRPr lang="ru-RU" dirty="0" smtClean="0"/>
          </a:p>
          <a:p>
            <a:pPr lvl="2"/>
            <a:r>
              <a:rPr lang="ru-RU" dirty="0" smtClean="0"/>
              <a:t>Реализован на всех ядрах </a:t>
            </a:r>
            <a:r>
              <a:rPr lang="en-US" dirty="0" smtClean="0"/>
              <a:t>MIPS</a:t>
            </a:r>
          </a:p>
          <a:p>
            <a:pPr lvl="2"/>
            <a:endParaRPr lang="ru-RU" dirty="0" smtClean="0"/>
          </a:p>
          <a:p>
            <a:pPr lvl="1"/>
            <a:r>
              <a:rPr lang="ru-RU" dirty="0" smtClean="0"/>
              <a:t>Гибкий, используя так называемый </a:t>
            </a:r>
            <a:r>
              <a:rPr lang="en-US" dirty="0" smtClean="0"/>
              <a:t>Translation </a:t>
            </a:r>
            <a:r>
              <a:rPr lang="en-US" dirty="0" err="1" smtClean="0"/>
              <a:t>Lookaside</a:t>
            </a:r>
            <a:r>
              <a:rPr lang="en-US" dirty="0" smtClean="0"/>
              <a:t> Buffer</a:t>
            </a:r>
            <a:r>
              <a:rPr lang="ru-RU" dirty="0" smtClean="0"/>
              <a:t> (</a:t>
            </a:r>
            <a:r>
              <a:rPr lang="en-US" dirty="0" smtClean="0"/>
              <a:t>TLB</a:t>
            </a:r>
            <a:r>
              <a:rPr lang="ru-RU" dirty="0" smtClean="0"/>
              <a:t>)</a:t>
            </a:r>
            <a:endParaRPr lang="en-US" dirty="0" smtClean="0"/>
          </a:p>
          <a:p>
            <a:pPr lvl="1"/>
            <a:endParaRPr lang="en-US" dirty="0" smtClean="0"/>
          </a:p>
          <a:p>
            <a:pPr lvl="2"/>
            <a:r>
              <a:rPr lang="ru-RU" dirty="0" smtClean="0"/>
              <a:t>Позволяет защитить не только операционную систему от пользовательских программ, но и пользовательские программы друг от друга </a:t>
            </a:r>
            <a:endParaRPr lang="en-US" dirty="0" smtClean="0"/>
          </a:p>
          <a:p>
            <a:pPr lvl="2"/>
            <a:endParaRPr lang="ru-RU" dirty="0" smtClean="0"/>
          </a:p>
          <a:p>
            <a:pPr lvl="2"/>
            <a:r>
              <a:rPr lang="ru-RU" dirty="0" smtClean="0"/>
              <a:t>Реализован на </a:t>
            </a:r>
            <a:r>
              <a:rPr lang="en-US" dirty="0" smtClean="0"/>
              <a:t>MIPS M14Kc, MIPS </a:t>
            </a:r>
            <a:r>
              <a:rPr lang="en-US" dirty="0" err="1" smtClean="0"/>
              <a:t>microAptive</a:t>
            </a:r>
            <a:r>
              <a:rPr lang="en-US" dirty="0" smtClean="0"/>
              <a:t> MPU, </a:t>
            </a:r>
            <a:r>
              <a:rPr lang="ru-RU" dirty="0" smtClean="0"/>
              <a:t>а также на средних и старших ядрах, начиная с </a:t>
            </a:r>
            <a:r>
              <a:rPr lang="en-US" dirty="0" smtClean="0"/>
              <a:t>MIPS 24K</a:t>
            </a:r>
            <a:endParaRPr lang="ru-RU" dirty="0" smtClean="0"/>
          </a:p>
          <a:p>
            <a:endParaRPr lang="ru-RU" dirty="0" smtClean="0"/>
          </a:p>
          <a:p>
            <a:r>
              <a:rPr lang="ru-RU" dirty="0" smtClean="0"/>
              <a:t>И с </a:t>
            </a:r>
            <a:r>
              <a:rPr lang="en-US" dirty="0" smtClean="0"/>
              <a:t>FMT, </a:t>
            </a:r>
            <a:r>
              <a:rPr lang="ru-RU" dirty="0" smtClean="0"/>
              <a:t>и </a:t>
            </a:r>
            <a:r>
              <a:rPr lang="en-US" dirty="0" smtClean="0"/>
              <a:t>c TLB </a:t>
            </a:r>
            <a:r>
              <a:rPr lang="ru-RU" dirty="0" smtClean="0"/>
              <a:t>защита достигается трансляцией виртуальных адресов в физические с исключением в случае доступа пользовательской программы к запрещенным для нее адресам</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Карта виртуальных адресов </a:t>
            </a:r>
            <a:r>
              <a:rPr lang="en-US" dirty="0" smtClean="0"/>
              <a:t>M4K</a:t>
            </a:r>
            <a:endParaRPr lang="en-US" dirty="0"/>
          </a:p>
        </p:txBody>
      </p:sp>
      <p:pic>
        <p:nvPicPr>
          <p:cNvPr id="1026" name="Picture 2"/>
          <p:cNvPicPr>
            <a:picLocks noGrp="1" noChangeAspect="1" noChangeArrowheads="1"/>
          </p:cNvPicPr>
          <p:nvPr>
            <p:ph idx="1"/>
          </p:nvPr>
        </p:nvPicPr>
        <p:blipFill>
          <a:blip r:embed="rId2" cstate="print"/>
          <a:srcRect/>
          <a:stretch>
            <a:fillRect/>
          </a:stretch>
        </p:blipFill>
        <p:spPr bwMode="auto">
          <a:xfrm>
            <a:off x="2987919" y="1143000"/>
            <a:ext cx="3168162" cy="5257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В </a:t>
            </a:r>
            <a:r>
              <a:rPr lang="en-US" dirty="0" smtClean="0"/>
              <a:t>PIC32 </a:t>
            </a:r>
            <a:r>
              <a:rPr lang="ru-RU" dirty="0" smtClean="0"/>
              <a:t>на </a:t>
            </a:r>
            <a:r>
              <a:rPr lang="en-US" dirty="0" smtClean="0"/>
              <a:t>M4K </a:t>
            </a:r>
            <a:r>
              <a:rPr lang="ru-RU" dirty="0" smtClean="0"/>
              <a:t>адресное пространство пользователя вообще не используется</a:t>
            </a:r>
            <a:endParaRPr lang="en-US" dirty="0"/>
          </a:p>
        </p:txBody>
      </p:sp>
      <p:pic>
        <p:nvPicPr>
          <p:cNvPr id="2050" name="Picture 2"/>
          <p:cNvPicPr>
            <a:picLocks noGrp="1" noChangeAspect="1" noChangeArrowheads="1"/>
          </p:cNvPicPr>
          <p:nvPr>
            <p:ph idx="1"/>
          </p:nvPr>
        </p:nvPicPr>
        <p:blipFill>
          <a:blip r:embed="rId2" cstate="print"/>
          <a:srcRect/>
          <a:stretch>
            <a:fillRect/>
          </a:stretch>
        </p:blipFill>
        <p:spPr bwMode="auto">
          <a:xfrm>
            <a:off x="4436747" y="1528483"/>
            <a:ext cx="4473981" cy="3536576"/>
          </a:xfrm>
          <a:prstGeom prst="rect">
            <a:avLst/>
          </a:prstGeom>
          <a:noFill/>
          <a:ln w="9525">
            <a:noFill/>
            <a:miter lim="800000"/>
            <a:headEnd/>
            <a:tailEnd/>
          </a:ln>
        </p:spPr>
      </p:pic>
      <p:sp>
        <p:nvSpPr>
          <p:cNvPr id="5" name="Content Placeholder 2"/>
          <p:cNvSpPr txBox="1">
            <a:spLocks/>
          </p:cNvSpPr>
          <p:nvPr/>
        </p:nvSpPr>
        <p:spPr bwMode="auto">
          <a:xfrm>
            <a:off x="152400" y="1143000"/>
            <a:ext cx="3980329"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fontScale="70000" lnSpcReduction="20000"/>
          </a:bodyPr>
          <a:lstStyle/>
          <a:p>
            <a:pPr marL="342900" marR="0" lvl="0" indent="-342900" algn="l" defTabSz="914400" rtl="0" eaLnBrk="0" fontAlgn="base" latinLnBrk="0" hangingPunct="0">
              <a:lnSpc>
                <a:spcPct val="100000"/>
              </a:lnSpc>
              <a:spcBef>
                <a:spcPct val="20000"/>
              </a:spcBef>
              <a:spcAft>
                <a:spcPct val="0"/>
              </a:spcAft>
              <a:buClr>
                <a:srgbClr val="E64418"/>
              </a:buClr>
              <a:buSzTx/>
              <a:buFont typeface="Wingdings" pitchFamily="2" charset="2"/>
              <a:buChar char="v"/>
              <a:tabLst/>
              <a:defRPr/>
            </a:pPr>
            <a:endParaRPr kumimoji="0" lang="en-US" sz="2400" b="1" i="0" u="none" strike="noStrike" kern="0" cap="none" spc="0" normalizeH="0" baseline="0" noProof="0" dirty="0" smtClean="0">
              <a:ln>
                <a:noFill/>
              </a:ln>
              <a:solidFill>
                <a:srgbClr val="7666AC"/>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
                <a:srgbClr val="E64418"/>
              </a:buClr>
              <a:buSzTx/>
              <a:buFont typeface="Wingdings" pitchFamily="2" charset="2"/>
              <a:buChar char="v"/>
              <a:tabLst/>
              <a:defRPr/>
            </a:pPr>
            <a:r>
              <a:rPr kumimoji="0" lang="ru-RU" sz="2400" b="1" i="0" u="none" strike="noStrike" kern="0" cap="none" spc="0" normalizeH="0" baseline="0" noProof="0" dirty="0" smtClean="0">
                <a:ln>
                  <a:noFill/>
                </a:ln>
                <a:solidFill>
                  <a:srgbClr val="7666AC"/>
                </a:solidFill>
                <a:effectLst/>
                <a:uLnTx/>
                <a:uFillTx/>
                <a:latin typeface="+mn-lt"/>
                <a:ea typeface="+mn-ea"/>
                <a:cs typeface="+mn-cs"/>
              </a:rPr>
              <a:t>Проблема в реализации </a:t>
            </a:r>
            <a:r>
              <a:rPr lang="en-US" sz="2400" kern="0" dirty="0" smtClean="0">
                <a:latin typeface="+mn-lt"/>
                <a:ea typeface="+mn-ea"/>
                <a:cs typeface="+mn-cs"/>
              </a:rPr>
              <a:t>Microchip PIC32</a:t>
            </a:r>
            <a:r>
              <a:rPr lang="ru-RU" sz="2400" kern="0" dirty="0" smtClean="0">
                <a:latin typeface="+mn-lt"/>
                <a:ea typeface="+mn-ea"/>
                <a:cs typeface="+mn-cs"/>
              </a:rPr>
              <a:t> - з</a:t>
            </a:r>
            <a:r>
              <a:rPr kumimoji="0" lang="ru-RU" sz="2400" b="1" i="0" u="none" strike="noStrike" kern="0" cap="none" spc="0" normalizeH="0" baseline="0" noProof="0" dirty="0" smtClean="0">
                <a:ln>
                  <a:noFill/>
                </a:ln>
                <a:solidFill>
                  <a:srgbClr val="7666AC"/>
                </a:solidFill>
                <a:effectLst/>
                <a:uLnTx/>
                <a:uFillTx/>
                <a:latin typeface="+mn-lt"/>
                <a:ea typeface="+mn-ea"/>
                <a:cs typeface="+mn-cs"/>
              </a:rPr>
              <a:t>ащиты памяти с помощью </a:t>
            </a:r>
            <a:r>
              <a:rPr kumimoji="0" lang="en-US" sz="2400" b="1" i="0" u="none" strike="noStrike" kern="0" cap="none" spc="0" normalizeH="0" baseline="0" noProof="0" dirty="0" smtClean="0">
                <a:ln>
                  <a:noFill/>
                </a:ln>
                <a:solidFill>
                  <a:srgbClr val="7666AC"/>
                </a:solidFill>
                <a:effectLst/>
                <a:uLnTx/>
                <a:uFillTx/>
                <a:latin typeface="+mn-lt"/>
                <a:ea typeface="+mn-ea"/>
                <a:cs typeface="+mn-cs"/>
              </a:rPr>
              <a:t>TLB </a:t>
            </a:r>
            <a:r>
              <a:rPr kumimoji="0" lang="ru-RU" sz="2400" b="1" i="0" u="none" strike="noStrike" kern="0" cap="none" spc="0" normalizeH="0" baseline="0" noProof="0" dirty="0" smtClean="0">
                <a:ln>
                  <a:noFill/>
                </a:ln>
                <a:solidFill>
                  <a:srgbClr val="7666AC"/>
                </a:solidFill>
                <a:effectLst/>
                <a:uLnTx/>
                <a:uFillTx/>
                <a:latin typeface="+mn-lt"/>
                <a:ea typeface="+mn-ea"/>
                <a:cs typeface="+mn-cs"/>
              </a:rPr>
              <a:t>в </a:t>
            </a:r>
            <a:r>
              <a:rPr kumimoji="0" lang="en-US" sz="2400" b="1" i="0" u="none" strike="noStrike" kern="0" cap="none" spc="0" normalizeH="0" baseline="0" noProof="0" dirty="0" smtClean="0">
                <a:ln>
                  <a:noFill/>
                </a:ln>
                <a:solidFill>
                  <a:srgbClr val="7666AC"/>
                </a:solidFill>
                <a:effectLst/>
                <a:uLnTx/>
                <a:uFillTx/>
                <a:latin typeface="+mn-lt"/>
                <a:ea typeface="+mn-ea"/>
                <a:cs typeface="+mn-cs"/>
              </a:rPr>
              <a:t>M4K </a:t>
            </a:r>
            <a:r>
              <a:rPr kumimoji="0" lang="ru-RU" sz="2400" b="1" i="0" u="none" strike="noStrike" kern="0" cap="none" spc="0" normalizeH="0" baseline="0" noProof="0" dirty="0" smtClean="0">
                <a:ln>
                  <a:noFill/>
                </a:ln>
                <a:solidFill>
                  <a:srgbClr val="7666AC"/>
                </a:solidFill>
                <a:effectLst/>
                <a:uLnTx/>
                <a:uFillTx/>
                <a:latin typeface="+mn-lt"/>
                <a:ea typeface="+mn-ea"/>
                <a:cs typeface="+mn-cs"/>
              </a:rPr>
              <a:t>нет</a:t>
            </a:r>
            <a:r>
              <a:rPr kumimoji="0" lang="en-US" sz="2400" b="1" i="0" u="none" strike="noStrike" kern="0" cap="none" spc="0" normalizeH="0" baseline="0" noProof="0" dirty="0" smtClean="0">
                <a:ln>
                  <a:noFill/>
                </a:ln>
                <a:solidFill>
                  <a:srgbClr val="7666AC"/>
                </a:solidFill>
                <a:effectLst/>
                <a:uLnTx/>
                <a:uFillTx/>
                <a:latin typeface="+mn-lt"/>
                <a:ea typeface="+mn-ea"/>
                <a:cs typeface="+mn-cs"/>
              </a:rPr>
              <a:t>,</a:t>
            </a:r>
            <a:r>
              <a:rPr kumimoji="0" lang="en-US" sz="2400" b="1" i="0" u="none" strike="noStrike" kern="0" cap="none" spc="0" normalizeH="0" noProof="0" dirty="0" smtClean="0">
                <a:ln>
                  <a:noFill/>
                </a:ln>
                <a:solidFill>
                  <a:srgbClr val="7666AC"/>
                </a:solidFill>
                <a:effectLst/>
                <a:uLnTx/>
                <a:uFillTx/>
                <a:latin typeface="+mn-lt"/>
                <a:ea typeface="+mn-ea"/>
                <a:cs typeface="+mn-cs"/>
              </a:rPr>
              <a:t> </a:t>
            </a:r>
            <a:r>
              <a:rPr kumimoji="0" lang="ru-RU" sz="2400" b="1" i="0" u="none" strike="noStrike" kern="0" cap="none" spc="0" normalizeH="0" noProof="0" dirty="0" smtClean="0">
                <a:ln>
                  <a:noFill/>
                </a:ln>
                <a:solidFill>
                  <a:srgbClr val="7666AC"/>
                </a:solidFill>
                <a:effectLst/>
                <a:uLnTx/>
                <a:uFillTx/>
                <a:latin typeface="+mn-lt"/>
                <a:ea typeface="+mn-ea"/>
                <a:cs typeface="+mn-cs"/>
              </a:rPr>
              <a:t>а </a:t>
            </a:r>
            <a:r>
              <a:rPr kumimoji="0" lang="en-US" sz="2400" b="1" i="0" u="none" strike="noStrike" kern="0" cap="none" spc="0" normalizeH="0" noProof="0" dirty="0" smtClean="0">
                <a:ln>
                  <a:noFill/>
                </a:ln>
                <a:solidFill>
                  <a:srgbClr val="7666AC"/>
                </a:solidFill>
                <a:effectLst/>
                <a:uLnTx/>
                <a:uFillTx/>
                <a:latin typeface="+mn-lt"/>
                <a:ea typeface="+mn-ea"/>
                <a:cs typeface="+mn-cs"/>
              </a:rPr>
              <a:t>FMT </a:t>
            </a:r>
            <a:r>
              <a:rPr kumimoji="0" lang="ru-RU" sz="2400" b="1" i="0" u="none" strike="noStrike" kern="0" cap="none" spc="0" normalizeH="0" noProof="0" dirty="0" smtClean="0">
                <a:ln>
                  <a:noFill/>
                </a:ln>
                <a:solidFill>
                  <a:srgbClr val="7666AC"/>
                </a:solidFill>
                <a:effectLst/>
                <a:uLnTx/>
                <a:uFillTx/>
                <a:latin typeface="+mn-lt"/>
                <a:ea typeface="+mn-ea"/>
                <a:cs typeface="+mn-cs"/>
              </a:rPr>
              <a:t>недостаточно гибка</a:t>
            </a:r>
            <a:r>
              <a:rPr kumimoji="0" lang="en-US" sz="2400" b="1" i="0" u="none" strike="noStrike" kern="0" cap="none" spc="0" normalizeH="0" noProof="0" dirty="0" smtClean="0">
                <a:ln>
                  <a:noFill/>
                </a:ln>
                <a:solidFill>
                  <a:srgbClr val="7666AC"/>
                </a:solidFill>
                <a:effectLst/>
                <a:uLnTx/>
                <a:uFillTx/>
                <a:latin typeface="+mn-lt"/>
                <a:ea typeface="+mn-ea"/>
                <a:cs typeface="+mn-cs"/>
              </a:rPr>
              <a:t> </a:t>
            </a:r>
            <a:r>
              <a:rPr kumimoji="0" lang="ru-RU" sz="2400" b="1" i="0" u="none" strike="noStrike" kern="0" cap="none" spc="0" normalizeH="0" noProof="0" dirty="0" smtClean="0">
                <a:ln>
                  <a:noFill/>
                </a:ln>
                <a:solidFill>
                  <a:srgbClr val="7666AC"/>
                </a:solidFill>
                <a:effectLst/>
                <a:uLnTx/>
                <a:uFillTx/>
                <a:latin typeface="+mn-lt"/>
                <a:ea typeface="+mn-ea"/>
                <a:cs typeface="+mn-cs"/>
              </a:rPr>
              <a:t>для нужд пользователя микроконтроллера</a:t>
            </a:r>
          </a:p>
          <a:p>
            <a:pPr marL="342900" marR="0" lvl="0" indent="-342900" algn="l" defTabSz="914400" rtl="0" eaLnBrk="0" fontAlgn="base" latinLnBrk="0" hangingPunct="0">
              <a:lnSpc>
                <a:spcPct val="100000"/>
              </a:lnSpc>
              <a:spcBef>
                <a:spcPct val="20000"/>
              </a:spcBef>
              <a:spcAft>
                <a:spcPct val="0"/>
              </a:spcAft>
              <a:buClr>
                <a:srgbClr val="E64418"/>
              </a:buClr>
              <a:buSzTx/>
              <a:buFont typeface="Wingdings" pitchFamily="2" charset="2"/>
              <a:buChar char="v"/>
              <a:tabLst/>
              <a:defRPr/>
            </a:pPr>
            <a:endParaRPr lang="ru-RU" sz="2400" kern="0" baseline="0" dirty="0" smtClean="0">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
                <a:srgbClr val="E64418"/>
              </a:buClr>
              <a:buSzTx/>
              <a:buFont typeface="Wingdings" pitchFamily="2" charset="2"/>
              <a:buChar char="v"/>
              <a:tabLst/>
              <a:defRPr/>
            </a:pPr>
            <a:r>
              <a:rPr kumimoji="0" lang="ru-RU" sz="2400" b="1" i="0" u="none" strike="noStrike" kern="0" cap="none" spc="0" normalizeH="0" baseline="0" noProof="0" dirty="0" smtClean="0">
                <a:ln>
                  <a:noFill/>
                </a:ln>
                <a:solidFill>
                  <a:srgbClr val="7666AC"/>
                </a:solidFill>
                <a:effectLst/>
                <a:uLnTx/>
                <a:uFillTx/>
                <a:latin typeface="+mn-lt"/>
                <a:ea typeface="+mn-ea"/>
                <a:cs typeface="+mn-cs"/>
              </a:rPr>
              <a:t>Решение</a:t>
            </a:r>
          </a:p>
          <a:p>
            <a:pPr marL="800100" lvl="1" indent="-342900" eaLnBrk="0" hangingPunct="0">
              <a:spcBef>
                <a:spcPct val="20000"/>
              </a:spcBef>
              <a:buClr>
                <a:srgbClr val="E64418"/>
              </a:buClr>
              <a:buFont typeface="Wingdings" pitchFamily="2" charset="2"/>
              <a:buChar char="v"/>
            </a:pPr>
            <a:endParaRPr lang="en-US" sz="2400" kern="0" dirty="0" smtClean="0">
              <a:latin typeface="+mn-lt"/>
              <a:ea typeface="+mn-ea"/>
              <a:cs typeface="+mn-cs"/>
            </a:endParaRPr>
          </a:p>
          <a:p>
            <a:pPr marL="800100" lvl="1" indent="-342900" eaLnBrk="0" hangingPunct="0">
              <a:spcBef>
                <a:spcPct val="20000"/>
              </a:spcBef>
              <a:buClr>
                <a:srgbClr val="E64418"/>
              </a:buClr>
              <a:buFont typeface="Wingdings" pitchFamily="2" charset="2"/>
              <a:buChar char="v"/>
            </a:pPr>
            <a:r>
              <a:rPr lang="ru-RU" sz="2400" kern="0" dirty="0" smtClean="0">
                <a:latin typeface="+mn-lt"/>
                <a:ea typeface="+mn-ea"/>
                <a:cs typeface="+mn-cs"/>
              </a:rPr>
              <a:t>В </a:t>
            </a:r>
            <a:r>
              <a:rPr lang="en-US" sz="2400" kern="0" dirty="0" smtClean="0">
                <a:latin typeface="+mn-lt"/>
                <a:ea typeface="+mn-ea"/>
                <a:cs typeface="+mn-cs"/>
              </a:rPr>
              <a:t>M4K </a:t>
            </a:r>
            <a:r>
              <a:rPr lang="ru-RU" sz="2400" kern="0" dirty="0" smtClean="0">
                <a:latin typeface="+mn-lt"/>
                <a:ea typeface="+mn-ea"/>
                <a:cs typeface="+mn-cs"/>
              </a:rPr>
              <a:t>пользовательский диапазон виртуальных адресов вообще не используется</a:t>
            </a:r>
          </a:p>
          <a:p>
            <a:pPr marL="800100" lvl="1" indent="-342900" eaLnBrk="0" hangingPunct="0">
              <a:spcBef>
                <a:spcPct val="20000"/>
              </a:spcBef>
              <a:buClr>
                <a:srgbClr val="E64418"/>
              </a:buClr>
              <a:buFont typeface="Wingdings" pitchFamily="2" charset="2"/>
              <a:buChar char="v"/>
            </a:pPr>
            <a:endParaRPr kumimoji="0" lang="ru-RU" sz="2400" b="1" i="0" u="none" strike="noStrike" kern="0" cap="none" spc="0" normalizeH="0" baseline="0" noProof="0" dirty="0" smtClean="0">
              <a:ln>
                <a:noFill/>
              </a:ln>
              <a:solidFill>
                <a:srgbClr val="7666AC"/>
              </a:solidFill>
              <a:effectLst/>
              <a:uLnTx/>
              <a:uFillTx/>
              <a:latin typeface="+mn-lt"/>
              <a:ea typeface="+mn-ea"/>
              <a:cs typeface="+mn-cs"/>
            </a:endParaRPr>
          </a:p>
          <a:p>
            <a:pPr marL="800100" lvl="1" indent="-342900" eaLnBrk="0" hangingPunct="0">
              <a:spcBef>
                <a:spcPct val="20000"/>
              </a:spcBef>
              <a:buClr>
                <a:srgbClr val="E64418"/>
              </a:buClr>
              <a:buFont typeface="Wingdings" pitchFamily="2" charset="2"/>
              <a:buChar char="v"/>
            </a:pPr>
            <a:r>
              <a:rPr lang="ru-RU" sz="2400" kern="0" dirty="0" smtClean="0">
                <a:latin typeface="+mn-lt"/>
                <a:ea typeface="+mn-ea"/>
                <a:cs typeface="+mn-cs"/>
              </a:rPr>
              <a:t>В последней версии </a:t>
            </a:r>
            <a:r>
              <a:rPr lang="en-US" sz="2400" kern="0" dirty="0" smtClean="0">
                <a:latin typeface="+mn-lt"/>
                <a:ea typeface="+mn-ea"/>
                <a:cs typeface="+mn-cs"/>
              </a:rPr>
              <a:t>M14K </a:t>
            </a:r>
            <a:r>
              <a:rPr lang="ru-RU" sz="2400" kern="0" dirty="0" smtClean="0">
                <a:latin typeface="+mn-lt"/>
                <a:ea typeface="+mn-ea"/>
                <a:cs typeface="+mn-cs"/>
              </a:rPr>
              <a:t>и в </a:t>
            </a:r>
            <a:r>
              <a:rPr lang="en-US" sz="2400" kern="0" dirty="0" err="1" smtClean="0">
                <a:latin typeface="+mn-lt"/>
                <a:ea typeface="+mn-ea"/>
                <a:cs typeface="+mn-cs"/>
              </a:rPr>
              <a:t>microAptiv</a:t>
            </a:r>
            <a:r>
              <a:rPr lang="en-US" sz="2400" kern="0" dirty="0" smtClean="0">
                <a:latin typeface="+mn-lt"/>
                <a:ea typeface="+mn-ea"/>
                <a:cs typeface="+mn-cs"/>
              </a:rPr>
              <a:t> </a:t>
            </a:r>
            <a:r>
              <a:rPr lang="ru-RU" sz="2400" kern="0" dirty="0" smtClean="0">
                <a:latin typeface="+mn-lt"/>
                <a:ea typeface="+mn-ea"/>
                <a:cs typeface="+mn-cs"/>
              </a:rPr>
              <a:t>используется новый механизм защиты памяти – </a:t>
            </a:r>
            <a:r>
              <a:rPr lang="en-US" sz="2400" kern="0" dirty="0" smtClean="0">
                <a:latin typeface="+mn-lt"/>
                <a:ea typeface="+mn-ea"/>
                <a:cs typeface="+mn-cs"/>
              </a:rPr>
              <a:t>Memory Protection Unit</a:t>
            </a:r>
            <a:endParaRPr kumimoji="0" lang="ru-RU" sz="2400" b="1" i="0" u="none" strike="noStrike" kern="0" cap="none" spc="0" normalizeH="0" baseline="0" noProof="0" dirty="0" smtClean="0">
              <a:ln>
                <a:noFill/>
              </a:ln>
              <a:solidFill>
                <a:srgbClr val="7666AC"/>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idx="4294967295"/>
          </p:nvPr>
        </p:nvSpPr>
        <p:spPr/>
        <p:txBody>
          <a:bodyPr/>
          <a:lstStyle/>
          <a:p>
            <a:r>
              <a:rPr lang="en-US" altLang="ja-JP" sz="3000" smtClean="0">
                <a:ea typeface="MS PGothic" pitchFamily="34" charset="-128"/>
              </a:rPr>
              <a:t>MIPS Heritage </a:t>
            </a:r>
          </a:p>
        </p:txBody>
      </p:sp>
      <p:pic>
        <p:nvPicPr>
          <p:cNvPr id="32771" name="Picture 5" descr="HennessyMips_250"/>
          <p:cNvPicPr>
            <a:picLocks noChangeAspect="1" noChangeArrowheads="1"/>
          </p:cNvPicPr>
          <p:nvPr/>
        </p:nvPicPr>
        <p:blipFill>
          <a:blip r:embed="rId3" cstate="print"/>
          <a:srcRect/>
          <a:stretch>
            <a:fillRect/>
          </a:stretch>
        </p:blipFill>
        <p:spPr bwMode="auto">
          <a:xfrm>
            <a:off x="804863" y="1219200"/>
            <a:ext cx="2600325" cy="3886200"/>
          </a:xfrm>
          <a:prstGeom prst="rect">
            <a:avLst/>
          </a:prstGeom>
          <a:noFill/>
          <a:ln w="38100">
            <a:solidFill>
              <a:srgbClr val="404040"/>
            </a:solidFill>
            <a:miter lim="800000"/>
            <a:headEnd/>
            <a:tailEnd/>
          </a:ln>
        </p:spPr>
      </p:pic>
      <p:sp>
        <p:nvSpPr>
          <p:cNvPr id="21508" name="Rectangle 6"/>
          <p:cNvSpPr>
            <a:spLocks noChangeArrowheads="1"/>
          </p:cNvSpPr>
          <p:nvPr/>
        </p:nvSpPr>
        <p:spPr bwMode="auto">
          <a:xfrm>
            <a:off x="685800" y="5176838"/>
            <a:ext cx="2898775" cy="461962"/>
          </a:xfrm>
          <a:prstGeom prst="rect">
            <a:avLst/>
          </a:prstGeom>
          <a:solidFill>
            <a:srgbClr val="FFFFFF"/>
          </a:solidFill>
          <a:ln w="9525" algn="ctr">
            <a:noFill/>
            <a:miter lim="800000"/>
            <a:headEnd/>
            <a:tailEnd/>
          </a:ln>
        </p:spPr>
        <p:txBody>
          <a:bodyPr wrap="none" anchor="ctr">
            <a:spAutoFit/>
          </a:bodyPr>
          <a:lstStyle/>
          <a:p>
            <a:pPr fontAlgn="t">
              <a:spcBef>
                <a:spcPts val="0"/>
              </a:spcBef>
              <a:spcAft>
                <a:spcPts val="0"/>
              </a:spcAft>
              <a:defRPr/>
            </a:pPr>
            <a:r>
              <a:rPr lang="en-US" altLang="ja-JP" sz="800" b="0" i="1" dirty="0">
                <a:solidFill>
                  <a:schemeClr val="bg1">
                    <a:lumMod val="50000"/>
                  </a:schemeClr>
                </a:solidFill>
                <a:latin typeface="+mn-lt"/>
                <a:ea typeface="ＭＳ Ｐゴシック" pitchFamily="34" charset="-128"/>
                <a:cs typeface="+mn-cs"/>
              </a:rPr>
              <a:t>Photo: In 1984, Stanford computer scientists John </a:t>
            </a:r>
            <a:r>
              <a:rPr lang="en-US" altLang="ja-JP" sz="800" b="0" i="1" dirty="0" err="1">
                <a:solidFill>
                  <a:schemeClr val="bg1">
                    <a:lumMod val="50000"/>
                  </a:schemeClr>
                </a:solidFill>
                <a:latin typeface="+mn-lt"/>
                <a:ea typeface="ＭＳ Ｐゴシック" pitchFamily="34" charset="-128"/>
                <a:cs typeface="+mn-cs"/>
              </a:rPr>
              <a:t>Shott</a:t>
            </a:r>
            <a:r>
              <a:rPr lang="en-US" altLang="ja-JP" sz="800" b="0" i="1" dirty="0">
                <a:solidFill>
                  <a:schemeClr val="bg1">
                    <a:lumMod val="50000"/>
                  </a:schemeClr>
                </a:solidFill>
                <a:latin typeface="+mn-lt"/>
                <a:ea typeface="ＭＳ Ｐゴシック" pitchFamily="34" charset="-128"/>
                <a:cs typeface="+mn-cs"/>
              </a:rPr>
              <a:t>, </a:t>
            </a:r>
            <a:br>
              <a:rPr lang="en-US" altLang="ja-JP" sz="800" b="0" i="1" dirty="0">
                <a:solidFill>
                  <a:schemeClr val="bg1">
                    <a:lumMod val="50000"/>
                  </a:schemeClr>
                </a:solidFill>
                <a:latin typeface="+mn-lt"/>
                <a:ea typeface="ＭＳ Ｐゴシック" pitchFamily="34" charset="-128"/>
                <a:cs typeface="+mn-cs"/>
              </a:rPr>
            </a:br>
            <a:r>
              <a:rPr lang="en-US" altLang="ja-JP" sz="800" b="0" i="1" dirty="0">
                <a:solidFill>
                  <a:schemeClr val="bg1">
                    <a:lumMod val="50000"/>
                  </a:schemeClr>
                </a:solidFill>
                <a:latin typeface="+mn-lt"/>
                <a:ea typeface="ＭＳ Ｐゴシック" pitchFamily="34" charset="-128"/>
                <a:cs typeface="+mn-cs"/>
              </a:rPr>
              <a:t>John Hennessy and James D. </a:t>
            </a:r>
            <a:r>
              <a:rPr lang="en-US" altLang="ja-JP" sz="800" b="0" i="1" dirty="0" err="1">
                <a:solidFill>
                  <a:schemeClr val="bg1">
                    <a:lumMod val="50000"/>
                  </a:schemeClr>
                </a:solidFill>
                <a:latin typeface="+mn-lt"/>
                <a:ea typeface="ＭＳ Ｐゴシック" pitchFamily="34" charset="-128"/>
                <a:cs typeface="+mn-cs"/>
              </a:rPr>
              <a:t>Meindl</a:t>
            </a:r>
            <a:r>
              <a:rPr lang="en-US" altLang="ja-JP" sz="800" b="0" i="1" dirty="0">
                <a:solidFill>
                  <a:schemeClr val="bg1">
                    <a:lumMod val="50000"/>
                  </a:schemeClr>
                </a:solidFill>
                <a:latin typeface="+mn-lt"/>
                <a:ea typeface="ＭＳ Ｐゴシック" pitchFamily="34" charset="-128"/>
                <a:cs typeface="+mn-cs"/>
              </a:rPr>
              <a:t> brainstorm about the </a:t>
            </a:r>
            <a:br>
              <a:rPr lang="en-US" altLang="ja-JP" sz="800" b="0" i="1" dirty="0">
                <a:solidFill>
                  <a:schemeClr val="bg1">
                    <a:lumMod val="50000"/>
                  </a:schemeClr>
                </a:solidFill>
                <a:latin typeface="+mn-lt"/>
                <a:ea typeface="ＭＳ Ｐゴシック" pitchFamily="34" charset="-128"/>
                <a:cs typeface="+mn-cs"/>
              </a:rPr>
            </a:br>
            <a:r>
              <a:rPr lang="en-US" altLang="ja-JP" sz="800" b="0" i="1" dirty="0">
                <a:solidFill>
                  <a:schemeClr val="bg1">
                    <a:lumMod val="50000"/>
                  </a:schemeClr>
                </a:solidFill>
                <a:latin typeface="+mn-lt"/>
                <a:ea typeface="ＭＳ Ｐゴシック" pitchFamily="34" charset="-128"/>
                <a:cs typeface="+mn-cs"/>
              </a:rPr>
              <a:t>MIPS project (Photo: Chuck Painter</a:t>
            </a:r>
            <a:r>
              <a:rPr lang="en-US" altLang="ja-JP" sz="800" b="0" i="1" dirty="0">
                <a:solidFill>
                  <a:schemeClr val="tx1"/>
                </a:solidFill>
                <a:latin typeface="+mn-lt"/>
                <a:ea typeface="ＭＳ Ｐゴシック" pitchFamily="34" charset="-128"/>
                <a:cs typeface="+mn-cs"/>
              </a:rPr>
              <a:t>)</a:t>
            </a:r>
          </a:p>
        </p:txBody>
      </p:sp>
      <p:sp>
        <p:nvSpPr>
          <p:cNvPr id="21509" name="Rectangle 14"/>
          <p:cNvSpPr>
            <a:spLocks noChangeArrowheads="1"/>
          </p:cNvSpPr>
          <p:nvPr/>
        </p:nvSpPr>
        <p:spPr bwMode="auto">
          <a:xfrm>
            <a:off x="3517900" y="3200400"/>
            <a:ext cx="4792663" cy="914400"/>
          </a:xfrm>
          <a:prstGeom prst="rect">
            <a:avLst/>
          </a:prstGeom>
          <a:solidFill>
            <a:srgbClr val="40404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altLang="ja-JP" sz="1600" dirty="0">
                <a:solidFill>
                  <a:srgbClr val="FFFFFF"/>
                </a:solidFill>
              </a:rPr>
              <a:t>Standard 32- and 64-bit architecture for embedded, mobile, multimedia and networking applications</a:t>
            </a:r>
            <a:endParaRPr lang="en-US" altLang="ja-JP" sz="1600" dirty="0">
              <a:solidFill>
                <a:srgbClr val="FFFFFF"/>
              </a:solidFill>
            </a:endParaRPr>
          </a:p>
        </p:txBody>
      </p:sp>
      <p:sp>
        <p:nvSpPr>
          <p:cNvPr id="21510" name="Rectangle 15"/>
          <p:cNvSpPr>
            <a:spLocks noChangeArrowheads="1"/>
          </p:cNvSpPr>
          <p:nvPr/>
        </p:nvSpPr>
        <p:spPr bwMode="auto">
          <a:xfrm>
            <a:off x="3517900" y="2209800"/>
            <a:ext cx="4792663" cy="914400"/>
          </a:xfrm>
          <a:prstGeom prst="rect">
            <a:avLst/>
          </a:prstGeom>
          <a:solidFill>
            <a:srgbClr val="40404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1600" dirty="0">
                <a:solidFill>
                  <a:srgbClr val="FFFFFF"/>
                </a:solidFill>
              </a:rPr>
              <a:t>Elegant RISC architecture designed for performance and efficiency</a:t>
            </a:r>
          </a:p>
        </p:txBody>
      </p:sp>
      <p:sp>
        <p:nvSpPr>
          <p:cNvPr id="21511" name="Rectangle 16"/>
          <p:cNvSpPr>
            <a:spLocks noChangeArrowheads="1"/>
          </p:cNvSpPr>
          <p:nvPr/>
        </p:nvSpPr>
        <p:spPr bwMode="auto">
          <a:xfrm>
            <a:off x="3517900" y="1211262"/>
            <a:ext cx="4792663" cy="922338"/>
          </a:xfrm>
          <a:prstGeom prst="rect">
            <a:avLst/>
          </a:prstGeom>
          <a:solidFill>
            <a:srgbClr val="40404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1600" dirty="0">
                <a:solidFill>
                  <a:srgbClr val="FFFFFF"/>
                </a:solidFill>
              </a:rPr>
              <a:t>Pioneered by Stanford President </a:t>
            </a:r>
            <a:br>
              <a:rPr lang="en-US" altLang="ja-JP" sz="1600" dirty="0">
                <a:solidFill>
                  <a:srgbClr val="FFFFFF"/>
                </a:solidFill>
              </a:rPr>
            </a:br>
            <a:r>
              <a:rPr lang="en-US" altLang="ja-JP" sz="1600" dirty="0">
                <a:solidFill>
                  <a:srgbClr val="FFFFFF"/>
                </a:solidFill>
              </a:rPr>
              <a:t>John Hennessy in the 1980s</a:t>
            </a:r>
          </a:p>
        </p:txBody>
      </p:sp>
      <p:sp>
        <p:nvSpPr>
          <p:cNvPr id="21512" name="Rectangle 17"/>
          <p:cNvSpPr>
            <a:spLocks noChangeArrowheads="1"/>
          </p:cNvSpPr>
          <p:nvPr/>
        </p:nvSpPr>
        <p:spPr bwMode="auto">
          <a:xfrm>
            <a:off x="3517900" y="4191000"/>
            <a:ext cx="4792663" cy="914400"/>
          </a:xfrm>
          <a:prstGeom prst="rect">
            <a:avLst/>
          </a:prstGeom>
          <a:solidFill>
            <a:srgbClr val="40404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1600" dirty="0">
                <a:solidFill>
                  <a:srgbClr val="FFFFFF"/>
                </a:solidFill>
                <a:cs typeface="MS PGothic"/>
              </a:rPr>
              <a:t>Continued innovation by MIPS and </a:t>
            </a:r>
            <a:br>
              <a:rPr lang="en-US" altLang="ja-JP" sz="1600" dirty="0">
                <a:solidFill>
                  <a:srgbClr val="FFFFFF"/>
                </a:solidFill>
                <a:cs typeface="MS PGothic"/>
              </a:rPr>
            </a:br>
            <a:r>
              <a:rPr lang="en-US" altLang="ja-JP" sz="1600" dirty="0">
                <a:solidFill>
                  <a:srgbClr val="FFFFFF"/>
                </a:solidFill>
                <a:cs typeface="MS PGothic"/>
              </a:rPr>
              <a:t>architecture licensees</a:t>
            </a:r>
          </a:p>
        </p:txBody>
      </p:sp>
      <p:sp>
        <p:nvSpPr>
          <p:cNvPr id="21513" name="Rectangle 29"/>
          <p:cNvSpPr>
            <a:spLocks noChangeArrowheads="1"/>
          </p:cNvSpPr>
          <p:nvPr/>
        </p:nvSpPr>
        <p:spPr bwMode="auto">
          <a:xfrm>
            <a:off x="830263" y="5715000"/>
            <a:ext cx="7477125" cy="762000"/>
          </a:xfrm>
          <a:prstGeom prst="rect">
            <a:avLst/>
          </a:prstGeom>
          <a:solidFill>
            <a:srgbClr val="40404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altLang="ja-JP" dirty="0">
                <a:solidFill>
                  <a:srgbClr val="FFFFFF"/>
                </a:solidFill>
                <a:cs typeface="MS PGothic"/>
              </a:rPr>
              <a:t>More than 3.6 billion MIPS-Based SoCs shipped</a:t>
            </a:r>
            <a:endParaRPr lang="en-US" altLang="ja-JP" dirty="0">
              <a:solidFill>
                <a:srgbClr val="FFFFFF"/>
              </a:solidFill>
              <a:cs typeface="MS PGothic"/>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ru-RU" dirty="0" smtClean="0"/>
              <a:t>Новый способ защиты памяти- </a:t>
            </a:r>
            <a:r>
              <a:rPr lang="en-US" dirty="0" smtClean="0"/>
              <a:t>Memory Protection Unit</a:t>
            </a:r>
            <a:endParaRPr lang="en-US" dirty="0"/>
          </a:p>
        </p:txBody>
      </p:sp>
      <p:sp>
        <p:nvSpPr>
          <p:cNvPr id="3" name="Content Placeholder 2"/>
          <p:cNvSpPr>
            <a:spLocks noGrp="1"/>
          </p:cNvSpPr>
          <p:nvPr>
            <p:ph idx="1"/>
          </p:nvPr>
        </p:nvSpPr>
        <p:spPr/>
        <p:txBody>
          <a:bodyPr>
            <a:normAutofit fontScale="92500"/>
          </a:bodyPr>
          <a:lstStyle/>
          <a:p>
            <a:endParaRPr lang="ru-RU" dirty="0" smtClean="0"/>
          </a:p>
          <a:p>
            <a:r>
              <a:rPr lang="ru-RU" dirty="0" smtClean="0"/>
              <a:t>Реализован в последней версии </a:t>
            </a:r>
            <a:r>
              <a:rPr lang="en-US" dirty="0" smtClean="0"/>
              <a:t>M14K </a:t>
            </a:r>
            <a:r>
              <a:rPr lang="ru-RU" dirty="0" smtClean="0"/>
              <a:t>и в</a:t>
            </a:r>
            <a:r>
              <a:rPr lang="en-US" dirty="0" smtClean="0"/>
              <a:t> </a:t>
            </a:r>
            <a:r>
              <a:rPr lang="en-US" dirty="0" err="1" smtClean="0"/>
              <a:t>microAptiv</a:t>
            </a:r>
            <a:endParaRPr lang="en-US" dirty="0" smtClean="0"/>
          </a:p>
          <a:p>
            <a:endParaRPr lang="ru-RU" dirty="0" smtClean="0"/>
          </a:p>
          <a:p>
            <a:r>
              <a:rPr lang="ru-RU" dirty="0" smtClean="0"/>
              <a:t>Не требует </a:t>
            </a:r>
            <a:r>
              <a:rPr lang="en-US" dirty="0" smtClean="0"/>
              <a:t>TLB, </a:t>
            </a:r>
            <a:r>
              <a:rPr lang="ru-RU" dirty="0" smtClean="0"/>
              <a:t>может работать с </a:t>
            </a:r>
            <a:r>
              <a:rPr lang="en-US" dirty="0" smtClean="0"/>
              <a:t>FMT</a:t>
            </a:r>
            <a:endParaRPr lang="ru-RU" dirty="0" smtClean="0"/>
          </a:p>
          <a:p>
            <a:endParaRPr lang="ru-RU" dirty="0" smtClean="0"/>
          </a:p>
          <a:p>
            <a:r>
              <a:rPr lang="ru-RU" dirty="0" smtClean="0"/>
              <a:t>Позволяет до 16 адресных регионов</a:t>
            </a:r>
            <a:r>
              <a:rPr lang="en-US" dirty="0" smtClean="0"/>
              <a:t>, </a:t>
            </a:r>
            <a:r>
              <a:rPr lang="ru-RU" dirty="0" smtClean="0"/>
              <a:t>конфигурируемых регистрами системного сопроцессора</a:t>
            </a:r>
          </a:p>
          <a:p>
            <a:endParaRPr lang="ru-RU" dirty="0" smtClean="0"/>
          </a:p>
          <a:p>
            <a:r>
              <a:rPr lang="ru-RU" dirty="0" smtClean="0"/>
              <a:t>Позволяет установить разные уровни доступа к регионам - </a:t>
            </a:r>
            <a:r>
              <a:rPr lang="en-US" dirty="0" smtClean="0"/>
              <a:t>instruction-fetch, data-read/write, or </a:t>
            </a:r>
            <a:r>
              <a:rPr lang="en-US" dirty="0" err="1" smtClean="0"/>
              <a:t>iFlowtrace</a:t>
            </a:r>
            <a:r>
              <a:rPr lang="en-US" dirty="0" smtClean="0"/>
              <a:t> access</a:t>
            </a:r>
            <a:endParaRPr lang="ru-RU" dirty="0" smtClean="0"/>
          </a:p>
          <a:p>
            <a:endParaRPr lang="ru-RU" dirty="0" smtClean="0"/>
          </a:p>
          <a:p>
            <a:r>
              <a:rPr lang="ru-RU" dirty="0" smtClean="0"/>
              <a:t>Неавторизованной доступ вызывает высокоприоритетное исключение</a:t>
            </a:r>
            <a:endParaRPr lang="en-US" dirty="0" smtClean="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ru-RU" dirty="0" smtClean="0"/>
              <a:t>Устройство защиты памяти – </a:t>
            </a:r>
            <a:r>
              <a:rPr lang="en-US" dirty="0" smtClean="0"/>
              <a:t>Memory Protection Unit</a:t>
            </a:r>
            <a:endParaRPr lang="en-US" dirty="0"/>
          </a:p>
        </p:txBody>
      </p:sp>
      <p:pic>
        <p:nvPicPr>
          <p:cNvPr id="3074" name="Picture 2"/>
          <p:cNvPicPr>
            <a:picLocks noGrp="1" noChangeAspect="1" noChangeArrowheads="1"/>
          </p:cNvPicPr>
          <p:nvPr>
            <p:ph idx="1"/>
          </p:nvPr>
        </p:nvPicPr>
        <p:blipFill>
          <a:blip r:embed="rId2" cstate="print"/>
          <a:srcRect/>
          <a:stretch>
            <a:fillRect/>
          </a:stretch>
        </p:blipFill>
        <p:spPr bwMode="auto">
          <a:xfrm>
            <a:off x="392723" y="1143000"/>
            <a:ext cx="8358554" cy="5257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Умножение и деление</a:t>
            </a:r>
            <a:endParaRPr lang="en-US" dirty="0"/>
          </a:p>
        </p:txBody>
      </p:sp>
      <p:sp>
        <p:nvSpPr>
          <p:cNvPr id="3" name="Content Placeholder 2"/>
          <p:cNvSpPr>
            <a:spLocks noGrp="1"/>
          </p:cNvSpPr>
          <p:nvPr>
            <p:ph idx="1"/>
          </p:nvPr>
        </p:nvSpPr>
        <p:spPr>
          <a:xfrm>
            <a:off x="152400" y="1237128"/>
            <a:ext cx="8839200" cy="5163671"/>
          </a:xfrm>
        </p:spPr>
        <p:txBody>
          <a:bodyPr>
            <a:normAutofit fontScale="92500" lnSpcReduction="20000"/>
          </a:bodyPr>
          <a:lstStyle/>
          <a:p>
            <a:r>
              <a:rPr lang="ru-RU" dirty="0" smtClean="0"/>
              <a:t>Ядра </a:t>
            </a:r>
            <a:r>
              <a:rPr lang="en-US" dirty="0" smtClean="0"/>
              <a:t>M4K / M14K / </a:t>
            </a:r>
            <a:r>
              <a:rPr lang="en-US" dirty="0" err="1" smtClean="0"/>
              <a:t>interAptiv</a:t>
            </a:r>
            <a:r>
              <a:rPr lang="en-US" dirty="0" smtClean="0"/>
              <a:t> </a:t>
            </a:r>
            <a:r>
              <a:rPr lang="ru-RU" dirty="0" smtClean="0"/>
              <a:t>предоставляют разработчику системы на кристалле (</a:t>
            </a:r>
            <a:r>
              <a:rPr lang="en-US" dirty="0" smtClean="0"/>
              <a:t>System on Chip – </a:t>
            </a:r>
            <a:r>
              <a:rPr lang="en-US" dirty="0" err="1" smtClean="0"/>
              <a:t>SoC</a:t>
            </a:r>
            <a:r>
              <a:rPr lang="en-US" dirty="0" smtClean="0"/>
              <a:t>) </a:t>
            </a:r>
            <a:r>
              <a:rPr lang="ru-RU" dirty="0" smtClean="0"/>
              <a:t>несколько конфигураций ядра для умножения и деления</a:t>
            </a:r>
          </a:p>
          <a:p>
            <a:pPr lvl="1"/>
            <a:endParaRPr lang="ru-RU" dirty="0" smtClean="0"/>
          </a:p>
          <a:p>
            <a:pPr lvl="1"/>
            <a:r>
              <a:rPr lang="ru-RU" dirty="0" smtClean="0"/>
              <a:t>Высокая производительность</a:t>
            </a:r>
          </a:p>
          <a:p>
            <a:pPr lvl="2"/>
            <a:endParaRPr lang="ru-RU" dirty="0" smtClean="0"/>
          </a:p>
          <a:p>
            <a:pPr lvl="2"/>
            <a:r>
              <a:rPr lang="ru-RU" dirty="0" smtClean="0"/>
              <a:t>Умножение за один цикл синхросигнала</a:t>
            </a:r>
          </a:p>
          <a:p>
            <a:pPr lvl="2"/>
            <a:endParaRPr lang="ru-RU" dirty="0" smtClean="0"/>
          </a:p>
          <a:p>
            <a:pPr lvl="2"/>
            <a:r>
              <a:rPr lang="ru-RU" dirty="0" smtClean="0"/>
              <a:t>Умножение со сложением (</a:t>
            </a:r>
            <a:r>
              <a:rPr lang="en-US" dirty="0" smtClean="0"/>
              <a:t>multiply-accumulate – MAC) </a:t>
            </a:r>
            <a:r>
              <a:rPr lang="ru-RU" dirty="0" smtClean="0"/>
              <a:t>за один или два цикла</a:t>
            </a:r>
          </a:p>
          <a:p>
            <a:pPr lvl="3"/>
            <a:endParaRPr lang="ru-RU" dirty="0" smtClean="0"/>
          </a:p>
          <a:p>
            <a:pPr lvl="3"/>
            <a:r>
              <a:rPr lang="ru-RU" dirty="0" smtClean="0"/>
              <a:t>32-бита на 16-бит – за один цикл</a:t>
            </a:r>
          </a:p>
          <a:p>
            <a:pPr lvl="3"/>
            <a:r>
              <a:rPr lang="ru-RU" dirty="0" smtClean="0"/>
              <a:t>32-бита на 32 бита – за два цикла</a:t>
            </a:r>
          </a:p>
          <a:p>
            <a:pPr lvl="1"/>
            <a:endParaRPr lang="ru-RU" dirty="0" smtClean="0"/>
          </a:p>
          <a:p>
            <a:pPr lvl="1"/>
            <a:r>
              <a:rPr lang="ru-RU" dirty="0" smtClean="0"/>
              <a:t>Низкая производительность, зато и малая площадь на кристалле (и энергопотребление)</a:t>
            </a:r>
          </a:p>
          <a:p>
            <a:pPr lvl="2"/>
            <a:endParaRPr lang="ru-RU" dirty="0" smtClean="0"/>
          </a:p>
          <a:p>
            <a:pPr lvl="2"/>
            <a:r>
              <a:rPr lang="ru-RU" dirty="0" smtClean="0"/>
              <a:t>Итеративный алгоритм умножения</a:t>
            </a:r>
          </a:p>
          <a:p>
            <a:pPr lvl="3"/>
            <a:endParaRPr 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Зачем нужна специальная команда умножения со сложением</a:t>
            </a:r>
            <a:r>
              <a:rPr lang="en-US" dirty="0" smtClean="0"/>
              <a:t> - MADD?</a:t>
            </a:r>
            <a:endParaRPr lang="en-US" dirty="0"/>
          </a:p>
        </p:txBody>
      </p:sp>
      <p:sp>
        <p:nvSpPr>
          <p:cNvPr id="4" name="Content Placeholder 3"/>
          <p:cNvSpPr>
            <a:spLocks noGrp="1"/>
          </p:cNvSpPr>
          <p:nvPr>
            <p:ph idx="1"/>
          </p:nvPr>
        </p:nvSpPr>
        <p:spPr>
          <a:xfrm>
            <a:off x="161364" y="1223681"/>
            <a:ext cx="8839200" cy="3079378"/>
          </a:xfrm>
        </p:spPr>
        <p:txBody>
          <a:bodyPr>
            <a:normAutofit/>
          </a:bodyPr>
          <a:lstStyle/>
          <a:p>
            <a:r>
              <a:rPr lang="ru-RU" dirty="0" smtClean="0"/>
              <a:t>Эта команда часто встречается в алгоритмах цифровой обработки сигналов</a:t>
            </a:r>
            <a:r>
              <a:rPr lang="en-US" dirty="0" smtClean="0"/>
              <a:t> – Digital Signal Processing (DSP)</a:t>
            </a:r>
            <a:endParaRPr lang="ru-RU" dirty="0" smtClean="0"/>
          </a:p>
          <a:p>
            <a:pPr lvl="1"/>
            <a:endParaRPr lang="en-US" dirty="0" smtClean="0"/>
          </a:p>
          <a:p>
            <a:pPr lvl="1"/>
            <a:r>
              <a:rPr lang="ru-RU" dirty="0" smtClean="0"/>
              <a:t>Например вот формула для простого частотного фильтра (</a:t>
            </a:r>
            <a:r>
              <a:rPr lang="en-US" dirty="0" smtClean="0"/>
              <a:t>Finite Impulse Response Filter – FIR filter)</a:t>
            </a:r>
            <a:r>
              <a:rPr lang="ru-RU" dirty="0" smtClean="0"/>
              <a:t>, убирающего определенные частоты из оцифрованного звукового сигнала</a:t>
            </a:r>
          </a:p>
        </p:txBody>
      </p:sp>
      <p:pic>
        <p:nvPicPr>
          <p:cNvPr id="8194" name="Picture 2" descr="\begin{align}&#10; y[n] &amp;= b_0 x[n] + b_1 x[n-1] + \cdots + b_N x[n-N] \\&#10;      &amp;= \sum_{i=0}^{N} b_i x[n-i]&#10;\end{align}"/>
          <p:cNvPicPr>
            <a:picLocks noChangeAspect="1" noChangeArrowheads="1"/>
          </p:cNvPicPr>
          <p:nvPr/>
        </p:nvPicPr>
        <p:blipFill>
          <a:blip r:embed="rId2" cstate="print"/>
          <a:srcRect/>
          <a:stretch>
            <a:fillRect/>
          </a:stretch>
        </p:blipFill>
        <p:spPr bwMode="auto">
          <a:xfrm>
            <a:off x="2056093" y="4607018"/>
            <a:ext cx="3648075" cy="838201"/>
          </a:xfrm>
          <a:prstGeom prst="rect">
            <a:avLst/>
          </a:prstGeo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ru-RU" dirty="0" smtClean="0"/>
              <a:t>Новое ядро </a:t>
            </a:r>
            <a:r>
              <a:rPr lang="en-US" dirty="0" smtClean="0"/>
              <a:t>M14KE / </a:t>
            </a:r>
            <a:r>
              <a:rPr lang="en-US" dirty="0" err="1" smtClean="0"/>
              <a:t>microAptiv</a:t>
            </a:r>
            <a:r>
              <a:rPr lang="en-US" dirty="0" smtClean="0"/>
              <a:t> </a:t>
            </a:r>
            <a:r>
              <a:rPr lang="ru-RU" dirty="0" smtClean="0"/>
              <a:t>реализует большое набор инструкций для </a:t>
            </a:r>
            <a:r>
              <a:rPr lang="en-US" dirty="0" smtClean="0"/>
              <a:t>DSP</a:t>
            </a:r>
            <a:endParaRPr lang="en-US" dirty="0"/>
          </a:p>
        </p:txBody>
      </p:sp>
      <p:sp>
        <p:nvSpPr>
          <p:cNvPr id="3" name="Content Placeholder 2"/>
          <p:cNvSpPr>
            <a:spLocks noGrp="1"/>
          </p:cNvSpPr>
          <p:nvPr>
            <p:ph idx="1"/>
          </p:nvPr>
        </p:nvSpPr>
        <p:spPr/>
        <p:txBody>
          <a:bodyPr>
            <a:normAutofit fontScale="62500" lnSpcReduction="20000"/>
          </a:bodyPr>
          <a:lstStyle/>
          <a:p>
            <a:endParaRPr lang="ru-RU" dirty="0" smtClean="0"/>
          </a:p>
          <a:p>
            <a:r>
              <a:rPr lang="ru-RU" dirty="0" smtClean="0"/>
              <a:t>Инструкции для одновременных арифметических операций с четырьмя байтами 32-битного слова, которые рассматриваются как независимые числа</a:t>
            </a:r>
          </a:p>
          <a:p>
            <a:endParaRPr lang="ru-RU" dirty="0" smtClean="0"/>
          </a:p>
          <a:p>
            <a:pPr lvl="1"/>
            <a:r>
              <a:rPr lang="ru-RU" dirty="0" smtClean="0"/>
              <a:t>То же – с двумя полусловами 32-битного слова</a:t>
            </a:r>
          </a:p>
          <a:p>
            <a:endParaRPr lang="ru-RU" dirty="0" smtClean="0"/>
          </a:p>
          <a:p>
            <a:r>
              <a:rPr lang="ru-RU" dirty="0" smtClean="0"/>
              <a:t>Арифметика с фиксированной точкой</a:t>
            </a:r>
          </a:p>
          <a:p>
            <a:pPr lvl="1"/>
            <a:endParaRPr lang="ru-RU" dirty="0" smtClean="0"/>
          </a:p>
          <a:p>
            <a:pPr lvl="1"/>
            <a:r>
              <a:rPr lang="ru-RU" dirty="0" smtClean="0"/>
              <a:t>Для </a:t>
            </a:r>
            <a:r>
              <a:rPr lang="en-US" dirty="0" smtClean="0"/>
              <a:t>DSP </a:t>
            </a:r>
            <a:r>
              <a:rPr lang="ru-RU" dirty="0" smtClean="0"/>
              <a:t>алгоритмов наиболее полезными является 32-битные числа с точкой после старшего 31-го бита (</a:t>
            </a:r>
            <a:r>
              <a:rPr lang="en-US" dirty="0" smtClean="0"/>
              <a:t>Q31) </a:t>
            </a:r>
            <a:r>
              <a:rPr lang="ru-RU" dirty="0" smtClean="0"/>
              <a:t>и 16-битные числа с точкой после старшего </a:t>
            </a:r>
            <a:r>
              <a:rPr lang="en-US" dirty="0" smtClean="0"/>
              <a:t>15-</a:t>
            </a:r>
            <a:r>
              <a:rPr lang="ru-RU" dirty="0" smtClean="0"/>
              <a:t>го бита (</a:t>
            </a:r>
            <a:r>
              <a:rPr lang="en-US" dirty="0" smtClean="0"/>
              <a:t>Q15). </a:t>
            </a:r>
            <a:r>
              <a:rPr lang="ru-RU" dirty="0" smtClean="0"/>
              <a:t>Старший бит и в одном, и в другом представлении содержит знак</a:t>
            </a:r>
            <a:endParaRPr lang="en-US" dirty="0" smtClean="0"/>
          </a:p>
          <a:p>
            <a:endParaRPr lang="en-US" dirty="0" smtClean="0"/>
          </a:p>
          <a:p>
            <a:r>
              <a:rPr lang="ru-RU" dirty="0" smtClean="0"/>
              <a:t>Арифметика с насыщением – </a:t>
            </a:r>
            <a:r>
              <a:rPr lang="en-US" dirty="0" smtClean="0"/>
              <a:t>saturation arithmetic</a:t>
            </a:r>
          </a:p>
          <a:p>
            <a:pPr lvl="1"/>
            <a:endParaRPr lang="ru-RU" dirty="0" smtClean="0"/>
          </a:p>
          <a:p>
            <a:pPr lvl="1"/>
            <a:r>
              <a:rPr lang="ru-RU" dirty="0" smtClean="0"/>
              <a:t>В этой арифметике есть понятие «много» и умножение или сложение любого числа с «много» дает «много»</a:t>
            </a:r>
          </a:p>
          <a:p>
            <a:endParaRPr lang="ru-RU" dirty="0" smtClean="0"/>
          </a:p>
          <a:p>
            <a:r>
              <a:rPr lang="ru-RU" dirty="0" smtClean="0"/>
              <a:t>Дополнительные операции умножения со сложением (</a:t>
            </a:r>
            <a:r>
              <a:rPr lang="en-US" dirty="0" smtClean="0"/>
              <a:t>multiply-accumulate – MAC), </a:t>
            </a:r>
            <a:r>
              <a:rPr lang="ru-RU" dirty="0" smtClean="0"/>
              <a:t>которые используют четыре независимых аккумулятора</a:t>
            </a:r>
          </a:p>
          <a:p>
            <a:endParaRPr lang="ru-RU" dirty="0" smtClean="0"/>
          </a:p>
          <a:p>
            <a:r>
              <a:rPr lang="ru-RU" dirty="0" smtClean="0"/>
              <a:t>Операции округления, работы с битами и т.д. – все, что повышает бенчмарки у алгоритмов цифровой обработки сигналов</a:t>
            </a:r>
          </a:p>
          <a:p>
            <a:endParaRPr lang="ru-RU" dirty="0" smtClean="0"/>
          </a:p>
          <a:p>
            <a:r>
              <a:rPr lang="ru-RU" dirty="0" smtClean="0"/>
              <a:t>Все эти инструкции могу использоваться с коде на </a:t>
            </a:r>
            <a:r>
              <a:rPr lang="en-US" dirty="0" smtClean="0"/>
              <a:t>C </a:t>
            </a:r>
            <a:r>
              <a:rPr lang="ru-RU" dirty="0" smtClean="0"/>
              <a:t>с помощью вызова специальных псевдо-функций</a:t>
            </a:r>
            <a:endParaRPr lang="en-US" dirty="0" smtClean="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Пример команды из </a:t>
            </a:r>
            <a:r>
              <a:rPr lang="en-US" dirty="0" smtClean="0"/>
              <a:t>DSP-</a:t>
            </a:r>
            <a:r>
              <a:rPr lang="ru-RU" dirty="0" smtClean="0"/>
              <a:t>расширения</a:t>
            </a:r>
            <a:endParaRPr lang="en-US" dirty="0"/>
          </a:p>
        </p:txBody>
      </p:sp>
      <p:sp>
        <p:nvSpPr>
          <p:cNvPr id="3" name="Content Placeholder 2"/>
          <p:cNvSpPr>
            <a:spLocks noGrp="1"/>
          </p:cNvSpPr>
          <p:nvPr>
            <p:ph idx="1"/>
          </p:nvPr>
        </p:nvSpPr>
        <p:spPr>
          <a:xfrm>
            <a:off x="152400" y="1143000"/>
            <a:ext cx="8839200" cy="2308412"/>
          </a:xfrm>
        </p:spPr>
        <p:txBody>
          <a:bodyPr>
            <a:normAutofit fontScale="85000" lnSpcReduction="20000"/>
          </a:bodyPr>
          <a:lstStyle/>
          <a:p>
            <a:r>
              <a:rPr lang="en-GB" sz="2800" dirty="0" smtClean="0"/>
              <a:t>MULQ_RS.PH, rd, </a:t>
            </a:r>
            <a:r>
              <a:rPr lang="en-GB" sz="2800" dirty="0" err="1" smtClean="0"/>
              <a:t>rs</a:t>
            </a:r>
            <a:r>
              <a:rPr lang="en-GB" sz="2800" dirty="0" smtClean="0"/>
              <a:t>, </a:t>
            </a:r>
            <a:r>
              <a:rPr lang="en-GB" sz="2800" dirty="0" err="1" smtClean="0"/>
              <a:t>rt</a:t>
            </a:r>
            <a:endParaRPr lang="ru-RU" sz="2800" dirty="0" smtClean="0"/>
          </a:p>
          <a:p>
            <a:pPr lvl="1"/>
            <a:endParaRPr lang="en-US" dirty="0" smtClean="0"/>
          </a:p>
          <a:p>
            <a:pPr lvl="1"/>
            <a:r>
              <a:rPr lang="en-US" dirty="0" smtClean="0"/>
              <a:t>Q </a:t>
            </a:r>
            <a:r>
              <a:rPr lang="ru-RU" dirty="0" smtClean="0"/>
              <a:t>означает «операция с фиксированной точкой» (</a:t>
            </a:r>
            <a:r>
              <a:rPr lang="en-US" dirty="0" smtClean="0"/>
              <a:t>fractional data type)</a:t>
            </a:r>
          </a:p>
          <a:p>
            <a:pPr lvl="1"/>
            <a:endParaRPr lang="en-US" dirty="0" smtClean="0"/>
          </a:p>
          <a:p>
            <a:pPr lvl="1"/>
            <a:r>
              <a:rPr lang="en-US" dirty="0" smtClean="0"/>
              <a:t>PH </a:t>
            </a:r>
            <a:r>
              <a:rPr lang="ru-RU" dirty="0" smtClean="0"/>
              <a:t>означает «независимо умножить 16-битные элементы двух 32-битных векторов»</a:t>
            </a:r>
          </a:p>
          <a:p>
            <a:pPr lvl="1"/>
            <a:endParaRPr lang="ru-RU" dirty="0" smtClean="0"/>
          </a:p>
          <a:p>
            <a:pPr lvl="1"/>
            <a:r>
              <a:rPr lang="en-US" dirty="0" smtClean="0"/>
              <a:t>RS</a:t>
            </a:r>
            <a:r>
              <a:rPr lang="ru-RU" dirty="0" smtClean="0"/>
              <a:t> означает «округление» (</a:t>
            </a:r>
            <a:r>
              <a:rPr lang="en-US" dirty="0" smtClean="0"/>
              <a:t>rounding) </a:t>
            </a:r>
            <a:r>
              <a:rPr lang="ru-RU" dirty="0" smtClean="0"/>
              <a:t>и «насыщение» (</a:t>
            </a:r>
            <a:r>
              <a:rPr lang="en-US" dirty="0" smtClean="0"/>
              <a:t>saturation)</a:t>
            </a:r>
            <a:endParaRPr lang="en-US" dirty="0"/>
          </a:p>
        </p:txBody>
      </p:sp>
      <p:grpSp>
        <p:nvGrpSpPr>
          <p:cNvPr id="4" name="Group 117"/>
          <p:cNvGrpSpPr>
            <a:grpSpLocks/>
          </p:cNvGrpSpPr>
          <p:nvPr/>
        </p:nvGrpSpPr>
        <p:grpSpPr bwMode="auto">
          <a:xfrm>
            <a:off x="2203234" y="3769659"/>
            <a:ext cx="5024085" cy="2490273"/>
            <a:chOff x="2502568" y="1295176"/>
            <a:chExt cx="5022823" cy="3334255"/>
          </a:xfrm>
        </p:grpSpPr>
        <p:grpSp>
          <p:nvGrpSpPr>
            <p:cNvPr id="5" name="Group 56"/>
            <p:cNvGrpSpPr>
              <a:grpSpLocks/>
            </p:cNvGrpSpPr>
            <p:nvPr/>
          </p:nvGrpSpPr>
          <p:grpSpPr bwMode="auto">
            <a:xfrm>
              <a:off x="2502568" y="1776663"/>
              <a:ext cx="4555958" cy="449179"/>
              <a:chOff x="2502568" y="1776663"/>
              <a:chExt cx="4555958" cy="449179"/>
            </a:xfrm>
          </p:grpSpPr>
          <p:sp>
            <p:nvSpPr>
              <p:cNvPr id="33" name="Rectangle 32"/>
              <p:cNvSpPr/>
              <p:nvPr/>
            </p:nvSpPr>
            <p:spPr bwMode="auto">
              <a:xfrm>
                <a:off x="2502568" y="1781361"/>
                <a:ext cx="2153697" cy="444415"/>
              </a:xfrm>
              <a:prstGeom prst="rect">
                <a:avLst/>
              </a:prstGeom>
              <a:solidFill>
                <a:schemeClr val="bg1">
                  <a:lumMod val="75000"/>
                </a:schemeClr>
              </a:solidFill>
              <a:ln w="28575" cap="flat" cmpd="sng" algn="ctr">
                <a:solidFill>
                  <a:schemeClr val="tx2"/>
                </a:solidFill>
                <a:prstDash val="solid"/>
                <a:round/>
                <a:headEnd type="none" w="med" len="med"/>
                <a:tailEnd type="none" w="med" len="med"/>
              </a:ln>
              <a:effectLst/>
            </p:spPr>
            <p:txBody>
              <a:bodyPr wrap="none" anchor="ctr"/>
              <a:lstStyle/>
              <a:p>
                <a:pPr algn="ctr">
                  <a:defRPr/>
                </a:pPr>
                <a:r>
                  <a:rPr lang="en-GB" dirty="0">
                    <a:latin typeface="Arial" pitchFamily="34" charset="0"/>
                  </a:rPr>
                  <a:t>A</a:t>
                </a:r>
                <a:endParaRPr lang="en-US" dirty="0">
                  <a:latin typeface="Arial" pitchFamily="34" charset="0"/>
                </a:endParaRPr>
              </a:p>
            </p:txBody>
          </p:sp>
          <p:sp>
            <p:nvSpPr>
              <p:cNvPr id="34" name="Rectangle 55"/>
              <p:cNvSpPr>
                <a:spLocks noChangeArrowheads="1"/>
              </p:cNvSpPr>
              <p:nvPr/>
            </p:nvSpPr>
            <p:spPr bwMode="auto">
              <a:xfrm>
                <a:off x="4904873" y="1776663"/>
                <a:ext cx="2153653" cy="445168"/>
              </a:xfrm>
              <a:prstGeom prst="rect">
                <a:avLst/>
              </a:prstGeom>
              <a:solidFill>
                <a:srgbClr val="FFFF99"/>
              </a:solidFill>
              <a:ln w="28575" algn="ctr">
                <a:solidFill>
                  <a:schemeClr val="tx2"/>
                </a:solidFill>
                <a:round/>
                <a:headEnd/>
                <a:tailEnd/>
              </a:ln>
            </p:spPr>
            <p:txBody>
              <a:bodyPr wrap="none" anchor="ctr"/>
              <a:lstStyle/>
              <a:p>
                <a:pPr algn="ctr"/>
                <a:r>
                  <a:rPr lang="en-GB" dirty="0"/>
                  <a:t>B</a:t>
                </a:r>
                <a:endParaRPr lang="en-US" dirty="0"/>
              </a:p>
            </p:txBody>
          </p:sp>
        </p:grpSp>
        <p:grpSp>
          <p:nvGrpSpPr>
            <p:cNvPr id="6" name="Group 57"/>
            <p:cNvGrpSpPr>
              <a:grpSpLocks/>
            </p:cNvGrpSpPr>
            <p:nvPr/>
          </p:nvGrpSpPr>
          <p:grpSpPr bwMode="auto">
            <a:xfrm>
              <a:off x="2510584" y="2590823"/>
              <a:ext cx="4555958" cy="449179"/>
              <a:chOff x="2502568" y="1776663"/>
              <a:chExt cx="4555958" cy="449179"/>
            </a:xfrm>
          </p:grpSpPr>
          <p:sp>
            <p:nvSpPr>
              <p:cNvPr id="31" name="Rectangle 30"/>
              <p:cNvSpPr/>
              <p:nvPr/>
            </p:nvSpPr>
            <p:spPr bwMode="auto">
              <a:xfrm>
                <a:off x="2502488" y="1781433"/>
                <a:ext cx="2153696" cy="444415"/>
              </a:xfrm>
              <a:prstGeom prst="rect">
                <a:avLst/>
              </a:prstGeom>
              <a:solidFill>
                <a:schemeClr val="bg1">
                  <a:lumMod val="75000"/>
                </a:schemeClr>
              </a:solidFill>
              <a:ln w="28575" cap="flat" cmpd="sng" algn="ctr">
                <a:solidFill>
                  <a:schemeClr val="tx2"/>
                </a:solidFill>
                <a:prstDash val="solid"/>
                <a:round/>
                <a:headEnd type="none" w="med" len="med"/>
                <a:tailEnd type="none" w="med" len="med"/>
              </a:ln>
              <a:effectLst/>
            </p:spPr>
            <p:txBody>
              <a:bodyPr wrap="none" anchor="ctr"/>
              <a:lstStyle/>
              <a:p>
                <a:pPr algn="ctr">
                  <a:defRPr/>
                </a:pPr>
                <a:r>
                  <a:rPr lang="en-GB" dirty="0">
                    <a:latin typeface="Arial" pitchFamily="34" charset="0"/>
                  </a:rPr>
                  <a:t>C</a:t>
                </a:r>
                <a:endParaRPr lang="en-US" dirty="0">
                  <a:latin typeface="Arial" pitchFamily="34" charset="0"/>
                </a:endParaRPr>
              </a:p>
            </p:txBody>
          </p:sp>
          <p:sp>
            <p:nvSpPr>
              <p:cNvPr id="32" name="Rectangle 59"/>
              <p:cNvSpPr>
                <a:spLocks noChangeArrowheads="1"/>
              </p:cNvSpPr>
              <p:nvPr/>
            </p:nvSpPr>
            <p:spPr bwMode="auto">
              <a:xfrm>
                <a:off x="4904873" y="1776663"/>
                <a:ext cx="2153653" cy="445168"/>
              </a:xfrm>
              <a:prstGeom prst="rect">
                <a:avLst/>
              </a:prstGeom>
              <a:solidFill>
                <a:srgbClr val="FFFF99"/>
              </a:solidFill>
              <a:ln w="28575" algn="ctr">
                <a:solidFill>
                  <a:schemeClr val="tx2"/>
                </a:solidFill>
                <a:round/>
                <a:headEnd/>
                <a:tailEnd/>
              </a:ln>
            </p:spPr>
            <p:txBody>
              <a:bodyPr wrap="none" anchor="ctr"/>
              <a:lstStyle/>
              <a:p>
                <a:pPr algn="ctr"/>
                <a:r>
                  <a:rPr lang="en-GB" dirty="0"/>
                  <a:t>D</a:t>
                </a:r>
                <a:endParaRPr lang="en-US" dirty="0"/>
              </a:p>
            </p:txBody>
          </p:sp>
        </p:grpSp>
        <p:grpSp>
          <p:nvGrpSpPr>
            <p:cNvPr id="7" name="Group 60"/>
            <p:cNvGrpSpPr>
              <a:grpSpLocks/>
            </p:cNvGrpSpPr>
            <p:nvPr/>
          </p:nvGrpSpPr>
          <p:grpSpPr bwMode="auto">
            <a:xfrm>
              <a:off x="2522616" y="4082791"/>
              <a:ext cx="4555958" cy="449179"/>
              <a:chOff x="2502568" y="1776663"/>
              <a:chExt cx="4555958" cy="449179"/>
            </a:xfrm>
          </p:grpSpPr>
          <p:sp>
            <p:nvSpPr>
              <p:cNvPr id="29" name="Rectangle 28"/>
              <p:cNvSpPr/>
              <p:nvPr/>
            </p:nvSpPr>
            <p:spPr bwMode="auto">
              <a:xfrm>
                <a:off x="2503153" y="1781427"/>
                <a:ext cx="2153696" cy="444415"/>
              </a:xfrm>
              <a:prstGeom prst="rect">
                <a:avLst/>
              </a:prstGeom>
              <a:solidFill>
                <a:schemeClr val="accent1"/>
              </a:solidFill>
              <a:ln w="28575" cap="flat" cmpd="sng" algn="ctr">
                <a:solidFill>
                  <a:schemeClr val="tx2"/>
                </a:solidFill>
                <a:prstDash val="solid"/>
                <a:round/>
                <a:headEnd type="none" w="med" len="med"/>
                <a:tailEnd type="none" w="med" len="med"/>
              </a:ln>
              <a:effectLst/>
            </p:spPr>
            <p:txBody>
              <a:bodyPr wrap="none" anchor="ctr"/>
              <a:lstStyle/>
              <a:p>
                <a:pPr algn="ctr">
                  <a:defRPr/>
                </a:pPr>
                <a:r>
                  <a:rPr lang="en-GB" dirty="0">
                    <a:latin typeface="Arial" pitchFamily="34" charset="0"/>
                  </a:rPr>
                  <a:t>A x C</a:t>
                </a:r>
                <a:endParaRPr lang="en-US" dirty="0">
                  <a:latin typeface="Arial" pitchFamily="34" charset="0"/>
                </a:endParaRPr>
              </a:p>
            </p:txBody>
          </p:sp>
          <p:sp>
            <p:nvSpPr>
              <p:cNvPr id="30" name="Rectangle 29"/>
              <p:cNvSpPr/>
              <p:nvPr/>
            </p:nvSpPr>
            <p:spPr bwMode="auto">
              <a:xfrm>
                <a:off x="4904437" y="1776665"/>
                <a:ext cx="2153697" cy="444415"/>
              </a:xfrm>
              <a:prstGeom prst="rect">
                <a:avLst/>
              </a:prstGeom>
              <a:solidFill>
                <a:schemeClr val="accent1"/>
              </a:solidFill>
              <a:ln w="28575" cap="flat" cmpd="sng" algn="ctr">
                <a:solidFill>
                  <a:schemeClr val="tx2"/>
                </a:solidFill>
                <a:prstDash val="solid"/>
                <a:round/>
                <a:headEnd type="none" w="med" len="med"/>
                <a:tailEnd type="none" w="med" len="med"/>
              </a:ln>
              <a:effectLst/>
            </p:spPr>
            <p:txBody>
              <a:bodyPr wrap="none" anchor="ctr"/>
              <a:lstStyle/>
              <a:p>
                <a:pPr algn="ctr">
                  <a:defRPr/>
                </a:pPr>
                <a:r>
                  <a:rPr lang="en-GB" dirty="0">
                    <a:latin typeface="Arial" pitchFamily="34" charset="0"/>
                  </a:rPr>
                  <a:t>B x D</a:t>
                </a:r>
                <a:endParaRPr lang="en-US" dirty="0">
                  <a:latin typeface="Arial" pitchFamily="34" charset="0"/>
                </a:endParaRPr>
              </a:p>
            </p:txBody>
          </p:sp>
        </p:grpSp>
        <p:sp>
          <p:nvSpPr>
            <p:cNvPr id="8" name="TextBox 63"/>
            <p:cNvSpPr txBox="1">
              <a:spLocks noChangeArrowheads="1"/>
            </p:cNvSpPr>
            <p:nvPr/>
          </p:nvSpPr>
          <p:spPr bwMode="auto">
            <a:xfrm>
              <a:off x="3412244" y="2185576"/>
              <a:ext cx="338469" cy="494503"/>
            </a:xfrm>
            <a:prstGeom prst="rect">
              <a:avLst/>
            </a:prstGeom>
            <a:noFill/>
            <a:ln w="9525">
              <a:noFill/>
              <a:miter lim="800000"/>
              <a:headEnd/>
              <a:tailEnd/>
            </a:ln>
          </p:spPr>
          <p:txBody>
            <a:bodyPr wrap="none">
              <a:spAutoFit/>
            </a:bodyPr>
            <a:lstStyle/>
            <a:p>
              <a:r>
                <a:rPr lang="en-GB" dirty="0"/>
                <a:t>X</a:t>
              </a:r>
              <a:endParaRPr lang="en-US" dirty="0"/>
            </a:p>
          </p:txBody>
        </p:sp>
        <p:sp>
          <p:nvSpPr>
            <p:cNvPr id="9" name="TextBox 64"/>
            <p:cNvSpPr txBox="1">
              <a:spLocks noChangeArrowheads="1"/>
            </p:cNvSpPr>
            <p:nvPr/>
          </p:nvSpPr>
          <p:spPr bwMode="auto">
            <a:xfrm>
              <a:off x="5790488" y="2185576"/>
              <a:ext cx="338469" cy="494503"/>
            </a:xfrm>
            <a:prstGeom prst="rect">
              <a:avLst/>
            </a:prstGeom>
            <a:noFill/>
            <a:ln w="9525">
              <a:noFill/>
              <a:miter lim="800000"/>
              <a:headEnd/>
              <a:tailEnd/>
            </a:ln>
          </p:spPr>
          <p:txBody>
            <a:bodyPr wrap="none">
              <a:spAutoFit/>
            </a:bodyPr>
            <a:lstStyle/>
            <a:p>
              <a:r>
                <a:rPr lang="en-GB" dirty="0"/>
                <a:t>X</a:t>
              </a:r>
              <a:endParaRPr lang="en-US" dirty="0"/>
            </a:p>
          </p:txBody>
        </p:sp>
        <p:sp>
          <p:nvSpPr>
            <p:cNvPr id="10" name="TextBox 65"/>
            <p:cNvSpPr txBox="1">
              <a:spLocks noChangeArrowheads="1"/>
            </p:cNvSpPr>
            <p:nvPr/>
          </p:nvSpPr>
          <p:spPr bwMode="auto">
            <a:xfrm>
              <a:off x="7134035" y="1840832"/>
              <a:ext cx="376931" cy="494503"/>
            </a:xfrm>
            <a:prstGeom prst="rect">
              <a:avLst/>
            </a:prstGeom>
            <a:noFill/>
            <a:ln w="9525">
              <a:noFill/>
              <a:miter lim="800000"/>
              <a:headEnd/>
              <a:tailEnd/>
            </a:ln>
          </p:spPr>
          <p:txBody>
            <a:bodyPr wrap="none">
              <a:spAutoFit/>
            </a:bodyPr>
            <a:lstStyle/>
            <a:p>
              <a:r>
                <a:rPr lang="en-GB" dirty="0" err="1"/>
                <a:t>rs</a:t>
              </a:r>
              <a:endParaRPr lang="en-US" dirty="0"/>
            </a:p>
          </p:txBody>
        </p:sp>
        <p:sp>
          <p:nvSpPr>
            <p:cNvPr id="11" name="TextBox 66"/>
            <p:cNvSpPr txBox="1">
              <a:spLocks noChangeArrowheads="1"/>
            </p:cNvSpPr>
            <p:nvPr/>
          </p:nvSpPr>
          <p:spPr bwMode="auto">
            <a:xfrm>
              <a:off x="7155667" y="2642960"/>
              <a:ext cx="325648" cy="494503"/>
            </a:xfrm>
            <a:prstGeom prst="rect">
              <a:avLst/>
            </a:prstGeom>
            <a:noFill/>
            <a:ln w="9525">
              <a:noFill/>
              <a:miter lim="800000"/>
              <a:headEnd/>
              <a:tailEnd/>
            </a:ln>
          </p:spPr>
          <p:txBody>
            <a:bodyPr wrap="none">
              <a:spAutoFit/>
            </a:bodyPr>
            <a:lstStyle/>
            <a:p>
              <a:r>
                <a:rPr lang="en-GB" dirty="0" err="1"/>
                <a:t>rt</a:t>
              </a:r>
              <a:endParaRPr lang="en-US" dirty="0"/>
            </a:p>
          </p:txBody>
        </p:sp>
        <p:sp>
          <p:nvSpPr>
            <p:cNvPr id="12" name="TextBox 67"/>
            <p:cNvSpPr txBox="1">
              <a:spLocks noChangeArrowheads="1"/>
            </p:cNvSpPr>
            <p:nvPr/>
          </p:nvSpPr>
          <p:spPr bwMode="auto">
            <a:xfrm>
              <a:off x="7135639" y="4134928"/>
              <a:ext cx="389752" cy="494503"/>
            </a:xfrm>
            <a:prstGeom prst="rect">
              <a:avLst/>
            </a:prstGeom>
            <a:noFill/>
            <a:ln w="9525">
              <a:noFill/>
              <a:miter lim="800000"/>
              <a:headEnd/>
              <a:tailEnd/>
            </a:ln>
          </p:spPr>
          <p:txBody>
            <a:bodyPr wrap="none">
              <a:spAutoFit/>
            </a:bodyPr>
            <a:lstStyle/>
            <a:p>
              <a:r>
                <a:rPr lang="en-GB" dirty="0"/>
                <a:t>rd</a:t>
              </a:r>
              <a:endParaRPr lang="en-US" dirty="0"/>
            </a:p>
          </p:txBody>
        </p:sp>
        <p:grpSp>
          <p:nvGrpSpPr>
            <p:cNvPr id="13" name="Group 99"/>
            <p:cNvGrpSpPr>
              <a:grpSpLocks/>
            </p:cNvGrpSpPr>
            <p:nvPr/>
          </p:nvGrpSpPr>
          <p:grpSpPr bwMode="auto">
            <a:xfrm>
              <a:off x="4908914" y="1295177"/>
              <a:ext cx="2129560" cy="412085"/>
              <a:chOff x="4908914" y="1235017"/>
              <a:chExt cx="2129560" cy="412085"/>
            </a:xfrm>
          </p:grpSpPr>
          <p:sp>
            <p:nvSpPr>
              <p:cNvPr id="26" name="TextBox 78"/>
              <p:cNvSpPr txBox="1">
                <a:spLocks noChangeArrowheads="1"/>
              </p:cNvSpPr>
              <p:nvPr/>
            </p:nvSpPr>
            <p:spPr bwMode="auto">
              <a:xfrm>
                <a:off x="5804140" y="1235017"/>
                <a:ext cx="383342" cy="412085"/>
              </a:xfrm>
              <a:prstGeom prst="rect">
                <a:avLst/>
              </a:prstGeom>
              <a:noFill/>
              <a:ln w="9525">
                <a:noFill/>
                <a:miter lim="800000"/>
                <a:headEnd/>
                <a:tailEnd/>
              </a:ln>
            </p:spPr>
            <p:txBody>
              <a:bodyPr wrap="none">
                <a:spAutoFit/>
              </a:bodyPr>
              <a:lstStyle/>
              <a:p>
                <a:r>
                  <a:rPr lang="en-GB" sz="1400" dirty="0"/>
                  <a:t>16</a:t>
                </a:r>
                <a:endParaRPr lang="en-US" sz="1400" dirty="0"/>
              </a:p>
            </p:txBody>
          </p:sp>
          <p:cxnSp>
            <p:nvCxnSpPr>
              <p:cNvPr id="27" name="Straight Arrow Connector 80"/>
              <p:cNvCxnSpPr>
                <a:cxnSpLocks noChangeShapeType="1"/>
              </p:cNvCxnSpPr>
              <p:nvPr/>
            </p:nvCxnSpPr>
            <p:spPr bwMode="auto">
              <a:xfrm>
                <a:off x="6184232" y="1432882"/>
                <a:ext cx="854242" cy="0"/>
              </a:xfrm>
              <a:prstGeom prst="straightConnector1">
                <a:avLst/>
              </a:prstGeom>
              <a:noFill/>
              <a:ln w="28575" algn="ctr">
                <a:solidFill>
                  <a:schemeClr val="tx2"/>
                </a:solidFill>
                <a:round/>
                <a:headEnd/>
                <a:tailEnd type="arrow" w="med" len="med"/>
              </a:ln>
            </p:spPr>
          </p:cxnSp>
          <p:cxnSp>
            <p:nvCxnSpPr>
              <p:cNvPr id="28" name="Straight Arrow Connector 90"/>
              <p:cNvCxnSpPr>
                <a:cxnSpLocks noChangeShapeType="1"/>
              </p:cNvCxnSpPr>
              <p:nvPr/>
            </p:nvCxnSpPr>
            <p:spPr bwMode="auto">
              <a:xfrm flipH="1">
                <a:off x="4908914" y="1432883"/>
                <a:ext cx="890336" cy="0"/>
              </a:xfrm>
              <a:prstGeom prst="straightConnector1">
                <a:avLst/>
              </a:prstGeom>
              <a:noFill/>
              <a:ln w="28575" algn="ctr">
                <a:solidFill>
                  <a:schemeClr val="tx2"/>
                </a:solidFill>
                <a:round/>
                <a:headEnd/>
                <a:tailEnd type="arrow" w="med" len="med"/>
              </a:ln>
            </p:spPr>
          </p:cxnSp>
        </p:grpSp>
        <p:grpSp>
          <p:nvGrpSpPr>
            <p:cNvPr id="14" name="Group 100"/>
            <p:cNvGrpSpPr>
              <a:grpSpLocks/>
            </p:cNvGrpSpPr>
            <p:nvPr/>
          </p:nvGrpSpPr>
          <p:grpSpPr bwMode="auto">
            <a:xfrm>
              <a:off x="2522562" y="1295176"/>
              <a:ext cx="2129560" cy="412085"/>
              <a:chOff x="4908914" y="1239032"/>
              <a:chExt cx="2129560" cy="412085"/>
            </a:xfrm>
          </p:grpSpPr>
          <p:sp>
            <p:nvSpPr>
              <p:cNvPr id="23" name="TextBox 101"/>
              <p:cNvSpPr txBox="1">
                <a:spLocks noChangeArrowheads="1"/>
              </p:cNvSpPr>
              <p:nvPr/>
            </p:nvSpPr>
            <p:spPr bwMode="auto">
              <a:xfrm>
                <a:off x="5804140" y="1239032"/>
                <a:ext cx="383342" cy="412085"/>
              </a:xfrm>
              <a:prstGeom prst="rect">
                <a:avLst/>
              </a:prstGeom>
              <a:noFill/>
              <a:ln w="9525">
                <a:noFill/>
                <a:miter lim="800000"/>
                <a:headEnd/>
                <a:tailEnd/>
              </a:ln>
            </p:spPr>
            <p:txBody>
              <a:bodyPr wrap="none">
                <a:spAutoFit/>
              </a:bodyPr>
              <a:lstStyle/>
              <a:p>
                <a:r>
                  <a:rPr lang="en-GB" sz="1400" dirty="0"/>
                  <a:t>16</a:t>
                </a:r>
                <a:endParaRPr lang="en-US" sz="1400" dirty="0"/>
              </a:p>
            </p:txBody>
          </p:sp>
          <p:cxnSp>
            <p:nvCxnSpPr>
              <p:cNvPr id="24" name="Straight Arrow Connector 102"/>
              <p:cNvCxnSpPr>
                <a:cxnSpLocks noChangeShapeType="1"/>
              </p:cNvCxnSpPr>
              <p:nvPr/>
            </p:nvCxnSpPr>
            <p:spPr bwMode="auto">
              <a:xfrm>
                <a:off x="6184232" y="1436899"/>
                <a:ext cx="854242" cy="0"/>
              </a:xfrm>
              <a:prstGeom prst="straightConnector1">
                <a:avLst/>
              </a:prstGeom>
              <a:noFill/>
              <a:ln w="28575" algn="ctr">
                <a:solidFill>
                  <a:schemeClr val="tx2"/>
                </a:solidFill>
                <a:round/>
                <a:headEnd/>
                <a:tailEnd type="arrow" w="med" len="med"/>
              </a:ln>
            </p:spPr>
          </p:cxnSp>
          <p:cxnSp>
            <p:nvCxnSpPr>
              <p:cNvPr id="25" name="Straight Arrow Connector 103"/>
              <p:cNvCxnSpPr>
                <a:cxnSpLocks noChangeShapeType="1"/>
              </p:cNvCxnSpPr>
              <p:nvPr/>
            </p:nvCxnSpPr>
            <p:spPr bwMode="auto">
              <a:xfrm flipH="1">
                <a:off x="4908914" y="1436898"/>
                <a:ext cx="890336" cy="0"/>
              </a:xfrm>
              <a:prstGeom prst="straightConnector1">
                <a:avLst/>
              </a:prstGeom>
              <a:noFill/>
              <a:ln w="28575" algn="ctr">
                <a:solidFill>
                  <a:schemeClr val="tx2"/>
                </a:solidFill>
                <a:round/>
                <a:headEnd/>
                <a:tailEnd type="arrow" w="med" len="med"/>
              </a:ln>
            </p:spPr>
          </p:cxnSp>
        </p:grpSp>
        <p:grpSp>
          <p:nvGrpSpPr>
            <p:cNvPr id="15" name="Group 112"/>
            <p:cNvGrpSpPr>
              <a:grpSpLocks/>
            </p:cNvGrpSpPr>
            <p:nvPr/>
          </p:nvGrpSpPr>
          <p:grpSpPr bwMode="auto">
            <a:xfrm>
              <a:off x="5493078" y="3064037"/>
              <a:ext cx="945855" cy="998626"/>
              <a:chOff x="5408857" y="5049248"/>
              <a:chExt cx="945855" cy="998626"/>
            </a:xfrm>
          </p:grpSpPr>
          <p:sp>
            <p:nvSpPr>
              <p:cNvPr id="20" name="Down Arrow 109"/>
              <p:cNvSpPr>
                <a:spLocks noChangeArrowheads="1"/>
              </p:cNvSpPr>
              <p:nvPr/>
            </p:nvSpPr>
            <p:spPr bwMode="auto">
              <a:xfrm>
                <a:off x="5783180" y="5049248"/>
                <a:ext cx="184483" cy="280737"/>
              </a:xfrm>
              <a:prstGeom prst="downArrow">
                <a:avLst>
                  <a:gd name="adj1" fmla="val 50000"/>
                  <a:gd name="adj2" fmla="val 49999"/>
                </a:avLst>
              </a:prstGeom>
              <a:solidFill>
                <a:schemeClr val="tx1"/>
              </a:solidFill>
              <a:ln w="9525" algn="ctr">
                <a:noFill/>
                <a:round/>
                <a:headEnd/>
                <a:tailEnd/>
              </a:ln>
            </p:spPr>
            <p:txBody>
              <a:bodyPr wrap="none"/>
              <a:lstStyle/>
              <a:p>
                <a:endParaRPr lang="en-US"/>
              </a:p>
            </p:txBody>
          </p:sp>
          <p:sp>
            <p:nvSpPr>
              <p:cNvPr id="21" name="Down Arrow 110"/>
              <p:cNvSpPr>
                <a:spLocks noChangeArrowheads="1"/>
              </p:cNvSpPr>
              <p:nvPr/>
            </p:nvSpPr>
            <p:spPr bwMode="auto">
              <a:xfrm>
                <a:off x="5791202" y="5767137"/>
                <a:ext cx="184483" cy="280737"/>
              </a:xfrm>
              <a:prstGeom prst="downArrow">
                <a:avLst>
                  <a:gd name="adj1" fmla="val 50000"/>
                  <a:gd name="adj2" fmla="val 49999"/>
                </a:avLst>
              </a:prstGeom>
              <a:solidFill>
                <a:schemeClr val="tx1"/>
              </a:solidFill>
              <a:ln w="9525" algn="ctr">
                <a:noFill/>
                <a:round/>
                <a:headEnd/>
                <a:tailEnd/>
              </a:ln>
            </p:spPr>
            <p:txBody>
              <a:bodyPr wrap="none"/>
              <a:lstStyle/>
              <a:p>
                <a:endParaRPr lang="en-US"/>
              </a:p>
            </p:txBody>
          </p:sp>
          <p:sp>
            <p:nvSpPr>
              <p:cNvPr id="22" name="TextBox 111"/>
              <p:cNvSpPr txBox="1">
                <a:spLocks noChangeArrowheads="1"/>
              </p:cNvSpPr>
              <p:nvPr/>
            </p:nvSpPr>
            <p:spPr bwMode="auto">
              <a:xfrm>
                <a:off x="5408857" y="5259054"/>
                <a:ext cx="945855" cy="618129"/>
              </a:xfrm>
              <a:prstGeom prst="rect">
                <a:avLst/>
              </a:prstGeom>
              <a:noFill/>
              <a:ln w="9525">
                <a:noFill/>
                <a:miter lim="800000"/>
                <a:headEnd/>
                <a:tailEnd/>
              </a:ln>
            </p:spPr>
            <p:txBody>
              <a:bodyPr wrap="none">
                <a:spAutoFit/>
              </a:bodyPr>
              <a:lstStyle/>
              <a:p>
                <a:r>
                  <a:rPr lang="en-GB" sz="1200" b="1" dirty="0"/>
                  <a:t>Rounding</a:t>
                </a:r>
              </a:p>
              <a:p>
                <a:r>
                  <a:rPr lang="en-GB" sz="1200" b="1" dirty="0"/>
                  <a:t>Saturation</a:t>
                </a:r>
                <a:endParaRPr lang="en-US" sz="1200" b="1" dirty="0"/>
              </a:p>
            </p:txBody>
          </p:sp>
        </p:grpSp>
        <p:grpSp>
          <p:nvGrpSpPr>
            <p:cNvPr id="16" name="Group 113"/>
            <p:cNvGrpSpPr>
              <a:grpSpLocks/>
            </p:cNvGrpSpPr>
            <p:nvPr/>
          </p:nvGrpSpPr>
          <p:grpSpPr bwMode="auto">
            <a:xfrm>
              <a:off x="3131471" y="3029602"/>
              <a:ext cx="945855" cy="1053114"/>
              <a:chOff x="5409451" y="4994760"/>
              <a:chExt cx="945855" cy="1053114"/>
            </a:xfrm>
          </p:grpSpPr>
          <p:sp>
            <p:nvSpPr>
              <p:cNvPr id="17" name="Down Arrow 114"/>
              <p:cNvSpPr>
                <a:spLocks noChangeArrowheads="1"/>
              </p:cNvSpPr>
              <p:nvPr/>
            </p:nvSpPr>
            <p:spPr bwMode="auto">
              <a:xfrm>
                <a:off x="5803598" y="4994760"/>
                <a:ext cx="184483" cy="280738"/>
              </a:xfrm>
              <a:prstGeom prst="downArrow">
                <a:avLst>
                  <a:gd name="adj1" fmla="val 50000"/>
                  <a:gd name="adj2" fmla="val 49999"/>
                </a:avLst>
              </a:prstGeom>
              <a:solidFill>
                <a:schemeClr val="tx1"/>
              </a:solidFill>
              <a:ln w="9525" algn="ctr">
                <a:noFill/>
                <a:round/>
                <a:headEnd/>
                <a:tailEnd/>
              </a:ln>
            </p:spPr>
            <p:txBody>
              <a:bodyPr wrap="none"/>
              <a:lstStyle/>
              <a:p>
                <a:endParaRPr lang="en-US" dirty="0"/>
              </a:p>
            </p:txBody>
          </p:sp>
          <p:sp>
            <p:nvSpPr>
              <p:cNvPr id="18" name="Down Arrow 115"/>
              <p:cNvSpPr>
                <a:spLocks noChangeArrowheads="1"/>
              </p:cNvSpPr>
              <p:nvPr/>
            </p:nvSpPr>
            <p:spPr bwMode="auto">
              <a:xfrm>
                <a:off x="5791202" y="5767137"/>
                <a:ext cx="184483" cy="280737"/>
              </a:xfrm>
              <a:prstGeom prst="downArrow">
                <a:avLst>
                  <a:gd name="adj1" fmla="val 50000"/>
                  <a:gd name="adj2" fmla="val 49999"/>
                </a:avLst>
              </a:prstGeom>
              <a:solidFill>
                <a:schemeClr val="tx1"/>
              </a:solidFill>
              <a:ln w="9525" algn="ctr">
                <a:noFill/>
                <a:round/>
                <a:headEnd/>
                <a:tailEnd/>
              </a:ln>
            </p:spPr>
            <p:txBody>
              <a:bodyPr wrap="none"/>
              <a:lstStyle/>
              <a:p>
                <a:endParaRPr lang="en-US"/>
              </a:p>
            </p:txBody>
          </p:sp>
          <p:sp>
            <p:nvSpPr>
              <p:cNvPr id="19" name="TextBox 116"/>
              <p:cNvSpPr txBox="1">
                <a:spLocks noChangeArrowheads="1"/>
              </p:cNvSpPr>
              <p:nvPr/>
            </p:nvSpPr>
            <p:spPr bwMode="auto">
              <a:xfrm>
                <a:off x="5409451" y="5239001"/>
                <a:ext cx="945855" cy="618129"/>
              </a:xfrm>
              <a:prstGeom prst="rect">
                <a:avLst/>
              </a:prstGeom>
              <a:noFill/>
              <a:ln w="9525">
                <a:noFill/>
                <a:miter lim="800000"/>
                <a:headEnd/>
                <a:tailEnd/>
              </a:ln>
            </p:spPr>
            <p:txBody>
              <a:bodyPr wrap="none">
                <a:spAutoFit/>
              </a:bodyPr>
              <a:lstStyle/>
              <a:p>
                <a:r>
                  <a:rPr lang="en-GB" sz="1200" b="1" dirty="0"/>
                  <a:t>Rounding</a:t>
                </a:r>
              </a:p>
              <a:p>
                <a:r>
                  <a:rPr lang="en-GB" sz="1200" b="1" dirty="0"/>
                  <a:t>Saturation</a:t>
                </a:r>
                <a:endParaRPr lang="en-US" sz="1200" b="1" dirty="0"/>
              </a:p>
            </p:txBody>
          </p:sp>
        </p:grpSp>
      </p:gr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ru-RU" dirty="0" smtClean="0"/>
              <a:t>Новые инструкции для эксклюзивного доступа</a:t>
            </a:r>
            <a:endParaRPr lang="en-US" dirty="0"/>
          </a:p>
        </p:txBody>
      </p:sp>
      <p:sp>
        <p:nvSpPr>
          <p:cNvPr id="3" name="Content Placeholder 2"/>
          <p:cNvSpPr>
            <a:spLocks noGrp="1"/>
          </p:cNvSpPr>
          <p:nvPr>
            <p:ph idx="1"/>
          </p:nvPr>
        </p:nvSpPr>
        <p:spPr/>
        <p:txBody>
          <a:bodyPr>
            <a:normAutofit fontScale="70000" lnSpcReduction="20000"/>
          </a:bodyPr>
          <a:lstStyle/>
          <a:p>
            <a:r>
              <a:rPr lang="ru-RU" dirty="0" smtClean="0"/>
              <a:t>В </a:t>
            </a:r>
            <a:r>
              <a:rPr lang="en-US" dirty="0" smtClean="0"/>
              <a:t>M14K </a:t>
            </a:r>
            <a:r>
              <a:rPr lang="ru-RU" dirty="0" smtClean="0"/>
              <a:t>и </a:t>
            </a:r>
            <a:r>
              <a:rPr lang="en-US" dirty="0" err="1" smtClean="0"/>
              <a:t>microAptiv</a:t>
            </a:r>
            <a:r>
              <a:rPr lang="en-US" dirty="0" smtClean="0"/>
              <a:t> </a:t>
            </a:r>
            <a:r>
              <a:rPr lang="ru-RU" dirty="0" smtClean="0"/>
              <a:t>появились новые инструкции для эксклюзивного доступа к памяти – </a:t>
            </a:r>
            <a:r>
              <a:rPr lang="en-US" dirty="0" smtClean="0"/>
              <a:t>ASET </a:t>
            </a:r>
            <a:r>
              <a:rPr lang="ru-RU" dirty="0" smtClean="0"/>
              <a:t>и </a:t>
            </a:r>
            <a:r>
              <a:rPr lang="en-US" dirty="0" smtClean="0"/>
              <a:t>ACLR</a:t>
            </a:r>
          </a:p>
          <a:p>
            <a:endParaRPr lang="en-US" dirty="0" smtClean="0"/>
          </a:p>
          <a:p>
            <a:pPr lvl="1"/>
            <a:r>
              <a:rPr lang="en-US" dirty="0" smtClean="0"/>
              <a:t>ASET – Atomic Bit Set</a:t>
            </a:r>
          </a:p>
          <a:p>
            <a:pPr lvl="1"/>
            <a:r>
              <a:rPr lang="en-US" dirty="0" smtClean="0"/>
              <a:t>ACLR – Atomic Bit Clear</a:t>
            </a:r>
            <a:endParaRPr lang="ru-RU" dirty="0" smtClean="0"/>
          </a:p>
          <a:p>
            <a:pPr lvl="1"/>
            <a:r>
              <a:rPr lang="ru-RU" dirty="0" smtClean="0"/>
              <a:t>Инструкции работают только с некэшируемой </a:t>
            </a:r>
            <a:r>
              <a:rPr lang="en-US" dirty="0" smtClean="0"/>
              <a:t>(</a:t>
            </a:r>
            <a:r>
              <a:rPr lang="en-US" dirty="0" err="1" smtClean="0"/>
              <a:t>uncached</a:t>
            </a:r>
            <a:r>
              <a:rPr lang="en-US" dirty="0" smtClean="0"/>
              <a:t>) </a:t>
            </a:r>
            <a:r>
              <a:rPr lang="ru-RU" dirty="0" smtClean="0"/>
              <a:t>памятью</a:t>
            </a:r>
            <a:endParaRPr lang="en-US" dirty="0" smtClean="0"/>
          </a:p>
          <a:p>
            <a:pPr lvl="1"/>
            <a:endParaRPr lang="ru-RU" dirty="0" smtClean="0"/>
          </a:p>
          <a:p>
            <a:r>
              <a:rPr lang="ru-RU" dirty="0" smtClean="0"/>
              <a:t>Что использовалось раньше в архитектуре </a:t>
            </a:r>
            <a:r>
              <a:rPr lang="en-US" dirty="0" smtClean="0"/>
              <a:t>MIPS </a:t>
            </a:r>
            <a:r>
              <a:rPr lang="ru-RU" dirty="0" smtClean="0"/>
              <a:t>для эксклюзивного доступа к памяти</a:t>
            </a:r>
          </a:p>
          <a:p>
            <a:endParaRPr lang="ru-RU" dirty="0" smtClean="0"/>
          </a:p>
          <a:p>
            <a:pPr lvl="1"/>
            <a:r>
              <a:rPr lang="en-US" dirty="0" smtClean="0"/>
              <a:t>LL – Load Linked</a:t>
            </a:r>
          </a:p>
          <a:p>
            <a:pPr lvl="1"/>
            <a:r>
              <a:rPr lang="en-US" dirty="0" smtClean="0"/>
              <a:t>SC – Store Conditional</a:t>
            </a:r>
            <a:endParaRPr lang="ru-RU" dirty="0" smtClean="0"/>
          </a:p>
          <a:p>
            <a:pPr lvl="1"/>
            <a:r>
              <a:rPr lang="ru-RU" dirty="0" smtClean="0"/>
              <a:t>Функциональность типа </a:t>
            </a:r>
            <a:r>
              <a:rPr lang="en-US" dirty="0" smtClean="0"/>
              <a:t>ASET </a:t>
            </a:r>
            <a:r>
              <a:rPr lang="ru-RU" dirty="0" smtClean="0"/>
              <a:t>требовала нетривиального программирования</a:t>
            </a:r>
          </a:p>
          <a:p>
            <a:pPr lvl="1"/>
            <a:endParaRPr lang="en-US" dirty="0" smtClean="0"/>
          </a:p>
          <a:p>
            <a:r>
              <a:rPr lang="ru-RU" dirty="0" smtClean="0"/>
              <a:t>В чем преимущество новых инструкций</a:t>
            </a:r>
            <a:r>
              <a:rPr lang="en-US" dirty="0" smtClean="0"/>
              <a:t>?</a:t>
            </a:r>
          </a:p>
          <a:p>
            <a:endParaRPr lang="en-US" dirty="0" smtClean="0"/>
          </a:p>
          <a:p>
            <a:pPr lvl="1"/>
            <a:r>
              <a:rPr lang="ru-RU" dirty="0" smtClean="0"/>
              <a:t>Гораздо проще писать код для частного случая эксклюзивного доступа к памяти</a:t>
            </a:r>
          </a:p>
          <a:p>
            <a:pPr lvl="1"/>
            <a:endParaRPr lang="ru-RU" dirty="0" smtClean="0"/>
          </a:p>
          <a:p>
            <a:pPr lvl="1"/>
            <a:r>
              <a:rPr lang="ru-RU" dirty="0" smtClean="0"/>
              <a:t>Работают с битами</a:t>
            </a:r>
          </a:p>
          <a:p>
            <a:pPr lvl="1"/>
            <a:endParaRPr lang="ru-RU" dirty="0" smtClean="0"/>
          </a:p>
          <a:p>
            <a:pPr lvl="1"/>
            <a:r>
              <a:rPr lang="ru-RU" dirty="0" smtClean="0"/>
              <a:t>Имеют предсказуемый тайминг для чтения, модификации и записи модифицированного значения</a:t>
            </a:r>
          </a:p>
          <a:p>
            <a:pPr lvl="1"/>
            <a:endParaRPr lang="en-US" dirty="0" smtClean="0"/>
          </a:p>
          <a:p>
            <a:endParaRPr lang="en-US"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ru-RU" dirty="0" smtClean="0"/>
              <a:t>Оптимизация обработки прерываний в </a:t>
            </a:r>
            <a:r>
              <a:rPr lang="en-US" dirty="0" smtClean="0"/>
              <a:t>M14K </a:t>
            </a:r>
            <a:r>
              <a:rPr lang="ru-RU" dirty="0" smtClean="0"/>
              <a:t>и </a:t>
            </a:r>
            <a:r>
              <a:rPr lang="en-US" dirty="0" err="1" smtClean="0"/>
              <a:t>microAptiv</a:t>
            </a:r>
            <a:endParaRPr lang="en-US" dirty="0"/>
          </a:p>
        </p:txBody>
      </p:sp>
      <p:sp>
        <p:nvSpPr>
          <p:cNvPr id="3" name="Content Placeholder 2"/>
          <p:cNvSpPr>
            <a:spLocks noGrp="1"/>
          </p:cNvSpPr>
          <p:nvPr>
            <p:ph idx="1"/>
          </p:nvPr>
        </p:nvSpPr>
        <p:spPr>
          <a:xfrm>
            <a:off x="152400" y="1246094"/>
            <a:ext cx="8839200" cy="5154706"/>
          </a:xfrm>
        </p:spPr>
        <p:txBody>
          <a:bodyPr>
            <a:normAutofit fontScale="85000" lnSpcReduction="20000"/>
          </a:bodyPr>
          <a:lstStyle/>
          <a:p>
            <a:r>
              <a:rPr lang="ru-RU" dirty="0" smtClean="0"/>
              <a:t>Добавлено в </a:t>
            </a:r>
            <a:r>
              <a:rPr lang="en-US" dirty="0" smtClean="0"/>
              <a:t>M14K </a:t>
            </a:r>
            <a:r>
              <a:rPr lang="ru-RU" dirty="0" smtClean="0"/>
              <a:t>и соответственно в </a:t>
            </a:r>
            <a:r>
              <a:rPr lang="en-US" dirty="0" err="1" smtClean="0"/>
              <a:t>microAptiv</a:t>
            </a:r>
            <a:endParaRPr lang="en-US" dirty="0" smtClean="0"/>
          </a:p>
          <a:p>
            <a:endParaRPr lang="en-US" dirty="0" smtClean="0"/>
          </a:p>
          <a:p>
            <a:r>
              <a:rPr lang="ru-RU" dirty="0" smtClean="0"/>
              <a:t>Во время прерывания происходит спекулятивный </a:t>
            </a:r>
            <a:r>
              <a:rPr lang="en-US" dirty="0" err="1" smtClean="0"/>
              <a:t>prefetch</a:t>
            </a:r>
            <a:r>
              <a:rPr lang="en-US" dirty="0" smtClean="0"/>
              <a:t> </a:t>
            </a:r>
            <a:r>
              <a:rPr lang="ru-RU" dirty="0" smtClean="0"/>
              <a:t>для адреса обработчика прерывания</a:t>
            </a:r>
          </a:p>
          <a:p>
            <a:endParaRPr lang="ru-RU" dirty="0" smtClean="0"/>
          </a:p>
          <a:p>
            <a:r>
              <a:rPr lang="ru-RU" dirty="0" smtClean="0"/>
              <a:t>Автоматическое сохранение в стеке и восстановление процессором регистра </a:t>
            </a:r>
            <a:r>
              <a:rPr lang="en-US" dirty="0" smtClean="0"/>
              <a:t>COP0 Status, EPS </a:t>
            </a:r>
            <a:r>
              <a:rPr lang="ru-RU" dirty="0" smtClean="0"/>
              <a:t>и подобной информации с </a:t>
            </a:r>
            <a:r>
              <a:rPr lang="en-US" dirty="0" smtClean="0"/>
              <a:t>Interrupt Automated Prologue (IAP) </a:t>
            </a:r>
            <a:r>
              <a:rPr lang="ru-RU" dirty="0" smtClean="0"/>
              <a:t>и </a:t>
            </a:r>
            <a:r>
              <a:rPr lang="en-US" dirty="0" smtClean="0"/>
              <a:t>Interrupt Automated Epilogue (IAE)</a:t>
            </a:r>
            <a:endParaRPr lang="ru-RU" dirty="0" smtClean="0"/>
          </a:p>
          <a:p>
            <a:endParaRPr lang="en-US" dirty="0" smtClean="0"/>
          </a:p>
          <a:p>
            <a:r>
              <a:rPr lang="ru-RU" dirty="0" smtClean="0"/>
              <a:t>«Цепные» (</a:t>
            </a:r>
            <a:r>
              <a:rPr lang="en-US" dirty="0" smtClean="0"/>
              <a:t>chained) </a:t>
            </a:r>
            <a:r>
              <a:rPr lang="ru-RU" dirty="0" smtClean="0"/>
              <a:t>прерывания – если одно прерывание случилось после другого, то первому не требуется возвращаться в код до прерывания – переход в обработчик второго случиться немедленно, даже минуя </a:t>
            </a:r>
            <a:r>
              <a:rPr lang="en-US" dirty="0" smtClean="0"/>
              <a:t>IAE </a:t>
            </a:r>
            <a:r>
              <a:rPr lang="ru-RU" dirty="0" smtClean="0"/>
              <a:t>и</a:t>
            </a:r>
            <a:r>
              <a:rPr lang="en-US" dirty="0" smtClean="0"/>
              <a:t> IAP</a:t>
            </a:r>
          </a:p>
          <a:p>
            <a:endParaRPr lang="ru-RU" dirty="0" smtClean="0"/>
          </a:p>
          <a:p>
            <a:r>
              <a:rPr lang="ru-RU" dirty="0" smtClean="0"/>
              <a:t>Новая инструкция </a:t>
            </a:r>
            <a:r>
              <a:rPr lang="en-US" dirty="0" smtClean="0"/>
              <a:t>IRET </a:t>
            </a:r>
            <a:r>
              <a:rPr lang="ru-RU" dirty="0" smtClean="0"/>
              <a:t>в дополнение к старой </a:t>
            </a:r>
            <a:r>
              <a:rPr lang="en-US" dirty="0" smtClean="0"/>
              <a:t>ERET</a:t>
            </a:r>
            <a:r>
              <a:rPr lang="ru-RU" dirty="0" smtClean="0"/>
              <a:t> для использования с </a:t>
            </a:r>
            <a:r>
              <a:rPr lang="en-US" dirty="0" smtClean="0"/>
              <a:t>IAP/IAE </a:t>
            </a:r>
            <a:r>
              <a:rPr lang="ru-RU" dirty="0" smtClean="0"/>
              <a:t>и цепными прерываниями</a:t>
            </a:r>
          </a:p>
          <a:p>
            <a:endParaRPr lang="en-US"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ru-RU" dirty="0" smtClean="0"/>
              <a:t>Независимый аналитический журнал показывает преимущество </a:t>
            </a:r>
            <a:r>
              <a:rPr lang="en-US" dirty="0" smtClean="0"/>
              <a:t>MIPS M14K </a:t>
            </a:r>
            <a:r>
              <a:rPr lang="ru-RU" dirty="0" smtClean="0"/>
              <a:t>против </a:t>
            </a:r>
            <a:r>
              <a:rPr lang="en-US" dirty="0" smtClean="0"/>
              <a:t>ARM Cortex-M</a:t>
            </a:r>
            <a:r>
              <a:rPr lang="ru-RU" dirty="0" smtClean="0"/>
              <a:t>3</a:t>
            </a:r>
            <a:endParaRPr lang="en-US" dirty="0"/>
          </a:p>
        </p:txBody>
      </p:sp>
      <p:pic>
        <p:nvPicPr>
          <p:cNvPr id="95234" name="Picture 2"/>
          <p:cNvPicPr>
            <a:picLocks noGrp="1" noChangeAspect="1" noChangeArrowheads="1"/>
          </p:cNvPicPr>
          <p:nvPr>
            <p:ph idx="1"/>
          </p:nvPr>
        </p:nvPicPr>
        <p:blipFill>
          <a:blip r:embed="rId2" cstate="print"/>
          <a:srcRect/>
          <a:stretch>
            <a:fillRect/>
          </a:stretch>
        </p:blipFill>
        <p:spPr bwMode="auto">
          <a:xfrm>
            <a:off x="4325223" y="1322294"/>
            <a:ext cx="4572000" cy="4937760"/>
          </a:xfrm>
          <a:prstGeom prst="rect">
            <a:avLst/>
          </a:prstGeom>
          <a:noFill/>
          <a:ln w="9525">
            <a:noFill/>
            <a:miter lim="800000"/>
            <a:headEnd/>
            <a:tailEnd/>
          </a:ln>
        </p:spPr>
      </p:pic>
      <p:pic>
        <p:nvPicPr>
          <p:cNvPr id="95235" name="Picture 3"/>
          <p:cNvPicPr>
            <a:picLocks noChangeAspect="1" noChangeArrowheads="1"/>
          </p:cNvPicPr>
          <p:nvPr/>
        </p:nvPicPr>
        <p:blipFill>
          <a:blip r:embed="rId3" cstate="print"/>
          <a:srcRect/>
          <a:stretch>
            <a:fillRect/>
          </a:stretch>
        </p:blipFill>
        <p:spPr bwMode="auto">
          <a:xfrm>
            <a:off x="238312" y="1219948"/>
            <a:ext cx="3683000" cy="5207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smtClean="0"/>
              <a:t>microAptiv</a:t>
            </a:r>
            <a:r>
              <a:rPr lang="en-US" dirty="0" smtClean="0"/>
              <a:t> vs. Cortex-M4 Advantages</a:t>
            </a:r>
            <a:endParaRPr lang="en-US" dirty="0"/>
          </a:p>
        </p:txBody>
      </p:sp>
      <p:graphicFrame>
        <p:nvGraphicFramePr>
          <p:cNvPr id="5" name="Table 4"/>
          <p:cNvGraphicFramePr>
            <a:graphicFrameLocks noGrp="1"/>
          </p:cNvGraphicFramePr>
          <p:nvPr/>
        </p:nvGraphicFramePr>
        <p:xfrm>
          <a:off x="532263" y="1205552"/>
          <a:ext cx="7792870" cy="5195250"/>
        </p:xfrm>
        <a:graphic>
          <a:graphicData uri="http://schemas.openxmlformats.org/drawingml/2006/table">
            <a:tbl>
              <a:tblPr/>
              <a:tblGrid>
                <a:gridCol w="3179700"/>
                <a:gridCol w="2475995"/>
                <a:gridCol w="2137175"/>
              </a:tblGrid>
              <a:tr h="280970">
                <a:tc>
                  <a:txBody>
                    <a:bodyPr/>
                    <a:lstStyle/>
                    <a:p>
                      <a:pPr algn="ctr" fontAlgn="b"/>
                      <a:r>
                        <a:rPr lang="en-US" sz="1600" b="1" i="0" u="none" strike="noStrike" dirty="0" smtClean="0">
                          <a:solidFill>
                            <a:schemeClr val="bg1"/>
                          </a:solidFill>
                          <a:latin typeface="Arial"/>
                        </a:rPr>
                        <a:t>FEATURE</a:t>
                      </a:r>
                      <a:endParaRPr lang="en-US" sz="1600" b="1" i="0" u="none" strike="noStrike" dirty="0">
                        <a:solidFill>
                          <a:schemeClr val="bg1"/>
                        </a:solidFill>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bg2"/>
                      </a:solidFill>
                      <a:prstDash val="solid"/>
                      <a:round/>
                      <a:headEnd type="none" w="med" len="med"/>
                      <a:tailEnd type="none" w="med" len="med"/>
                    </a:lnB>
                    <a:solidFill>
                      <a:schemeClr val="tx1"/>
                    </a:solidFill>
                  </a:tcPr>
                </a:tc>
                <a:tc>
                  <a:txBody>
                    <a:bodyPr/>
                    <a:lstStyle/>
                    <a:p>
                      <a:pPr algn="ctr" fontAlgn="b"/>
                      <a:r>
                        <a:rPr lang="en-US" sz="1600" b="1" i="0" u="none" strike="noStrike" dirty="0">
                          <a:solidFill>
                            <a:schemeClr val="bg1"/>
                          </a:solidFill>
                          <a:latin typeface="Arial"/>
                        </a:rPr>
                        <a:t>MIPS </a:t>
                      </a:r>
                      <a:r>
                        <a:rPr lang="en-US" sz="1600" b="1" i="0" u="none" strike="noStrike" dirty="0" err="1" smtClean="0">
                          <a:solidFill>
                            <a:schemeClr val="bg1"/>
                          </a:solidFill>
                          <a:latin typeface="Arial"/>
                        </a:rPr>
                        <a:t>microAptiv</a:t>
                      </a:r>
                      <a:endParaRPr lang="en-US" sz="1600" b="1" i="0" u="none" strike="noStrike" dirty="0">
                        <a:solidFill>
                          <a:schemeClr val="bg1"/>
                        </a:solidFill>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bg2"/>
                      </a:solidFill>
                      <a:prstDash val="solid"/>
                      <a:round/>
                      <a:headEnd type="none" w="med" len="med"/>
                      <a:tailEnd type="none" w="med" len="med"/>
                    </a:lnB>
                    <a:solidFill>
                      <a:schemeClr val="tx1"/>
                    </a:solidFill>
                  </a:tcPr>
                </a:tc>
                <a:tc>
                  <a:txBody>
                    <a:bodyPr/>
                    <a:lstStyle/>
                    <a:p>
                      <a:pPr algn="ctr" fontAlgn="b"/>
                      <a:r>
                        <a:rPr lang="en-US" sz="1600" b="1" i="0" u="none" strike="noStrike" dirty="0">
                          <a:solidFill>
                            <a:schemeClr val="bg1"/>
                          </a:solidFill>
                          <a:latin typeface="Arial"/>
                        </a:rPr>
                        <a:t>ARM </a:t>
                      </a:r>
                      <a:r>
                        <a:rPr lang="en-US" sz="1600" b="1" i="0" u="none" strike="noStrike" dirty="0" smtClean="0">
                          <a:solidFill>
                            <a:schemeClr val="bg1"/>
                          </a:solidFill>
                          <a:latin typeface="Arial"/>
                        </a:rPr>
                        <a:t>Cortex </a:t>
                      </a:r>
                      <a:r>
                        <a:rPr lang="en-US" sz="1600" b="1" i="0" u="none" strike="noStrike" dirty="0">
                          <a:solidFill>
                            <a:schemeClr val="bg1"/>
                          </a:solidFill>
                          <a:latin typeface="Arial"/>
                        </a:rPr>
                        <a:t>M4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bg2"/>
                      </a:solidFill>
                      <a:prstDash val="solid"/>
                      <a:round/>
                      <a:headEnd type="none" w="med" len="med"/>
                      <a:tailEnd type="none" w="med" len="med"/>
                    </a:lnB>
                    <a:solidFill>
                      <a:schemeClr val="tx1"/>
                    </a:solidFill>
                  </a:tcPr>
                </a:tc>
              </a:tr>
              <a:tr h="265206">
                <a:tc>
                  <a:txBody>
                    <a:bodyPr/>
                    <a:lstStyle/>
                    <a:p>
                      <a:pPr marL="109538" indent="0" algn="l" fontAlgn="b"/>
                      <a:r>
                        <a:rPr lang="en-GB" sz="1400" b="1" i="0" u="none" strike="noStrike" dirty="0" smtClean="0">
                          <a:solidFill>
                            <a:schemeClr val="bg1"/>
                          </a:solidFill>
                          <a:latin typeface="Arial"/>
                        </a:rPr>
                        <a:t>Pipeline</a:t>
                      </a:r>
                      <a:r>
                        <a:rPr lang="en-GB" sz="1400" b="1" i="0" u="none" strike="noStrike" baseline="0" dirty="0" smtClean="0">
                          <a:solidFill>
                            <a:schemeClr val="bg1"/>
                          </a:solidFill>
                          <a:latin typeface="Arial"/>
                        </a:rPr>
                        <a:t> Stages</a:t>
                      </a:r>
                      <a:endParaRPr lang="en-US" sz="1400" b="1" i="0" u="none" strike="noStrike" dirty="0">
                        <a:solidFill>
                          <a:schemeClr val="bg1"/>
                        </a:solidFill>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bg2"/>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F1461"/>
                    </a:solidFill>
                  </a:tcPr>
                </a:tc>
                <a:tc>
                  <a:txBody>
                    <a:bodyPr/>
                    <a:lstStyle/>
                    <a:p>
                      <a:pPr algn="ctr" fontAlgn="b"/>
                      <a:r>
                        <a:rPr lang="en-GB" sz="1400" b="0" i="0" u="none" strike="noStrike" dirty="0" smtClean="0">
                          <a:solidFill>
                            <a:srgbClr val="000000"/>
                          </a:solidFill>
                          <a:latin typeface="Arial"/>
                        </a:rPr>
                        <a:t>5</a:t>
                      </a:r>
                      <a:endParaRPr lang="en-US" sz="1400" b="0" i="0" u="none" strike="noStrike" dirty="0">
                        <a:solidFill>
                          <a:srgbClr val="000000"/>
                        </a:solidFill>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bg2"/>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dirty="0" smtClean="0">
                          <a:solidFill>
                            <a:srgbClr val="000000"/>
                          </a:solidFill>
                          <a:latin typeface="Arial"/>
                        </a:rPr>
                        <a:t>3</a:t>
                      </a:r>
                      <a:endParaRPr lang="en-US" sz="1400" b="0" i="0" u="none" strike="noStrike" dirty="0">
                        <a:solidFill>
                          <a:srgbClr val="000000"/>
                        </a:solidFill>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bg2"/>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5206">
                <a:tc>
                  <a:txBody>
                    <a:bodyPr/>
                    <a:lstStyle/>
                    <a:p>
                      <a:pPr marL="109538" indent="0" algn="l" fontAlgn="b"/>
                      <a:r>
                        <a:rPr lang="en-US" sz="1400" b="1" i="0" u="none" strike="noStrike" dirty="0" smtClean="0">
                          <a:solidFill>
                            <a:schemeClr val="bg1"/>
                          </a:solidFill>
                          <a:latin typeface="Arial"/>
                        </a:rPr>
                        <a:t>Cache/MMU</a:t>
                      </a:r>
                      <a:r>
                        <a:rPr lang="en-US" sz="1400" b="1" i="0" u="none" strike="noStrike" baseline="0" dirty="0" smtClean="0">
                          <a:solidFill>
                            <a:schemeClr val="bg1"/>
                          </a:solidFill>
                          <a:latin typeface="Arial"/>
                        </a:rPr>
                        <a:t> </a:t>
                      </a:r>
                      <a:r>
                        <a:rPr lang="en-US" sz="1400" b="1" i="0" u="none" strike="noStrike" dirty="0" smtClean="0">
                          <a:solidFill>
                            <a:schemeClr val="bg1"/>
                          </a:solidFill>
                          <a:latin typeface="Arial"/>
                        </a:rPr>
                        <a:t>version</a:t>
                      </a:r>
                      <a:endParaRPr lang="en-US" sz="1400" b="1" i="0" u="none" strike="noStrike" dirty="0">
                        <a:solidFill>
                          <a:schemeClr val="bg1"/>
                        </a:solidFill>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F1461"/>
                    </a:solidFill>
                  </a:tcPr>
                </a:tc>
                <a:tc>
                  <a:txBody>
                    <a:bodyPr/>
                    <a:lstStyle/>
                    <a:p>
                      <a:pPr algn="ctr" fontAlgn="b"/>
                      <a:r>
                        <a:rPr lang="en-US" sz="1400" b="0" i="0" u="none" strike="noStrike" dirty="0">
                          <a:solidFill>
                            <a:srgbClr val="000000"/>
                          </a:solidFill>
                          <a:latin typeface="Arial"/>
                        </a:rPr>
                        <a:t>Y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Arial"/>
                        </a:rPr>
                        <a:t>N</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5206">
                <a:tc>
                  <a:txBody>
                    <a:bodyPr/>
                    <a:lstStyle/>
                    <a:p>
                      <a:pPr marL="109538" indent="0" algn="l" fontAlgn="b"/>
                      <a:r>
                        <a:rPr lang="en-US" sz="1400" b="1" i="0" u="none" strike="noStrike" dirty="0">
                          <a:solidFill>
                            <a:schemeClr val="bg1"/>
                          </a:solidFill>
                          <a:latin typeface="Arial"/>
                        </a:rPr>
                        <a:t>ISA</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F1461"/>
                    </a:solidFill>
                  </a:tcPr>
                </a:tc>
                <a:tc>
                  <a:txBody>
                    <a:bodyPr/>
                    <a:lstStyle/>
                    <a:p>
                      <a:pPr algn="ctr" fontAlgn="b"/>
                      <a:r>
                        <a:rPr lang="en-US" sz="1400" b="0" i="0" u="none" strike="noStrike" dirty="0" smtClean="0">
                          <a:solidFill>
                            <a:srgbClr val="000000"/>
                          </a:solidFill>
                          <a:latin typeface="Arial"/>
                        </a:rPr>
                        <a:t>MIPS32</a:t>
                      </a:r>
                      <a:r>
                        <a:rPr lang="en-US" sz="1400" b="0" i="0" u="none" strike="noStrike" baseline="0" dirty="0" smtClean="0">
                          <a:solidFill>
                            <a:srgbClr val="000000"/>
                          </a:solidFill>
                          <a:latin typeface="Arial"/>
                        </a:rPr>
                        <a:t> and/or </a:t>
                      </a:r>
                      <a:r>
                        <a:rPr lang="en-US" sz="1400" b="0" i="0" u="none" strike="noStrike" dirty="0" smtClean="0">
                          <a:solidFill>
                            <a:srgbClr val="000000"/>
                          </a:solidFill>
                          <a:latin typeface="Arial"/>
                        </a:rPr>
                        <a:t>microMIPS</a:t>
                      </a:r>
                      <a:endParaRPr lang="en-US" sz="1400" b="0" i="0" u="none" strike="noStrike" dirty="0">
                        <a:solidFill>
                          <a:srgbClr val="000000"/>
                        </a:solidFill>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Arial"/>
                        </a:rPr>
                        <a:t>Thumb2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5206">
                <a:tc>
                  <a:txBody>
                    <a:bodyPr/>
                    <a:lstStyle/>
                    <a:p>
                      <a:pPr marL="109538" indent="0" algn="l" fontAlgn="b"/>
                      <a:r>
                        <a:rPr lang="en-US" sz="1400" b="1" i="0" u="none" strike="noStrike" dirty="0">
                          <a:solidFill>
                            <a:schemeClr val="bg1"/>
                          </a:solidFill>
                          <a:latin typeface="Arial"/>
                        </a:rPr>
                        <a:t>Total instructions</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F1461"/>
                    </a:solidFill>
                  </a:tcPr>
                </a:tc>
                <a:tc>
                  <a:txBody>
                    <a:bodyPr/>
                    <a:lstStyle/>
                    <a:p>
                      <a:pPr algn="ctr" fontAlgn="b"/>
                      <a:r>
                        <a:rPr lang="en-US" sz="1400" b="0" i="0" u="none" strike="noStrike" dirty="0">
                          <a:solidFill>
                            <a:srgbClr val="000066"/>
                          </a:solidFill>
                          <a:latin typeface="Arial"/>
                        </a:rPr>
                        <a:t>300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66"/>
                          </a:solidFill>
                          <a:latin typeface="Arial"/>
                        </a:rPr>
                        <a:t>155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5206">
                <a:tc>
                  <a:txBody>
                    <a:bodyPr/>
                    <a:lstStyle/>
                    <a:p>
                      <a:pPr marL="109538" indent="0" algn="l" fontAlgn="b"/>
                      <a:r>
                        <a:rPr lang="en-US" sz="1400" b="1" i="0" u="none" strike="noStrike" dirty="0">
                          <a:solidFill>
                            <a:schemeClr val="bg1"/>
                          </a:solidFill>
                          <a:latin typeface="Arial"/>
                        </a:rPr>
                        <a:t>GPRs</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F1461"/>
                    </a:solidFill>
                  </a:tcPr>
                </a:tc>
                <a:tc>
                  <a:txBody>
                    <a:bodyPr/>
                    <a:lstStyle/>
                    <a:p>
                      <a:pPr algn="ctr" fontAlgn="b"/>
                      <a:r>
                        <a:rPr lang="en-US" sz="1400" b="0" i="0" u="none" strike="noStrike" dirty="0">
                          <a:solidFill>
                            <a:srgbClr val="000066"/>
                          </a:solidFill>
                          <a:latin typeface="Arial"/>
                        </a:rPr>
                        <a:t>32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66"/>
                          </a:solidFill>
                          <a:latin typeface="Arial"/>
                        </a:rPr>
                        <a:t>16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5206">
                <a:tc>
                  <a:txBody>
                    <a:bodyPr/>
                    <a:lstStyle/>
                    <a:p>
                      <a:pPr marL="109538" indent="0" algn="l" fontAlgn="b"/>
                      <a:r>
                        <a:rPr lang="en-US" sz="1400" b="1" i="0" u="none" strike="noStrike" dirty="0">
                          <a:solidFill>
                            <a:schemeClr val="bg1"/>
                          </a:solidFill>
                          <a:latin typeface="Arial"/>
                        </a:rPr>
                        <a:t>Closely coupled memory support</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F1461"/>
                    </a:solidFill>
                  </a:tcPr>
                </a:tc>
                <a:tc>
                  <a:txBody>
                    <a:bodyPr/>
                    <a:lstStyle/>
                    <a:p>
                      <a:pPr algn="ctr" fontAlgn="b"/>
                      <a:r>
                        <a:rPr lang="en-US" sz="1400" b="0" i="0" u="none" strike="noStrike" dirty="0">
                          <a:solidFill>
                            <a:srgbClr val="000066"/>
                          </a:solidFill>
                          <a:latin typeface="Arial"/>
                        </a:rPr>
                        <a:t>Y</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66"/>
                          </a:solidFill>
                          <a:latin typeface="Arial"/>
                        </a:rPr>
                        <a:t>N</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5206">
                <a:tc>
                  <a:txBody>
                    <a:bodyPr/>
                    <a:lstStyle/>
                    <a:p>
                      <a:pPr marL="109538" indent="0" algn="l" fontAlgn="b"/>
                      <a:r>
                        <a:rPr lang="en-US" sz="1400" b="1" i="0" u="none" strike="noStrike" dirty="0">
                          <a:solidFill>
                            <a:schemeClr val="bg1"/>
                          </a:solidFill>
                          <a:latin typeface="Arial"/>
                        </a:rPr>
                        <a:t>Interrupt latency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F1461"/>
                    </a:solidFill>
                  </a:tcPr>
                </a:tc>
                <a:tc>
                  <a:txBody>
                    <a:bodyPr/>
                    <a:lstStyle/>
                    <a:p>
                      <a:pPr algn="ctr" fontAlgn="b"/>
                      <a:r>
                        <a:rPr lang="en-US" sz="1400" b="0" i="0" u="none" strike="noStrike" dirty="0">
                          <a:solidFill>
                            <a:srgbClr val="000066"/>
                          </a:solidFill>
                          <a:latin typeface="Arial"/>
                        </a:rPr>
                        <a:t>10 cycles</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66"/>
                          </a:solidFill>
                          <a:latin typeface="Arial"/>
                        </a:rPr>
                        <a:t>12 cycles</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5206">
                <a:tc>
                  <a:txBody>
                    <a:bodyPr/>
                    <a:lstStyle/>
                    <a:p>
                      <a:pPr marL="109538" indent="0" algn="l" fontAlgn="b"/>
                      <a:r>
                        <a:rPr lang="en-US" sz="1400" b="1" i="0" u="none" strike="noStrike" dirty="0">
                          <a:solidFill>
                            <a:schemeClr val="bg1"/>
                          </a:solidFill>
                          <a:latin typeface="Arial"/>
                        </a:rPr>
                        <a:t>Instruction-only trace</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F1461"/>
                    </a:solidFill>
                  </a:tcPr>
                </a:tc>
                <a:tc>
                  <a:txBody>
                    <a:bodyPr/>
                    <a:lstStyle/>
                    <a:p>
                      <a:pPr algn="ctr" fontAlgn="b"/>
                      <a:r>
                        <a:rPr lang="en-US" sz="1400" b="0" i="0" u="none" strike="noStrike" dirty="0">
                          <a:solidFill>
                            <a:srgbClr val="000066"/>
                          </a:solidFill>
                          <a:latin typeface="Arial"/>
                        </a:rPr>
                        <a:t>Y</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66"/>
                          </a:solidFill>
                          <a:latin typeface="Arial"/>
                        </a:rPr>
                        <a:t>N</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5206">
                <a:tc>
                  <a:txBody>
                    <a:bodyPr/>
                    <a:lstStyle/>
                    <a:p>
                      <a:pPr marL="109538" indent="0" algn="l" fontAlgn="b"/>
                      <a:r>
                        <a:rPr lang="en-US" sz="1400" b="1" i="0" u="none" strike="noStrike" dirty="0">
                          <a:solidFill>
                            <a:schemeClr val="bg1"/>
                          </a:solidFill>
                          <a:latin typeface="Arial"/>
                        </a:rPr>
                        <a:t>Fast Debug Channel</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F1461"/>
                    </a:solidFill>
                  </a:tcPr>
                </a:tc>
                <a:tc>
                  <a:txBody>
                    <a:bodyPr/>
                    <a:lstStyle/>
                    <a:p>
                      <a:pPr algn="ctr" fontAlgn="b"/>
                      <a:r>
                        <a:rPr lang="en-US" sz="1400" b="0" i="0" u="none" strike="noStrike" dirty="0">
                          <a:solidFill>
                            <a:srgbClr val="000066"/>
                          </a:solidFill>
                          <a:latin typeface="Arial"/>
                        </a:rPr>
                        <a:t>Y</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66"/>
                          </a:solidFill>
                          <a:latin typeface="Arial"/>
                        </a:rPr>
                        <a:t>N</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0970">
                <a:tc>
                  <a:txBody>
                    <a:bodyPr/>
                    <a:lstStyle/>
                    <a:p>
                      <a:pPr algn="ctr" fontAlgn="b"/>
                      <a:r>
                        <a:rPr lang="en-US" sz="1600" b="1" i="0" u="none" strike="noStrike" kern="1200" dirty="0" smtClean="0">
                          <a:solidFill>
                            <a:schemeClr val="bg1"/>
                          </a:solidFill>
                          <a:latin typeface="Arial"/>
                          <a:ea typeface="+mn-ea"/>
                          <a:cs typeface="+mn-cs"/>
                        </a:rPr>
                        <a:t>DSP FEATURE</a:t>
                      </a:r>
                      <a:endParaRPr lang="en-US" sz="1600" b="1" i="0" u="none" strike="noStrike" kern="1200" dirty="0">
                        <a:solidFill>
                          <a:schemeClr val="bg1"/>
                        </a:solidFill>
                        <a:latin typeface="Arial"/>
                        <a:ea typeface="+mn-ea"/>
                        <a:cs typeface="+mn-c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fontAlgn="b"/>
                      <a:r>
                        <a:rPr lang="en-US" sz="1600" b="1" i="0" u="none" strike="noStrike" kern="1200" dirty="0">
                          <a:solidFill>
                            <a:schemeClr val="bg1"/>
                          </a:solidFill>
                          <a:latin typeface="Arial"/>
                          <a:ea typeface="+mn-ea"/>
                          <a:cs typeface="+mn-cs"/>
                        </a:rPr>
                        <a:t>MIPS </a:t>
                      </a:r>
                      <a:r>
                        <a:rPr lang="en-US" sz="1600" b="1" i="0" u="none" strike="noStrike" kern="1200" dirty="0" err="1" smtClean="0">
                          <a:solidFill>
                            <a:schemeClr val="bg1"/>
                          </a:solidFill>
                          <a:latin typeface="Arial"/>
                          <a:ea typeface="+mn-ea"/>
                          <a:cs typeface="+mn-cs"/>
                        </a:rPr>
                        <a:t>microAptiv</a:t>
                      </a:r>
                      <a:endParaRPr lang="en-US" sz="1600" b="1" i="0" u="none" strike="noStrike" kern="1200" dirty="0">
                        <a:solidFill>
                          <a:schemeClr val="bg1"/>
                        </a:solidFill>
                        <a:latin typeface="Arial"/>
                        <a:ea typeface="+mn-ea"/>
                        <a:cs typeface="+mn-c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fontAlgn="b"/>
                      <a:r>
                        <a:rPr lang="en-US" sz="1600" b="1" i="0" u="none" strike="noStrike" kern="1200" dirty="0">
                          <a:solidFill>
                            <a:schemeClr val="bg1"/>
                          </a:solidFill>
                          <a:latin typeface="Arial"/>
                          <a:ea typeface="+mn-ea"/>
                          <a:cs typeface="+mn-cs"/>
                        </a:rPr>
                        <a:t>ARM </a:t>
                      </a:r>
                      <a:r>
                        <a:rPr lang="en-US" sz="1600" b="1" i="0" u="none" strike="noStrike" kern="1200" dirty="0" smtClean="0">
                          <a:solidFill>
                            <a:schemeClr val="bg1"/>
                          </a:solidFill>
                          <a:latin typeface="Arial"/>
                          <a:ea typeface="+mn-ea"/>
                          <a:cs typeface="+mn-cs"/>
                        </a:rPr>
                        <a:t>Cortex </a:t>
                      </a:r>
                      <a:r>
                        <a:rPr lang="en-US" sz="1600" b="1" i="0" u="none" strike="noStrike" kern="1200" dirty="0">
                          <a:solidFill>
                            <a:schemeClr val="bg1"/>
                          </a:solidFill>
                          <a:latin typeface="Arial"/>
                          <a:ea typeface="+mn-ea"/>
                          <a:cs typeface="+mn-cs"/>
                        </a:rPr>
                        <a:t>M4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r>
              <a:tr h="280807">
                <a:tc>
                  <a:txBody>
                    <a:bodyPr/>
                    <a:lstStyle/>
                    <a:p>
                      <a:pPr marL="109538" indent="0" algn="l" fontAlgn="b"/>
                      <a:r>
                        <a:rPr lang="en-GB" sz="1400" b="1" i="0" u="none" strike="noStrike" baseline="0" dirty="0" smtClean="0">
                          <a:solidFill>
                            <a:schemeClr val="bg1"/>
                          </a:solidFill>
                          <a:latin typeface="Arial"/>
                        </a:rPr>
                        <a:t>Total DSP Instructions</a:t>
                      </a:r>
                      <a:endParaRPr lang="en-US" sz="1400" b="1" i="0" u="none" strike="noStrike" dirty="0">
                        <a:solidFill>
                          <a:schemeClr val="bg1"/>
                        </a:solidFill>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bg2"/>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F1461"/>
                    </a:solidFill>
                  </a:tcPr>
                </a:tc>
                <a:tc>
                  <a:txBody>
                    <a:bodyPr/>
                    <a:lstStyle/>
                    <a:p>
                      <a:pPr algn="ctr" fontAlgn="b"/>
                      <a:r>
                        <a:rPr lang="en-GB" sz="1400" b="0" i="0" u="none" strike="noStrike" dirty="0" smtClean="0">
                          <a:solidFill>
                            <a:srgbClr val="000000"/>
                          </a:solidFill>
                          <a:latin typeface="Arial"/>
                        </a:rPr>
                        <a:t>159</a:t>
                      </a:r>
                      <a:endParaRPr lang="en-US" sz="1400" b="0" i="0" u="none" strike="noStrike" dirty="0">
                        <a:solidFill>
                          <a:srgbClr val="000000"/>
                        </a:solidFill>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bg2"/>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smtClean="0">
                          <a:solidFill>
                            <a:srgbClr val="000000"/>
                          </a:solidFill>
                          <a:latin typeface="Arial"/>
                        </a:rPr>
                        <a:t>80</a:t>
                      </a:r>
                      <a:endParaRPr lang="en-US" sz="1400" b="0" i="0" u="none" strike="noStrike" dirty="0">
                        <a:solidFill>
                          <a:srgbClr val="000000"/>
                        </a:solidFill>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bg2"/>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0807">
                <a:tc>
                  <a:txBody>
                    <a:bodyPr/>
                    <a:lstStyle/>
                    <a:p>
                      <a:pPr marL="109538" indent="0" algn="l" fontAlgn="b"/>
                      <a:r>
                        <a:rPr lang="en-US" sz="1400" b="1" i="0" u="none" strike="noStrike" dirty="0">
                          <a:solidFill>
                            <a:schemeClr val="bg1"/>
                          </a:solidFill>
                          <a:latin typeface="Arial"/>
                        </a:rPr>
                        <a:t>SIMD Instructions</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F1461"/>
                    </a:solidFill>
                  </a:tcPr>
                </a:tc>
                <a:tc>
                  <a:txBody>
                    <a:bodyPr/>
                    <a:lstStyle/>
                    <a:p>
                      <a:pPr algn="ctr" fontAlgn="b"/>
                      <a:r>
                        <a:rPr lang="en-US" sz="1400" b="0" i="0" u="none" strike="noStrike" dirty="0">
                          <a:solidFill>
                            <a:srgbClr val="000000"/>
                          </a:solidFill>
                          <a:latin typeface="Arial"/>
                        </a:rPr>
                        <a:t>70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Arial"/>
                        </a:rPr>
                        <a:t>38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0807">
                <a:tc>
                  <a:txBody>
                    <a:bodyPr/>
                    <a:lstStyle/>
                    <a:p>
                      <a:pPr marL="109538" indent="0" algn="l" fontAlgn="b"/>
                      <a:r>
                        <a:rPr lang="en-US" sz="1400" b="1" i="0" u="none" strike="noStrike" dirty="0">
                          <a:solidFill>
                            <a:schemeClr val="bg1"/>
                          </a:solidFill>
                          <a:latin typeface="Arial"/>
                        </a:rPr>
                        <a:t>Multiply/MAC instructions</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F1461"/>
                    </a:solidFill>
                  </a:tcPr>
                </a:tc>
                <a:tc>
                  <a:txBody>
                    <a:bodyPr/>
                    <a:lstStyle/>
                    <a:p>
                      <a:pPr algn="ctr" fontAlgn="b"/>
                      <a:r>
                        <a:rPr lang="en-US" sz="1400" b="0" i="0" u="none" strike="noStrike" dirty="0">
                          <a:solidFill>
                            <a:srgbClr val="000000"/>
                          </a:solidFill>
                          <a:latin typeface="Arial"/>
                        </a:rPr>
                        <a:t>38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Arial"/>
                        </a:rPr>
                        <a:t>29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0807">
                <a:tc>
                  <a:txBody>
                    <a:bodyPr/>
                    <a:lstStyle/>
                    <a:p>
                      <a:pPr marL="109538" indent="0" algn="l" fontAlgn="b"/>
                      <a:r>
                        <a:rPr lang="en-US" sz="1400" b="1" i="0" u="none" strike="noStrike" dirty="0">
                          <a:solidFill>
                            <a:schemeClr val="bg1"/>
                          </a:solidFill>
                          <a:latin typeface="Arial"/>
                        </a:rPr>
                        <a:t>Dedicated DSP/MDU unit</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F1461"/>
                    </a:solidFill>
                  </a:tcPr>
                </a:tc>
                <a:tc>
                  <a:txBody>
                    <a:bodyPr/>
                    <a:lstStyle/>
                    <a:p>
                      <a:pPr algn="ctr" fontAlgn="b"/>
                      <a:r>
                        <a:rPr lang="en-US" sz="1400" b="0" i="0" u="none" strike="noStrike" dirty="0">
                          <a:solidFill>
                            <a:srgbClr val="000000"/>
                          </a:solidFill>
                          <a:latin typeface="Arial"/>
                        </a:rPr>
                        <a:t>Y</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Arial"/>
                        </a:rPr>
                        <a:t>N</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0807">
                <a:tc>
                  <a:txBody>
                    <a:bodyPr/>
                    <a:lstStyle/>
                    <a:p>
                      <a:pPr marL="109538" indent="0" algn="l" fontAlgn="b"/>
                      <a:r>
                        <a:rPr lang="en-US" sz="1400" b="1" i="0" u="none" strike="noStrike" dirty="0">
                          <a:solidFill>
                            <a:schemeClr val="bg1"/>
                          </a:solidFill>
                          <a:latin typeface="Arial"/>
                        </a:rPr>
                        <a:t>Accumulators</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F1461"/>
                    </a:solidFill>
                  </a:tcPr>
                </a:tc>
                <a:tc>
                  <a:txBody>
                    <a:bodyPr/>
                    <a:lstStyle/>
                    <a:p>
                      <a:pPr algn="ctr" fontAlgn="b"/>
                      <a:r>
                        <a:rPr lang="en-US" sz="1400" b="0" i="0" u="none" strike="noStrike" dirty="0">
                          <a:solidFill>
                            <a:srgbClr val="000000"/>
                          </a:solidFill>
                          <a:latin typeface="Arial"/>
                        </a:rPr>
                        <a:t>Y (4)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Arial"/>
                        </a:rPr>
                        <a:t>N</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0807">
                <a:tc>
                  <a:txBody>
                    <a:bodyPr/>
                    <a:lstStyle/>
                    <a:p>
                      <a:pPr marL="109538" indent="0" algn="l" fontAlgn="b"/>
                      <a:r>
                        <a:rPr lang="en-US" sz="1400" b="1" i="0" u="none" strike="noStrike" dirty="0" smtClean="0">
                          <a:solidFill>
                            <a:schemeClr val="bg1"/>
                          </a:solidFill>
                          <a:latin typeface="Arial"/>
                        </a:rPr>
                        <a:t>16x8,</a:t>
                      </a:r>
                      <a:r>
                        <a:rPr lang="en-US" sz="1400" b="1" i="0" u="none" strike="noStrike" baseline="0" dirty="0" smtClean="0">
                          <a:solidFill>
                            <a:schemeClr val="bg1"/>
                          </a:solidFill>
                          <a:latin typeface="Arial"/>
                        </a:rPr>
                        <a:t> dual 8x8 Multiply/MAC</a:t>
                      </a:r>
                      <a:endParaRPr lang="en-US" sz="1400" b="1" i="0" u="none" strike="noStrike" dirty="0">
                        <a:solidFill>
                          <a:schemeClr val="bg1"/>
                        </a:solidFill>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F1461"/>
                    </a:solidFill>
                  </a:tcPr>
                </a:tc>
                <a:tc>
                  <a:txBody>
                    <a:bodyPr/>
                    <a:lstStyle/>
                    <a:p>
                      <a:pPr algn="ctr" fontAlgn="b"/>
                      <a:r>
                        <a:rPr lang="en-US" sz="1400" b="0" i="0" u="none" strike="noStrike" dirty="0">
                          <a:solidFill>
                            <a:srgbClr val="000000"/>
                          </a:solidFill>
                          <a:latin typeface="Arial"/>
                        </a:rPr>
                        <a:t>Y</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Arial"/>
                        </a:rPr>
                        <a:t>N</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0807">
                <a:tc>
                  <a:txBody>
                    <a:bodyPr/>
                    <a:lstStyle/>
                    <a:p>
                      <a:pPr marL="109538" indent="0" algn="l" fontAlgn="b"/>
                      <a:r>
                        <a:rPr lang="en-US" sz="1400" b="1" i="0" u="none" strike="noStrike" dirty="0">
                          <a:solidFill>
                            <a:schemeClr val="bg1"/>
                          </a:solidFill>
                          <a:latin typeface="Arial"/>
                        </a:rPr>
                        <a:t>Shift Instructions</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F1461"/>
                    </a:solidFill>
                  </a:tcPr>
                </a:tc>
                <a:tc>
                  <a:txBody>
                    <a:bodyPr/>
                    <a:lstStyle/>
                    <a:p>
                      <a:pPr algn="ctr" fontAlgn="b"/>
                      <a:r>
                        <a:rPr lang="en-US" sz="1400" b="0" i="0" u="none" strike="noStrike" dirty="0">
                          <a:solidFill>
                            <a:srgbClr val="000000"/>
                          </a:solidFill>
                          <a:latin typeface="Arial"/>
                        </a:rPr>
                        <a:t>Y</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Arial"/>
                        </a:rPr>
                        <a:t>N</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0807">
                <a:tc>
                  <a:txBody>
                    <a:bodyPr/>
                    <a:lstStyle/>
                    <a:p>
                      <a:pPr marL="109538" indent="0" algn="l" fontAlgn="b"/>
                      <a:r>
                        <a:rPr lang="en-US" sz="1400" b="1" i="0" u="none" strike="noStrike" dirty="0" smtClean="0">
                          <a:solidFill>
                            <a:schemeClr val="bg1"/>
                          </a:solidFill>
                          <a:latin typeface="Arial"/>
                        </a:rPr>
                        <a:t>Compare/Pick Instructions</a:t>
                      </a:r>
                      <a:endParaRPr lang="en-US" sz="1400" b="1" i="0" u="none" strike="noStrike" dirty="0">
                        <a:solidFill>
                          <a:schemeClr val="bg1"/>
                        </a:solidFill>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1461"/>
                    </a:solidFill>
                  </a:tcPr>
                </a:tc>
                <a:tc>
                  <a:txBody>
                    <a:bodyPr/>
                    <a:lstStyle/>
                    <a:p>
                      <a:pPr algn="ctr" fontAlgn="b"/>
                      <a:r>
                        <a:rPr lang="en-US" sz="1400" b="0" i="0" u="none" strike="noStrike" dirty="0">
                          <a:solidFill>
                            <a:srgbClr val="000000"/>
                          </a:solidFill>
                          <a:latin typeface="Arial"/>
                        </a:rPr>
                        <a:t>Y</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Arial"/>
                        </a:rPr>
                        <a:t>N</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idx="4294967295"/>
          </p:nvPr>
        </p:nvSpPr>
        <p:spPr/>
        <p:txBody>
          <a:bodyPr>
            <a:normAutofit/>
          </a:bodyPr>
          <a:lstStyle/>
          <a:p>
            <a:r>
              <a:rPr lang="en-US" altLang="ja-JP" sz="2500" smtClean="0">
                <a:ea typeface="MS PGothic" pitchFamily="34" charset="-128"/>
              </a:rPr>
              <a:t>Industry’s Most </a:t>
            </a:r>
            <a:br>
              <a:rPr lang="en-US" altLang="ja-JP" sz="2500" smtClean="0">
                <a:ea typeface="MS PGothic" pitchFamily="34" charset="-128"/>
              </a:rPr>
            </a:br>
            <a:r>
              <a:rPr lang="en-US" altLang="ja-JP" sz="2500" smtClean="0">
                <a:ea typeface="MS PGothic" pitchFamily="34" charset="-128"/>
              </a:rPr>
              <a:t>Scalable Processor Architecture</a:t>
            </a:r>
          </a:p>
        </p:txBody>
      </p:sp>
      <p:grpSp>
        <p:nvGrpSpPr>
          <p:cNvPr id="2" name="Group 34"/>
          <p:cNvGrpSpPr>
            <a:grpSpLocks/>
          </p:cNvGrpSpPr>
          <p:nvPr/>
        </p:nvGrpSpPr>
        <p:grpSpPr bwMode="auto">
          <a:xfrm>
            <a:off x="685800" y="2024063"/>
            <a:ext cx="3359150" cy="3833812"/>
            <a:chOff x="1243012" y="2023963"/>
            <a:chExt cx="3359151" cy="3833473"/>
          </a:xfrm>
        </p:grpSpPr>
        <p:pic>
          <p:nvPicPr>
            <p:cNvPr id="38916" name="Picture 43" descr="07-360_enthead"/>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170238" y="4100074"/>
              <a:ext cx="1028700" cy="649287"/>
            </a:xfrm>
            <a:prstGeom prst="rect">
              <a:avLst/>
            </a:prstGeom>
            <a:noFill/>
            <a:ln w="9525">
              <a:noFill/>
              <a:miter lim="800000"/>
              <a:headEnd/>
              <a:tailEnd/>
            </a:ln>
          </p:spPr>
        </p:pic>
        <p:grpSp>
          <p:nvGrpSpPr>
            <p:cNvPr id="3" name="Group 33"/>
            <p:cNvGrpSpPr>
              <a:grpSpLocks/>
            </p:cNvGrpSpPr>
            <p:nvPr/>
          </p:nvGrpSpPr>
          <p:grpSpPr bwMode="auto">
            <a:xfrm>
              <a:off x="1243012" y="2023963"/>
              <a:ext cx="3359151" cy="3833473"/>
              <a:chOff x="1243012" y="2023963"/>
              <a:chExt cx="3359151" cy="3833473"/>
            </a:xfrm>
          </p:grpSpPr>
          <p:pic>
            <p:nvPicPr>
              <p:cNvPr id="38918" name="Picture 5" descr="PIC32-USB_Block%20Diagram_w%20Chip"/>
              <p:cNvPicPr>
                <a:picLocks noChangeAspect="1" noChangeArrowheads="1"/>
              </p:cNvPicPr>
              <p:nvPr/>
            </p:nvPicPr>
            <p:blipFill>
              <a:blip r:embed="rId4" cstate="print">
                <a:clrChange>
                  <a:clrFrom>
                    <a:srgbClr val="FFFFFF"/>
                  </a:clrFrom>
                  <a:clrTo>
                    <a:srgbClr val="FFFFFF">
                      <a:alpha val="0"/>
                    </a:srgbClr>
                  </a:clrTo>
                </a:clrChange>
              </a:blip>
              <a:srcRect l="11095" r="13148" b="-575"/>
              <a:stretch>
                <a:fillRect/>
              </a:stretch>
            </p:blipFill>
            <p:spPr bwMode="auto">
              <a:xfrm>
                <a:off x="1243012" y="2023963"/>
                <a:ext cx="758825" cy="719137"/>
              </a:xfrm>
              <a:prstGeom prst="rect">
                <a:avLst/>
              </a:prstGeom>
              <a:noFill/>
              <a:ln w="9525">
                <a:noFill/>
                <a:miter lim="800000"/>
                <a:headEnd/>
                <a:tailEnd/>
              </a:ln>
            </p:spPr>
          </p:pic>
          <p:sp>
            <p:nvSpPr>
              <p:cNvPr id="38919" name="Text Box 6"/>
              <p:cNvSpPr txBox="1">
                <a:spLocks noChangeArrowheads="1"/>
              </p:cNvSpPr>
              <p:nvPr/>
            </p:nvSpPr>
            <p:spPr bwMode="auto">
              <a:xfrm>
                <a:off x="1282700" y="2835167"/>
                <a:ext cx="1641475" cy="517468"/>
              </a:xfrm>
              <a:prstGeom prst="rect">
                <a:avLst/>
              </a:prstGeom>
              <a:noFill/>
              <a:ln w="9525">
                <a:noFill/>
                <a:miter lim="800000"/>
                <a:headEnd/>
                <a:tailEnd/>
              </a:ln>
            </p:spPr>
            <p:txBody>
              <a:bodyPr>
                <a:spAutoFit/>
              </a:bodyPr>
              <a:lstStyle/>
              <a:p>
                <a:pPr algn="ctr">
                  <a:spcBef>
                    <a:spcPct val="50000"/>
                  </a:spcBef>
                </a:pPr>
                <a:r>
                  <a:rPr lang="en-US" altLang="ja-JP" sz="1400">
                    <a:solidFill>
                      <a:srgbClr val="8AB900"/>
                    </a:solidFill>
                    <a:ea typeface="Geneva"/>
                    <a:cs typeface="Geneva"/>
                  </a:rPr>
                  <a:t>Microchip PIC32 Microcontrollers</a:t>
                </a:r>
              </a:p>
            </p:txBody>
          </p:sp>
          <p:pic>
            <p:nvPicPr>
              <p:cNvPr id="38920" name="Picture 7" descr="25603-2"/>
              <p:cNvPicPr>
                <a:picLocks noChangeAspect="1" noChangeArrowheads="1"/>
              </p:cNvPicPr>
              <p:nvPr/>
            </p:nvPicPr>
            <p:blipFill>
              <a:blip r:embed="rId5" cstate="print"/>
              <a:srcRect/>
              <a:stretch>
                <a:fillRect/>
              </a:stretch>
            </p:blipFill>
            <p:spPr bwMode="auto">
              <a:xfrm>
                <a:off x="2433638" y="4412811"/>
                <a:ext cx="449263" cy="406400"/>
              </a:xfrm>
              <a:prstGeom prst="rect">
                <a:avLst/>
              </a:prstGeom>
              <a:noFill/>
              <a:ln w="9525">
                <a:noFill/>
                <a:miter lim="800000"/>
                <a:headEnd/>
                <a:tailEnd/>
              </a:ln>
            </p:spPr>
          </p:pic>
          <p:pic>
            <p:nvPicPr>
              <p:cNvPr id="38921" name="Picture 46" descr="c00726443"/>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3592513" y="4930336"/>
                <a:ext cx="1009650" cy="927100"/>
              </a:xfrm>
              <a:prstGeom prst="rect">
                <a:avLst/>
              </a:prstGeom>
              <a:noFill/>
              <a:ln w="9525">
                <a:noFill/>
                <a:miter lim="800000"/>
                <a:headEnd/>
                <a:tailEnd/>
              </a:ln>
            </p:spPr>
          </p:pic>
          <p:pic>
            <p:nvPicPr>
              <p:cNvPr id="38922" name="Picture 55" descr="frigidaire-affinity-washer-dryer"/>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1473199" y="3898461"/>
                <a:ext cx="808507" cy="815975"/>
              </a:xfrm>
              <a:prstGeom prst="rect">
                <a:avLst/>
              </a:prstGeom>
              <a:noFill/>
              <a:ln w="9525">
                <a:noFill/>
                <a:miter lim="800000"/>
                <a:headEnd/>
                <a:tailEnd/>
              </a:ln>
            </p:spPr>
          </p:pic>
          <p:pic>
            <p:nvPicPr>
              <p:cNvPr id="38923" name="Picture 56" descr="rs05_025s"/>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1470025" y="4994941"/>
                <a:ext cx="1730375" cy="827570"/>
              </a:xfrm>
              <a:prstGeom prst="rect">
                <a:avLst/>
              </a:prstGeom>
              <a:noFill/>
              <a:ln w="9525">
                <a:noFill/>
                <a:miter lim="800000"/>
                <a:headEnd/>
                <a:tailEnd/>
              </a:ln>
            </p:spPr>
          </p:pic>
        </p:grpSp>
      </p:grpSp>
      <p:grpSp>
        <p:nvGrpSpPr>
          <p:cNvPr id="4" name="Group 36"/>
          <p:cNvGrpSpPr>
            <a:grpSpLocks/>
          </p:cNvGrpSpPr>
          <p:nvPr/>
        </p:nvGrpSpPr>
        <p:grpSpPr bwMode="auto">
          <a:xfrm>
            <a:off x="5302250" y="1465263"/>
            <a:ext cx="3284538" cy="4367212"/>
            <a:chOff x="5859463" y="1465263"/>
            <a:chExt cx="3284537" cy="4366773"/>
          </a:xfrm>
        </p:grpSpPr>
        <p:pic>
          <p:nvPicPr>
            <p:cNvPr id="38925" name="Picture 13" descr="Octeon_chip"/>
            <p:cNvPicPr>
              <a:picLocks noChangeAspect="1" noChangeArrowheads="1"/>
            </p:cNvPicPr>
            <p:nvPr/>
          </p:nvPicPr>
          <p:blipFill>
            <a:blip r:embed="rId9" cstate="print"/>
            <a:srcRect/>
            <a:stretch>
              <a:fillRect/>
            </a:stretch>
          </p:blipFill>
          <p:spPr bwMode="auto">
            <a:xfrm>
              <a:off x="6224588" y="1828801"/>
              <a:ext cx="1054100" cy="976313"/>
            </a:xfrm>
            <a:prstGeom prst="rect">
              <a:avLst/>
            </a:prstGeom>
            <a:noFill/>
            <a:ln w="9525">
              <a:noFill/>
              <a:miter lim="800000"/>
              <a:headEnd/>
              <a:tailEnd/>
            </a:ln>
          </p:spPr>
        </p:pic>
        <p:sp>
          <p:nvSpPr>
            <p:cNvPr id="12307" name="Text Box 14"/>
            <p:cNvSpPr txBox="1">
              <a:spLocks noChangeArrowheads="1"/>
            </p:cNvSpPr>
            <p:nvPr/>
          </p:nvSpPr>
          <p:spPr bwMode="auto">
            <a:xfrm>
              <a:off x="5859463" y="2895456"/>
              <a:ext cx="2393949" cy="436519"/>
            </a:xfrm>
            <a:prstGeom prst="rect">
              <a:avLst/>
            </a:prstGeom>
            <a:noFill/>
            <a:ln w="9525">
              <a:noFill/>
              <a:miter lim="800000"/>
              <a:headEnd/>
              <a:tailEnd/>
            </a:ln>
          </p:spPr>
          <p:txBody>
            <a:bodyPr>
              <a:spAutoFit/>
            </a:bodyPr>
            <a:lstStyle/>
            <a:p>
              <a:pPr algn="ctr">
                <a:spcBef>
                  <a:spcPct val="50000"/>
                </a:spcBef>
                <a:defRPr/>
              </a:pPr>
              <a:r>
                <a:rPr lang="en-US" sz="1400" dirty="0">
                  <a:solidFill>
                    <a:schemeClr val="accent6"/>
                  </a:solidFill>
                  <a:ea typeface="Geneva" charset="-128"/>
                  <a:cs typeface="+mn-cs"/>
                </a:rPr>
                <a:t>64-bit  </a:t>
              </a:r>
              <a:r>
                <a:rPr lang="en-US" sz="1400" dirty="0" err="1">
                  <a:solidFill>
                    <a:schemeClr val="accent6"/>
                  </a:solidFill>
                  <a:ea typeface="Geneva" charset="-128"/>
                  <a:cs typeface="+mn-cs"/>
                </a:rPr>
                <a:t>Multicore</a:t>
              </a:r>
              <a:r>
                <a:rPr lang="en-US" sz="1400" dirty="0">
                  <a:solidFill>
                    <a:schemeClr val="accent6"/>
                  </a:solidFill>
                  <a:ea typeface="Geneva" charset="-128"/>
                  <a:cs typeface="+mn-cs"/>
                </a:rPr>
                <a:t> Chips for Advanced Networking</a:t>
              </a:r>
            </a:p>
          </p:txBody>
        </p:sp>
        <p:pic>
          <p:nvPicPr>
            <p:cNvPr id="38927" name="Picture 15" descr="NETL-Chip"/>
            <p:cNvPicPr>
              <a:picLocks noChangeAspect="1" noChangeArrowheads="1"/>
            </p:cNvPicPr>
            <p:nvPr/>
          </p:nvPicPr>
          <p:blipFill>
            <a:blip r:embed="rId10" cstate="print">
              <a:clrChange>
                <a:clrFrom>
                  <a:srgbClr val="FFFFFF"/>
                </a:clrFrom>
                <a:clrTo>
                  <a:srgbClr val="FFFFFF">
                    <a:alpha val="0"/>
                  </a:srgbClr>
                </a:clrTo>
              </a:clrChange>
            </a:blip>
            <a:srcRect/>
            <a:stretch>
              <a:fillRect/>
            </a:stretch>
          </p:blipFill>
          <p:spPr bwMode="auto">
            <a:xfrm>
              <a:off x="7248525" y="2051051"/>
              <a:ext cx="809625" cy="682625"/>
            </a:xfrm>
            <a:prstGeom prst="rect">
              <a:avLst/>
            </a:prstGeom>
            <a:noFill/>
            <a:ln w="9525">
              <a:noFill/>
              <a:miter lim="800000"/>
              <a:headEnd/>
              <a:tailEnd/>
            </a:ln>
          </p:spPr>
        </p:pic>
        <p:pic>
          <p:nvPicPr>
            <p:cNvPr id="38928" name="Picture 16" descr="BaseStation"/>
            <p:cNvPicPr>
              <a:picLocks noChangeAspect="1" noChangeArrowheads="1"/>
            </p:cNvPicPr>
            <p:nvPr/>
          </p:nvPicPr>
          <p:blipFill>
            <a:blip r:embed="rId11" cstate="print">
              <a:clrChange>
                <a:clrFrom>
                  <a:srgbClr val="FFFFFF"/>
                </a:clrFrom>
                <a:clrTo>
                  <a:srgbClr val="FFFFFF">
                    <a:alpha val="0"/>
                  </a:srgbClr>
                </a:clrTo>
              </a:clrChange>
            </a:blip>
            <a:srcRect l="17487" r="16940" b="677"/>
            <a:stretch>
              <a:fillRect/>
            </a:stretch>
          </p:blipFill>
          <p:spPr bwMode="auto">
            <a:xfrm>
              <a:off x="8166100" y="1465263"/>
              <a:ext cx="977900" cy="3581400"/>
            </a:xfrm>
            <a:prstGeom prst="rect">
              <a:avLst/>
            </a:prstGeom>
            <a:noFill/>
            <a:ln w="9525">
              <a:noFill/>
              <a:miter lim="800000"/>
              <a:headEnd/>
              <a:tailEnd/>
            </a:ln>
          </p:spPr>
        </p:pic>
        <p:pic>
          <p:nvPicPr>
            <p:cNvPr id="38929" name="Picture 38" descr="Bharti Airtel.jpg"/>
            <p:cNvPicPr>
              <a:picLocks noChangeAspect="1"/>
            </p:cNvPicPr>
            <p:nvPr/>
          </p:nvPicPr>
          <p:blipFill>
            <a:blip r:embed="rId12" cstate="print"/>
            <a:srcRect/>
            <a:stretch>
              <a:fillRect/>
            </a:stretch>
          </p:blipFill>
          <p:spPr bwMode="auto">
            <a:xfrm>
              <a:off x="6921500" y="4001617"/>
              <a:ext cx="887412" cy="949357"/>
            </a:xfrm>
            <a:prstGeom prst="rect">
              <a:avLst/>
            </a:prstGeom>
            <a:noFill/>
            <a:ln w="50800">
              <a:noFill/>
              <a:miter lim="800000"/>
              <a:headEnd/>
              <a:tailEnd/>
            </a:ln>
          </p:spPr>
        </p:pic>
        <p:pic>
          <p:nvPicPr>
            <p:cNvPr id="38930" name="Picture 18" descr="Netgear RangeMax Dual Band Wireless-N Router"/>
            <p:cNvPicPr>
              <a:picLocks noChangeAspect="1" noChangeArrowheads="1"/>
            </p:cNvPicPr>
            <p:nvPr/>
          </p:nvPicPr>
          <p:blipFill>
            <a:blip r:embed="rId13" cstate="print"/>
            <a:srcRect l="23334" t="-667" r="20667" b="-667"/>
            <a:stretch>
              <a:fillRect/>
            </a:stretch>
          </p:blipFill>
          <p:spPr bwMode="auto">
            <a:xfrm>
              <a:off x="7747000" y="4845200"/>
              <a:ext cx="546100" cy="986836"/>
            </a:xfrm>
            <a:prstGeom prst="rect">
              <a:avLst/>
            </a:prstGeom>
            <a:noFill/>
            <a:ln w="9525">
              <a:noFill/>
              <a:miter lim="800000"/>
              <a:headEnd/>
              <a:tailEnd/>
            </a:ln>
          </p:spPr>
        </p:pic>
      </p:grpSp>
      <p:sp>
        <p:nvSpPr>
          <p:cNvPr id="32" name="Right Arrow 31"/>
          <p:cNvSpPr>
            <a:spLocks noChangeArrowheads="1"/>
          </p:cNvSpPr>
          <p:nvPr/>
        </p:nvSpPr>
        <p:spPr bwMode="auto">
          <a:xfrm>
            <a:off x="903288" y="3263900"/>
            <a:ext cx="6769100" cy="469900"/>
          </a:xfrm>
          <a:prstGeom prst="rightArrow">
            <a:avLst>
              <a:gd name="adj1" fmla="val 50000"/>
              <a:gd name="adj2" fmla="val 50019"/>
            </a:avLst>
          </a:prstGeom>
          <a:solidFill>
            <a:srgbClr val="40404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
                <a:srgbClr val="E64418"/>
              </a:buClr>
              <a:defRPr/>
            </a:pPr>
            <a:endParaRPr lang="ja-JP" altLang="en-US">
              <a:solidFill>
                <a:srgbClr val="FFFFFF"/>
              </a:solidFill>
            </a:endParaRPr>
          </a:p>
        </p:txBody>
      </p:sp>
      <p:grpSp>
        <p:nvGrpSpPr>
          <p:cNvPr id="5" name="Group 37"/>
          <p:cNvGrpSpPr>
            <a:grpSpLocks/>
          </p:cNvGrpSpPr>
          <p:nvPr/>
        </p:nvGrpSpPr>
        <p:grpSpPr bwMode="auto">
          <a:xfrm>
            <a:off x="1524000" y="1903413"/>
            <a:ext cx="5251450" cy="4043362"/>
            <a:chOff x="2081212" y="1903414"/>
            <a:chExt cx="5251451" cy="4042922"/>
          </a:xfrm>
        </p:grpSpPr>
        <p:sp>
          <p:nvSpPr>
            <p:cNvPr id="12295" name="Text Box 20"/>
            <p:cNvSpPr txBox="1">
              <a:spLocks noChangeArrowheads="1"/>
            </p:cNvSpPr>
            <p:nvPr/>
          </p:nvSpPr>
          <p:spPr bwMode="auto">
            <a:xfrm>
              <a:off x="3657600" y="3708205"/>
              <a:ext cx="2540000" cy="304767"/>
            </a:xfrm>
            <a:prstGeom prst="rect">
              <a:avLst/>
            </a:prstGeom>
            <a:noFill/>
            <a:ln w="9525">
              <a:noFill/>
              <a:miter lim="800000"/>
              <a:headEnd/>
              <a:tailEnd/>
            </a:ln>
          </p:spPr>
          <p:txBody>
            <a:bodyPr>
              <a:spAutoFit/>
            </a:bodyPr>
            <a:lstStyle/>
            <a:p>
              <a:pPr algn="ctr">
                <a:spcBef>
                  <a:spcPct val="50000"/>
                </a:spcBef>
                <a:defRPr/>
              </a:pPr>
              <a:r>
                <a:rPr lang="en-US" sz="1400">
                  <a:solidFill>
                    <a:schemeClr val="accent6"/>
                  </a:solidFill>
                  <a:ea typeface="Geneva" charset="-128"/>
                  <a:cs typeface="+mn-cs"/>
                </a:rPr>
                <a:t>And everything in between</a:t>
              </a:r>
            </a:p>
          </p:txBody>
        </p:sp>
        <p:pic>
          <p:nvPicPr>
            <p:cNvPr id="38936" name="Picture 27" descr="Digital Cube V43 Navi_2"/>
            <p:cNvPicPr>
              <a:picLocks noChangeAspect="1" noChangeArrowheads="1"/>
            </p:cNvPicPr>
            <p:nvPr/>
          </p:nvPicPr>
          <p:blipFill>
            <a:blip r:embed="rId14" cstate="print">
              <a:clrChange>
                <a:clrFrom>
                  <a:srgbClr val="000000"/>
                </a:clrFrom>
                <a:clrTo>
                  <a:srgbClr val="000000">
                    <a:alpha val="0"/>
                  </a:srgbClr>
                </a:clrTo>
              </a:clrChange>
            </a:blip>
            <a:srcRect/>
            <a:stretch>
              <a:fillRect/>
            </a:stretch>
          </p:blipFill>
          <p:spPr bwMode="auto">
            <a:xfrm>
              <a:off x="3487738" y="2793011"/>
              <a:ext cx="548640" cy="331053"/>
            </a:xfrm>
            <a:prstGeom prst="rect">
              <a:avLst/>
            </a:prstGeom>
            <a:noFill/>
            <a:ln w="50800">
              <a:noFill/>
              <a:miter lim="800000"/>
              <a:headEnd/>
              <a:tailEnd/>
            </a:ln>
          </p:spPr>
        </p:pic>
        <p:pic>
          <p:nvPicPr>
            <p:cNvPr id="38937" name="Picture 28" descr="PSP"/>
            <p:cNvPicPr>
              <a:picLocks noChangeAspect="1" noChangeArrowheads="1"/>
            </p:cNvPicPr>
            <p:nvPr/>
          </p:nvPicPr>
          <p:blipFill>
            <a:blip r:embed="rId15" cstate="print"/>
            <a:srcRect/>
            <a:stretch>
              <a:fillRect/>
            </a:stretch>
          </p:blipFill>
          <p:spPr bwMode="auto">
            <a:xfrm>
              <a:off x="2081212" y="2044630"/>
              <a:ext cx="728663" cy="469900"/>
            </a:xfrm>
            <a:prstGeom prst="rect">
              <a:avLst/>
            </a:prstGeom>
            <a:noFill/>
            <a:ln w="9525">
              <a:noFill/>
              <a:miter lim="800000"/>
              <a:headEnd/>
              <a:tailEnd/>
            </a:ln>
          </p:spPr>
        </p:pic>
        <p:pic>
          <p:nvPicPr>
            <p:cNvPr id="38938" name="Picture 59" descr="flip1"/>
            <p:cNvPicPr>
              <a:picLocks noChangeAspect="1" noChangeArrowheads="1"/>
            </p:cNvPicPr>
            <p:nvPr/>
          </p:nvPicPr>
          <p:blipFill>
            <a:blip r:embed="rId16" cstate="print">
              <a:clrChange>
                <a:clrFrom>
                  <a:srgbClr val="FFFFFF"/>
                </a:clrFrom>
                <a:clrTo>
                  <a:srgbClr val="FFFFFF">
                    <a:alpha val="0"/>
                  </a:srgbClr>
                </a:clrTo>
              </a:clrChange>
            </a:blip>
            <a:srcRect/>
            <a:stretch>
              <a:fillRect/>
            </a:stretch>
          </p:blipFill>
          <p:spPr bwMode="auto">
            <a:xfrm>
              <a:off x="2987675" y="2565257"/>
              <a:ext cx="311150" cy="635000"/>
            </a:xfrm>
            <a:prstGeom prst="rect">
              <a:avLst/>
            </a:prstGeom>
            <a:noFill/>
            <a:ln w="9525">
              <a:noFill/>
              <a:miter lim="800000"/>
              <a:headEnd/>
              <a:tailEnd/>
            </a:ln>
          </p:spPr>
        </p:pic>
        <p:pic>
          <p:nvPicPr>
            <p:cNvPr id="38939" name="Picture 46" descr="roku-digital-video-player.jpg"/>
            <p:cNvPicPr>
              <a:picLocks noChangeAspect="1"/>
            </p:cNvPicPr>
            <p:nvPr/>
          </p:nvPicPr>
          <p:blipFill>
            <a:blip r:embed="rId17" cstate="print"/>
            <a:srcRect/>
            <a:stretch>
              <a:fillRect/>
            </a:stretch>
          </p:blipFill>
          <p:spPr bwMode="auto">
            <a:xfrm>
              <a:off x="6494463" y="5228786"/>
              <a:ext cx="838200" cy="603250"/>
            </a:xfrm>
            <a:prstGeom prst="rect">
              <a:avLst/>
            </a:prstGeom>
            <a:noFill/>
            <a:ln w="50800">
              <a:noFill/>
              <a:miter lim="800000"/>
              <a:headEnd/>
              <a:tailEnd/>
            </a:ln>
          </p:spPr>
        </p:pic>
        <p:pic>
          <p:nvPicPr>
            <p:cNvPr id="38940" name="Picture 57" descr="Teledex VoIP Hotel Phones"/>
            <p:cNvPicPr>
              <a:picLocks noChangeAspect="1" noChangeArrowheads="1"/>
            </p:cNvPicPr>
            <p:nvPr/>
          </p:nvPicPr>
          <p:blipFill>
            <a:blip r:embed="rId18" cstate="print"/>
            <a:srcRect/>
            <a:stretch>
              <a:fillRect/>
            </a:stretch>
          </p:blipFill>
          <p:spPr bwMode="auto">
            <a:xfrm>
              <a:off x="5997575" y="4547749"/>
              <a:ext cx="819150" cy="519113"/>
            </a:xfrm>
            <a:prstGeom prst="rect">
              <a:avLst/>
            </a:prstGeom>
            <a:noFill/>
            <a:ln w="50800">
              <a:noFill/>
              <a:miter lim="800000"/>
              <a:headEnd/>
              <a:tailEnd/>
            </a:ln>
          </p:spPr>
        </p:pic>
        <p:pic>
          <p:nvPicPr>
            <p:cNvPr id="38941" name="Picture 12" descr="TV"/>
            <p:cNvPicPr>
              <a:picLocks noChangeAspect="1" noChangeArrowheads="1"/>
            </p:cNvPicPr>
            <p:nvPr/>
          </p:nvPicPr>
          <p:blipFill>
            <a:blip r:embed="rId19" cstate="print"/>
            <a:srcRect/>
            <a:stretch>
              <a:fillRect/>
            </a:stretch>
          </p:blipFill>
          <p:spPr bwMode="auto">
            <a:xfrm>
              <a:off x="4735514" y="4130235"/>
              <a:ext cx="1067258" cy="996951"/>
            </a:xfrm>
            <a:prstGeom prst="rect">
              <a:avLst/>
            </a:prstGeom>
            <a:noFill/>
            <a:ln w="9525">
              <a:noFill/>
              <a:miter lim="800000"/>
              <a:headEnd/>
              <a:tailEnd/>
            </a:ln>
          </p:spPr>
        </p:pic>
        <p:pic>
          <p:nvPicPr>
            <p:cNvPr id="38942" name="Picture 39" descr="Popcorn model-C200.jpg"/>
            <p:cNvPicPr>
              <a:picLocks noChangeAspect="1"/>
            </p:cNvPicPr>
            <p:nvPr/>
          </p:nvPicPr>
          <p:blipFill>
            <a:blip r:embed="rId20" cstate="print"/>
            <a:srcRect/>
            <a:stretch>
              <a:fillRect/>
            </a:stretch>
          </p:blipFill>
          <p:spPr bwMode="auto">
            <a:xfrm>
              <a:off x="5176838" y="5255773"/>
              <a:ext cx="1027113" cy="690563"/>
            </a:xfrm>
            <a:prstGeom prst="rect">
              <a:avLst/>
            </a:prstGeom>
            <a:noFill/>
            <a:ln w="50800">
              <a:noFill/>
              <a:miter lim="800000"/>
              <a:headEnd/>
              <a:tailEnd/>
            </a:ln>
          </p:spPr>
        </p:pic>
        <p:pic>
          <p:nvPicPr>
            <p:cNvPr id="38943" name="Picture 29" descr="gdium-netbook"/>
            <p:cNvPicPr>
              <a:picLocks noChangeAspect="1" noChangeArrowheads="1"/>
            </p:cNvPicPr>
            <p:nvPr/>
          </p:nvPicPr>
          <p:blipFill>
            <a:blip r:embed="rId21" cstate="print">
              <a:clrChange>
                <a:clrFrom>
                  <a:srgbClr val="FFFFFF"/>
                </a:clrFrom>
                <a:clrTo>
                  <a:srgbClr val="FFFFFF">
                    <a:alpha val="0"/>
                  </a:srgbClr>
                </a:clrTo>
              </a:clrChange>
            </a:blip>
            <a:srcRect r="40607"/>
            <a:stretch>
              <a:fillRect/>
            </a:stretch>
          </p:blipFill>
          <p:spPr bwMode="auto">
            <a:xfrm>
              <a:off x="4213225" y="2170114"/>
              <a:ext cx="1031875" cy="987231"/>
            </a:xfrm>
            <a:prstGeom prst="rect">
              <a:avLst/>
            </a:prstGeom>
            <a:noFill/>
            <a:ln w="9525">
              <a:noFill/>
              <a:miter lim="800000"/>
              <a:headEnd/>
              <a:tailEnd/>
            </a:ln>
          </p:spPr>
        </p:pic>
        <p:pic>
          <p:nvPicPr>
            <p:cNvPr id="38944" name="Picture 29" descr="gdium-netbook"/>
            <p:cNvPicPr>
              <a:picLocks noChangeAspect="1" noChangeArrowheads="1"/>
            </p:cNvPicPr>
            <p:nvPr/>
          </p:nvPicPr>
          <p:blipFill>
            <a:blip r:embed="rId21" cstate="print">
              <a:clrChange>
                <a:clrFrom>
                  <a:srgbClr val="FFFFFF"/>
                </a:clrFrom>
                <a:clrTo>
                  <a:srgbClr val="FFFFFF">
                    <a:alpha val="0"/>
                  </a:srgbClr>
                </a:clrTo>
              </a:clrChange>
            </a:blip>
            <a:srcRect l="58662" r="-10562"/>
            <a:stretch>
              <a:fillRect/>
            </a:stretch>
          </p:blipFill>
          <p:spPr bwMode="auto">
            <a:xfrm>
              <a:off x="5283200" y="1903414"/>
              <a:ext cx="901700" cy="987231"/>
            </a:xfrm>
            <a:prstGeom prst="rect">
              <a:avLst/>
            </a:prstGeom>
            <a:noFill/>
            <a:ln w="9525">
              <a:noFill/>
              <a:miter lim="800000"/>
              <a:headEnd/>
              <a:tailEnd/>
            </a:ln>
          </p:spPr>
        </p:pic>
      </p:grpSp>
      <p:pic>
        <p:nvPicPr>
          <p:cNvPr id="38945" name="Picture 81" descr="说明: 未标题-1"/>
          <p:cNvPicPr>
            <a:picLocks noChangeAspect="1" noChangeArrowheads="1"/>
          </p:cNvPicPr>
          <p:nvPr/>
        </p:nvPicPr>
        <p:blipFill>
          <a:blip r:embed="rId22" cstate="print">
            <a:clrChange>
              <a:clrFrom>
                <a:srgbClr val="FFFFFF"/>
              </a:clrFrom>
              <a:clrTo>
                <a:srgbClr val="FFFFFF">
                  <a:alpha val="0"/>
                </a:srgbClr>
              </a:clrTo>
            </a:clrChange>
          </a:blip>
          <a:srcRect/>
          <a:stretch>
            <a:fillRect/>
          </a:stretch>
        </p:blipFill>
        <p:spPr bwMode="auto">
          <a:xfrm>
            <a:off x="3505200" y="1981200"/>
            <a:ext cx="419100" cy="628650"/>
          </a:xfrm>
          <a:prstGeom prst="rect">
            <a:avLst/>
          </a:prstGeom>
          <a:noFill/>
          <a:ln w="9525">
            <a:noFill/>
            <a:miter lim="800000"/>
            <a:headEnd/>
            <a:tailEnd/>
          </a:ln>
        </p:spPr>
      </p:pic>
      <p:pic>
        <p:nvPicPr>
          <p:cNvPr id="38946" name="Picture 48" descr="MIPS Ingenic Android ICS Tablet 2.jpg"/>
          <p:cNvPicPr>
            <a:picLocks noChangeAspect="1"/>
          </p:cNvPicPr>
          <p:nvPr/>
        </p:nvPicPr>
        <p:blipFill>
          <a:blip r:embed="rId23" cstate="print">
            <a:clrChange>
              <a:clrFrom>
                <a:srgbClr val="FFFFFF"/>
              </a:clrFrom>
              <a:clrTo>
                <a:srgbClr val="FFFFFF">
                  <a:alpha val="0"/>
                </a:srgbClr>
              </a:clrTo>
            </a:clrChange>
          </a:blip>
          <a:srcRect/>
          <a:stretch>
            <a:fillRect/>
          </a:stretch>
        </p:blipFill>
        <p:spPr bwMode="auto">
          <a:xfrm>
            <a:off x="2438400" y="1600200"/>
            <a:ext cx="990600" cy="9461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2"/>
          <p:cNvPicPr>
            <a:picLocks noChangeAspect="1" noChangeArrowheads="1"/>
          </p:cNvPicPr>
          <p:nvPr/>
        </p:nvPicPr>
        <p:blipFill>
          <a:blip r:embed="rId2" cstate="print"/>
          <a:srcRect/>
          <a:stretch>
            <a:fillRect/>
          </a:stretch>
        </p:blipFill>
        <p:spPr bwMode="auto">
          <a:xfrm>
            <a:off x="646113" y="3006725"/>
            <a:ext cx="2514600" cy="576263"/>
          </a:xfrm>
          <a:prstGeom prst="rect">
            <a:avLst/>
          </a:prstGeom>
          <a:noFill/>
          <a:ln w="9525">
            <a:noFill/>
            <a:miter lim="800000"/>
            <a:headEnd/>
            <a:tailEnd/>
          </a:ln>
        </p:spPr>
      </p:pic>
      <p:sp>
        <p:nvSpPr>
          <p:cNvPr id="15362" name="Line 9"/>
          <p:cNvSpPr>
            <a:spLocks noChangeShapeType="1"/>
          </p:cNvSpPr>
          <p:nvPr/>
        </p:nvSpPr>
        <p:spPr bwMode="auto">
          <a:xfrm>
            <a:off x="3478213" y="1935163"/>
            <a:ext cx="0" cy="2724150"/>
          </a:xfrm>
          <a:prstGeom prst="line">
            <a:avLst/>
          </a:prstGeom>
          <a:noFill/>
          <a:ln w="19050">
            <a:solidFill>
              <a:srgbClr val="C8C8C8">
                <a:alpha val="72156"/>
              </a:srgbClr>
            </a:solidFill>
            <a:round/>
            <a:headEnd/>
            <a:tailEnd/>
          </a:ln>
        </p:spPr>
        <p:txBody>
          <a:bodyPr wrap="none" anchor="ctr"/>
          <a:lstStyle/>
          <a:p>
            <a:endParaRPr lang="en-US"/>
          </a:p>
        </p:txBody>
      </p:sp>
      <p:sp>
        <p:nvSpPr>
          <p:cNvPr id="15363" name="Title 16"/>
          <p:cNvSpPr txBox="1">
            <a:spLocks/>
          </p:cNvSpPr>
          <p:nvPr/>
        </p:nvSpPr>
        <p:spPr bwMode="auto">
          <a:xfrm>
            <a:off x="3657600" y="1914525"/>
            <a:ext cx="4937125" cy="1958975"/>
          </a:xfrm>
          <a:prstGeom prst="rect">
            <a:avLst/>
          </a:prstGeom>
          <a:noFill/>
          <a:ln w="9525">
            <a:noFill/>
            <a:miter lim="800000"/>
            <a:headEnd/>
            <a:tailEnd/>
          </a:ln>
        </p:spPr>
        <p:txBody>
          <a:bodyPr anchor="ctr"/>
          <a:lstStyle/>
          <a:p>
            <a:r>
              <a:rPr lang="en-US" sz="3200" dirty="0" smtClean="0">
                <a:solidFill>
                  <a:srgbClr val="404040"/>
                </a:solidFill>
                <a:ea typeface="Arial Unicode MS" pitchFamily="34" charset="-128"/>
                <a:cs typeface="Arial Unicode MS" pitchFamily="34" charset="-128"/>
              </a:rPr>
              <a:t>Microchip PIC32 – </a:t>
            </a:r>
            <a:r>
              <a:rPr lang="ru-RU" sz="3200" dirty="0" smtClean="0">
                <a:solidFill>
                  <a:srgbClr val="404040"/>
                </a:solidFill>
                <a:ea typeface="Arial Unicode MS" pitchFamily="34" charset="-128"/>
                <a:cs typeface="Arial Unicode MS" pitchFamily="34" charset="-128"/>
              </a:rPr>
              <a:t>микроконтроллер с ядром </a:t>
            </a:r>
            <a:r>
              <a:rPr lang="en-US" sz="3200" dirty="0" smtClean="0">
                <a:solidFill>
                  <a:srgbClr val="404040"/>
                </a:solidFill>
                <a:ea typeface="Arial Unicode MS" pitchFamily="34" charset="-128"/>
                <a:cs typeface="Arial Unicode MS" pitchFamily="34" charset="-128"/>
              </a:rPr>
              <a:t>MIPS</a:t>
            </a:r>
            <a:endParaRPr lang="en-US" sz="3200" dirty="0">
              <a:solidFill>
                <a:srgbClr val="404040"/>
              </a:solidFill>
              <a:ea typeface="Arial Unicode MS" pitchFamily="34" charset="-128"/>
              <a:cs typeface="Arial Unicode MS" pitchFamily="34" charset="-128"/>
            </a:endParaRPr>
          </a:p>
        </p:txBody>
      </p:sp>
      <p:sp>
        <p:nvSpPr>
          <p:cNvPr id="15364" name="Text Placeholder 10"/>
          <p:cNvSpPr>
            <a:spLocks noGrp="1"/>
          </p:cNvSpPr>
          <p:nvPr>
            <p:ph type="body" sz="quarter" idx="4294967295"/>
          </p:nvPr>
        </p:nvSpPr>
        <p:spPr>
          <a:xfrm>
            <a:off x="3630613" y="4262438"/>
            <a:ext cx="4800600" cy="1600200"/>
          </a:xfrm>
        </p:spPr>
        <p:txBody>
          <a:bodyPr/>
          <a:lstStyle/>
          <a:p>
            <a:pPr eaLnBrk="1" hangingPunct="1">
              <a:buClr>
                <a:schemeClr val="accent2"/>
              </a:buClr>
              <a:buFont typeface="Wingdings" pitchFamily="2" charset="2"/>
              <a:buNone/>
            </a:pPr>
            <a:r>
              <a:rPr lang="ru-RU" sz="1800" dirty="0" smtClean="0">
                <a:solidFill>
                  <a:srgbClr val="8C8C8C"/>
                </a:solidFill>
              </a:rPr>
              <a:t>Юрий Панчул</a:t>
            </a:r>
            <a:r>
              <a:rPr lang="en-US" sz="1800" dirty="0" smtClean="0">
                <a:solidFill>
                  <a:srgbClr val="8C8C8C"/>
                </a:solidFill>
              </a:rPr>
              <a:t> </a:t>
            </a:r>
          </a:p>
          <a:p>
            <a:pPr eaLnBrk="1" hangingPunct="1">
              <a:buClr>
                <a:schemeClr val="accent2"/>
              </a:buClr>
              <a:buFont typeface="Wingdings" pitchFamily="2" charset="2"/>
              <a:buNone/>
            </a:pPr>
            <a:r>
              <a:rPr lang="ru-RU" sz="1800" dirty="0" smtClean="0">
                <a:solidFill>
                  <a:srgbClr val="8C8C8C"/>
                </a:solidFill>
              </a:rPr>
              <a:t>Старший инженер</a:t>
            </a:r>
            <a:endParaRPr lang="en-US" sz="1800" dirty="0" smtClean="0">
              <a:solidFill>
                <a:srgbClr val="8C8C8C"/>
              </a:solidFill>
            </a:endParaRPr>
          </a:p>
          <a:p>
            <a:pPr eaLnBrk="1" hangingPunct="1">
              <a:buClr>
                <a:schemeClr val="accent2"/>
              </a:buClr>
              <a:buFont typeface="Wingdings" pitchFamily="2" charset="2"/>
              <a:buNone/>
            </a:pPr>
            <a:endParaRPr lang="en-US" sz="1800" dirty="0" smtClean="0">
              <a:solidFill>
                <a:srgbClr val="8C8C8C"/>
              </a:solidFill>
            </a:endParaRPr>
          </a:p>
          <a:p>
            <a:pPr eaLnBrk="1" hangingPunct="1">
              <a:buClr>
                <a:schemeClr val="accent2"/>
              </a:buClr>
              <a:buFont typeface="Wingdings" pitchFamily="2" charset="2"/>
              <a:buNone/>
            </a:pPr>
            <a:r>
              <a:rPr lang="ru-RU" sz="1800" dirty="0" smtClean="0">
                <a:solidFill>
                  <a:srgbClr val="8C8C8C"/>
                </a:solidFill>
              </a:rPr>
              <a:t>20 октября 2012 года</a:t>
            </a:r>
            <a:endParaRPr lang="en-US" sz="1800" dirty="0" smtClean="0">
              <a:solidFill>
                <a:srgbClr val="8C8C8C"/>
              </a:solidFill>
            </a:endParaRPr>
          </a:p>
          <a:p>
            <a:pPr eaLnBrk="1" hangingPunct="1">
              <a:buClr>
                <a:schemeClr val="accent2"/>
              </a:buClr>
              <a:buFont typeface="Wingdings" pitchFamily="2" charset="2"/>
              <a:buNone/>
            </a:pPr>
            <a:endParaRPr lang="en-US" sz="1800" dirty="0" smtClean="0">
              <a:solidFill>
                <a:srgbClr val="8C8C8C"/>
              </a:solidFill>
            </a:endParaRP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ru-RU" dirty="0" smtClean="0"/>
              <a:t>Комбинация экспертизы двух ведущих компаний</a:t>
            </a:r>
            <a:endParaRPr lang="en-US" dirty="0"/>
          </a:p>
        </p:txBody>
      </p:sp>
      <p:sp>
        <p:nvSpPr>
          <p:cNvPr id="3" name="Content Placeholder 2"/>
          <p:cNvSpPr>
            <a:spLocks noGrp="1"/>
          </p:cNvSpPr>
          <p:nvPr>
            <p:ph idx="1"/>
          </p:nvPr>
        </p:nvSpPr>
        <p:spPr/>
        <p:txBody>
          <a:bodyPr>
            <a:normAutofit fontScale="92500" lnSpcReduction="20000"/>
          </a:bodyPr>
          <a:lstStyle/>
          <a:p>
            <a:endParaRPr lang="ru-RU" dirty="0" smtClean="0"/>
          </a:p>
          <a:p>
            <a:r>
              <a:rPr lang="en-US" dirty="0" smtClean="0"/>
              <a:t>Microchip Technology </a:t>
            </a:r>
            <a:r>
              <a:rPr lang="ru-RU" dirty="0" smtClean="0"/>
              <a:t>приносит экспертизу в микроконтроллерных системах на кристалле, периферии и индустриальных приложениях</a:t>
            </a:r>
            <a:endParaRPr lang="en-US" sz="3600" dirty="0" smtClean="0"/>
          </a:p>
          <a:p>
            <a:endParaRPr lang="en-US" dirty="0" smtClean="0"/>
          </a:p>
          <a:p>
            <a:pPr lvl="1"/>
            <a:r>
              <a:rPr lang="ru-RU" dirty="0" smtClean="0"/>
              <a:t>Микроконтроллеры </a:t>
            </a:r>
            <a:r>
              <a:rPr lang="en-US" dirty="0" smtClean="0"/>
              <a:t>PIC32 </a:t>
            </a:r>
            <a:r>
              <a:rPr lang="ru-RU" dirty="0" smtClean="0"/>
              <a:t>используют те же устройства ввода-вывода и средства системной интеграции, как и другие микроконтроллеры от </a:t>
            </a:r>
            <a:r>
              <a:rPr lang="en-US" dirty="0" smtClean="0"/>
              <a:t>Microchip Technology </a:t>
            </a:r>
            <a:r>
              <a:rPr lang="ru-RU" dirty="0" smtClean="0"/>
              <a:t>– </a:t>
            </a:r>
            <a:r>
              <a:rPr lang="en-US" dirty="0" smtClean="0"/>
              <a:t>PIC24, PIC18 </a:t>
            </a:r>
            <a:r>
              <a:rPr lang="ru-RU" dirty="0" smtClean="0"/>
              <a:t>и т.д.</a:t>
            </a:r>
            <a:endParaRPr lang="en-US" dirty="0" smtClean="0"/>
          </a:p>
          <a:p>
            <a:pPr lvl="1"/>
            <a:endParaRPr lang="ru-RU" dirty="0" smtClean="0"/>
          </a:p>
          <a:p>
            <a:r>
              <a:rPr lang="en-US" dirty="0" smtClean="0"/>
              <a:t>MIPS Technologies </a:t>
            </a:r>
            <a:r>
              <a:rPr lang="ru-RU" dirty="0" smtClean="0"/>
              <a:t>приносит экспертизу в разработке высокопроизводительных низкопотребляющих процессорных ядер</a:t>
            </a:r>
          </a:p>
          <a:p>
            <a:pPr lvl="1"/>
            <a:endParaRPr lang="en-US" dirty="0" smtClean="0"/>
          </a:p>
          <a:p>
            <a:pPr lvl="1"/>
            <a:r>
              <a:rPr lang="ru-RU" dirty="0" smtClean="0"/>
              <a:t>Ядра </a:t>
            </a:r>
            <a:r>
              <a:rPr lang="en-US" dirty="0" smtClean="0"/>
              <a:t>MIPS </a:t>
            </a:r>
            <a:r>
              <a:rPr lang="ru-RU" dirty="0" smtClean="0"/>
              <a:t>поддерживается крупной экосистемой средств для разработчиков – компиляторами</a:t>
            </a:r>
            <a:r>
              <a:rPr lang="en-US" dirty="0" smtClean="0"/>
              <a:t>, </a:t>
            </a:r>
            <a:r>
              <a:rPr lang="ru-RU" dirty="0" smtClean="0"/>
              <a:t>встраиваемыми операционными системами и другим программным обеспечением, написанным для архитектуры </a:t>
            </a:r>
            <a:r>
              <a:rPr lang="en-US" dirty="0" smtClean="0"/>
              <a:t>MIPS</a:t>
            </a:r>
          </a:p>
          <a:p>
            <a:endParaRPr lang="en-US"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ru-RU" dirty="0" smtClean="0"/>
              <a:t>Демо</a:t>
            </a:r>
            <a:r>
              <a:rPr lang="en-US" dirty="0" smtClean="0"/>
              <a:t>: PIC32 </a:t>
            </a:r>
            <a:r>
              <a:rPr lang="ru-RU" dirty="0" smtClean="0"/>
              <a:t>может генерировать развертку графического дисплея без контроллера</a:t>
            </a:r>
            <a:endParaRPr lang="en-US" dirty="0"/>
          </a:p>
        </p:txBody>
      </p:sp>
      <p:sp>
        <p:nvSpPr>
          <p:cNvPr id="3" name="Content Placeholder 2"/>
          <p:cNvSpPr>
            <a:spLocks noGrp="1"/>
          </p:cNvSpPr>
          <p:nvPr>
            <p:ph idx="1"/>
          </p:nvPr>
        </p:nvSpPr>
        <p:spPr>
          <a:xfrm>
            <a:off x="152400" y="1142999"/>
            <a:ext cx="8839200" cy="2218765"/>
          </a:xfrm>
        </p:spPr>
        <p:txBody>
          <a:bodyPr>
            <a:normAutofit fontScale="85000" lnSpcReduction="20000"/>
          </a:bodyPr>
          <a:lstStyle/>
          <a:p>
            <a:endParaRPr lang="en-US" dirty="0" smtClean="0"/>
          </a:p>
          <a:p>
            <a:r>
              <a:rPr lang="ru-RU" dirty="0" smtClean="0"/>
              <a:t>Вы видите устройство с графическим дисплеем </a:t>
            </a:r>
            <a:r>
              <a:rPr lang="en-US" dirty="0" smtClean="0"/>
              <a:t>TFT (Thin Film Transistor)</a:t>
            </a:r>
          </a:p>
          <a:p>
            <a:endParaRPr lang="en-US" dirty="0" smtClean="0"/>
          </a:p>
          <a:p>
            <a:r>
              <a:rPr lang="ru-RU" dirty="0" smtClean="0"/>
              <a:t>У этого устройства нет контроллера</a:t>
            </a:r>
          </a:p>
          <a:p>
            <a:endParaRPr lang="en-US" dirty="0" smtClean="0"/>
          </a:p>
          <a:p>
            <a:r>
              <a:rPr lang="ru-RU" dirty="0" smtClean="0"/>
              <a:t>Как оно работает</a:t>
            </a:r>
            <a:r>
              <a:rPr lang="en-US" dirty="0" smtClean="0"/>
              <a:t>?</a:t>
            </a: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4683032" y="3589152"/>
            <a:ext cx="4183389" cy="2788926"/>
          </a:xfrm>
          <a:prstGeom prst="rect">
            <a:avLst/>
          </a:prstGeom>
          <a:noFill/>
          <a:ln w="9525">
            <a:noFill/>
            <a:miter lim="800000"/>
            <a:headEnd/>
            <a:tailEnd/>
          </a:ln>
        </p:spPr>
      </p:pic>
      <p:pic>
        <p:nvPicPr>
          <p:cNvPr id="1028" name="Picture 4"/>
          <p:cNvPicPr>
            <a:picLocks noChangeAspect="1" noChangeArrowheads="1"/>
          </p:cNvPicPr>
          <p:nvPr/>
        </p:nvPicPr>
        <p:blipFill>
          <a:blip r:embed="rId3" cstate="print"/>
          <a:srcRect/>
          <a:stretch>
            <a:fillRect/>
          </a:stretch>
        </p:blipFill>
        <p:spPr bwMode="auto">
          <a:xfrm>
            <a:off x="357655" y="3630519"/>
            <a:ext cx="4079757" cy="272034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ru-RU" dirty="0" smtClean="0"/>
              <a:t>Расчет количества циклов для генерации развертки удивляет</a:t>
            </a:r>
            <a:endParaRPr lang="en-US" dirty="0"/>
          </a:p>
        </p:txBody>
      </p:sp>
      <p:sp>
        <p:nvSpPr>
          <p:cNvPr id="3" name="Content Placeholder 2"/>
          <p:cNvSpPr>
            <a:spLocks noGrp="1"/>
          </p:cNvSpPr>
          <p:nvPr>
            <p:ph idx="1"/>
          </p:nvPr>
        </p:nvSpPr>
        <p:spPr/>
        <p:txBody>
          <a:bodyPr>
            <a:normAutofit fontScale="85000" lnSpcReduction="10000"/>
          </a:bodyPr>
          <a:lstStyle/>
          <a:p>
            <a:endParaRPr lang="ru-RU" dirty="0" smtClean="0"/>
          </a:p>
          <a:p>
            <a:r>
              <a:rPr lang="ru-RU" dirty="0" smtClean="0"/>
              <a:t>Дисплей </a:t>
            </a:r>
            <a:r>
              <a:rPr lang="en-US" dirty="0" smtClean="0"/>
              <a:t>WQVGA – 480 x 272</a:t>
            </a:r>
          </a:p>
          <a:p>
            <a:endParaRPr lang="en-US" dirty="0" smtClean="0"/>
          </a:p>
          <a:p>
            <a:r>
              <a:rPr lang="ru-RU" dirty="0" smtClean="0"/>
              <a:t>Каждый пиксел – 24-битный </a:t>
            </a:r>
            <a:r>
              <a:rPr lang="en-US" dirty="0" smtClean="0"/>
              <a:t>RGB – 3 </a:t>
            </a:r>
            <a:r>
              <a:rPr lang="ru-RU" dirty="0" smtClean="0"/>
              <a:t>байта</a:t>
            </a:r>
          </a:p>
          <a:p>
            <a:endParaRPr lang="ru-RU" dirty="0" smtClean="0"/>
          </a:p>
          <a:p>
            <a:r>
              <a:rPr lang="ru-RU" dirty="0" smtClean="0"/>
              <a:t>Частота кадров в дисплее – 60 </a:t>
            </a:r>
            <a:r>
              <a:rPr lang="en-US" dirty="0" smtClean="0"/>
              <a:t>Hz</a:t>
            </a:r>
          </a:p>
          <a:p>
            <a:endParaRPr lang="en-US" dirty="0" smtClean="0"/>
          </a:p>
          <a:p>
            <a:r>
              <a:rPr lang="ru-RU" dirty="0" smtClean="0"/>
              <a:t>Вывод каждого байта через параллельный порт – 3 цикла</a:t>
            </a:r>
          </a:p>
          <a:p>
            <a:endParaRPr lang="ru-RU" dirty="0" smtClean="0"/>
          </a:p>
          <a:p>
            <a:r>
              <a:rPr lang="ru-RU" dirty="0" smtClean="0"/>
              <a:t>Следовательно, на генерацию развертки требуется не менее 480 * 272 * 3 * 60 * 3 = 70</a:t>
            </a:r>
            <a:r>
              <a:rPr lang="en-US" dirty="0" smtClean="0"/>
              <a:t>,502,400 </a:t>
            </a:r>
            <a:r>
              <a:rPr lang="ru-RU" dirty="0" smtClean="0"/>
              <a:t>циклов</a:t>
            </a:r>
            <a:r>
              <a:rPr lang="en-US" dirty="0" smtClean="0"/>
              <a:t> </a:t>
            </a:r>
            <a:r>
              <a:rPr lang="ru-RU" dirty="0" smtClean="0"/>
              <a:t>в секунду</a:t>
            </a:r>
          </a:p>
          <a:p>
            <a:endParaRPr lang="en-US" dirty="0" smtClean="0"/>
          </a:p>
          <a:p>
            <a:r>
              <a:rPr lang="ru-RU" dirty="0" smtClean="0"/>
              <a:t>Но ведь максимальная частота используемого </a:t>
            </a:r>
            <a:r>
              <a:rPr lang="en-US" dirty="0" smtClean="0"/>
              <a:t>PIC32 – 80 MHz ?!</a:t>
            </a:r>
            <a:endParaRPr lang="ru-RU" dirty="0" smtClean="0"/>
          </a:p>
          <a:p>
            <a:endParaRPr lang="ru-RU" dirty="0" smtClean="0"/>
          </a:p>
          <a:p>
            <a:r>
              <a:rPr lang="ru-RU" dirty="0" smtClean="0"/>
              <a:t>Неужели процессор занимается ТОЛЬКО генерацией развертки</a:t>
            </a:r>
            <a:r>
              <a:rPr lang="en-US" dirty="0" smtClean="0"/>
              <a:t> ?</a:t>
            </a:r>
            <a:endParaRPr lang="en-US"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ru-RU" dirty="0" smtClean="0"/>
              <a:t>Разгадка – развертку генерирует </a:t>
            </a:r>
            <a:r>
              <a:rPr lang="en-US" dirty="0" smtClean="0"/>
              <a:t>DMA </a:t>
            </a:r>
            <a:r>
              <a:rPr lang="ru-RU" dirty="0" smtClean="0"/>
              <a:t>контроллер</a:t>
            </a:r>
            <a:endParaRPr lang="en-US" dirty="0"/>
          </a:p>
        </p:txBody>
      </p:sp>
      <p:sp>
        <p:nvSpPr>
          <p:cNvPr id="3" name="Content Placeholder 2"/>
          <p:cNvSpPr>
            <a:spLocks noGrp="1"/>
          </p:cNvSpPr>
          <p:nvPr>
            <p:ph idx="1"/>
          </p:nvPr>
        </p:nvSpPr>
        <p:spPr/>
        <p:txBody>
          <a:bodyPr>
            <a:normAutofit/>
          </a:bodyPr>
          <a:lstStyle/>
          <a:p>
            <a:r>
              <a:rPr lang="en-US" dirty="0" smtClean="0"/>
              <a:t>DMA </a:t>
            </a:r>
            <a:r>
              <a:rPr lang="ru-RU" dirty="0" smtClean="0"/>
              <a:t>контроллер в </a:t>
            </a:r>
            <a:r>
              <a:rPr lang="en-US" dirty="0" smtClean="0"/>
              <a:t>PIC32 – </a:t>
            </a:r>
            <a:r>
              <a:rPr lang="ru-RU" dirty="0" smtClean="0"/>
              <a:t>устройство, которое умеет пересылать информацию между периферийными устройствами и </a:t>
            </a:r>
            <a:r>
              <a:rPr lang="en-US" dirty="0" smtClean="0"/>
              <a:t>/ </a:t>
            </a:r>
            <a:r>
              <a:rPr lang="ru-RU" dirty="0" smtClean="0"/>
              <a:t>или внутренней памятью без участия </a:t>
            </a:r>
            <a:r>
              <a:rPr lang="en-US" dirty="0" smtClean="0"/>
              <a:t>CPU</a:t>
            </a:r>
          </a:p>
          <a:p>
            <a:endParaRPr lang="en-US" dirty="0" smtClean="0"/>
          </a:p>
          <a:p>
            <a:r>
              <a:rPr lang="en-US" dirty="0" smtClean="0"/>
              <a:t>DMA </a:t>
            </a:r>
            <a:r>
              <a:rPr lang="ru-RU" dirty="0" smtClean="0"/>
              <a:t>контроллер может на 95% разгрузить </a:t>
            </a:r>
            <a:r>
              <a:rPr lang="en-US" dirty="0" smtClean="0"/>
              <a:t>CPU </a:t>
            </a:r>
            <a:r>
              <a:rPr lang="ru-RU" dirty="0" smtClean="0"/>
              <a:t>от задачи генерации развертки</a:t>
            </a:r>
          </a:p>
          <a:p>
            <a:endParaRPr lang="ru-RU" dirty="0" smtClean="0"/>
          </a:p>
          <a:p>
            <a:r>
              <a:rPr lang="ru-RU" dirty="0" smtClean="0"/>
              <a:t>Идея</a:t>
            </a:r>
            <a:r>
              <a:rPr lang="en-US" dirty="0" smtClean="0"/>
              <a:t>: </a:t>
            </a:r>
            <a:r>
              <a:rPr lang="ru-RU" dirty="0" smtClean="0"/>
              <a:t>Установить прерывание от таймера и </a:t>
            </a:r>
            <a:r>
              <a:rPr lang="en-US" dirty="0" smtClean="0"/>
              <a:t>DMA </a:t>
            </a:r>
            <a:r>
              <a:rPr lang="ru-RU" dirty="0" smtClean="0"/>
              <a:t>контроллера и в обработчике прерывания инициировать пересылку данных из памяти в параллельный порт с помощью </a:t>
            </a:r>
            <a:r>
              <a:rPr lang="en-US" dirty="0" smtClean="0"/>
              <a:t>DMA </a:t>
            </a:r>
            <a:r>
              <a:rPr lang="ru-RU" dirty="0" smtClean="0"/>
              <a:t>контроллера</a:t>
            </a:r>
            <a:endParaRPr lang="en-US"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ru-RU" dirty="0" smtClean="0"/>
              <a:t>Два способа использования – с внутренней или с внешней памятью</a:t>
            </a:r>
            <a:endParaRPr lang="en-US" dirty="0"/>
          </a:p>
        </p:txBody>
      </p:sp>
      <p:pic>
        <p:nvPicPr>
          <p:cNvPr id="2050" name="Picture 2"/>
          <p:cNvPicPr>
            <a:picLocks noGrp="1" noChangeAspect="1" noChangeArrowheads="1"/>
          </p:cNvPicPr>
          <p:nvPr>
            <p:ph idx="1"/>
          </p:nvPr>
        </p:nvPicPr>
        <p:blipFill>
          <a:blip r:embed="rId2" cstate="print"/>
          <a:srcRect/>
          <a:stretch>
            <a:fillRect/>
          </a:stretch>
        </p:blipFill>
        <p:spPr bwMode="auto">
          <a:xfrm>
            <a:off x="1714500" y="1295400"/>
            <a:ext cx="5715000" cy="4953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ru-RU" dirty="0" smtClean="0"/>
              <a:t>Демо</a:t>
            </a:r>
            <a:r>
              <a:rPr lang="en-US" dirty="0" smtClean="0"/>
              <a:t>: </a:t>
            </a:r>
            <a:r>
              <a:rPr lang="ru-RU" dirty="0" smtClean="0"/>
              <a:t>Интерфейс между микроконтроллером </a:t>
            </a:r>
            <a:r>
              <a:rPr lang="en-US" dirty="0" smtClean="0"/>
              <a:t>Microchip PIC32 </a:t>
            </a:r>
            <a:r>
              <a:rPr lang="ru-RU" dirty="0" smtClean="0"/>
              <a:t>и ПЛИС </a:t>
            </a:r>
            <a:r>
              <a:rPr lang="en-US" dirty="0" err="1" smtClean="0"/>
              <a:t>Altera</a:t>
            </a:r>
            <a:r>
              <a:rPr lang="en-US" dirty="0" smtClean="0"/>
              <a:t> Cyclone IV</a:t>
            </a:r>
            <a:endParaRPr lang="en-US" dirty="0"/>
          </a:p>
        </p:txBody>
      </p:sp>
      <p:pic>
        <p:nvPicPr>
          <p:cNvPr id="3074" name="Picture 2"/>
          <p:cNvPicPr>
            <a:picLocks noGrp="1" noChangeAspect="1" noChangeArrowheads="1"/>
          </p:cNvPicPr>
          <p:nvPr>
            <p:ph idx="1"/>
          </p:nvPr>
        </p:nvPicPr>
        <p:blipFill>
          <a:blip r:embed="rId2" cstate="print"/>
          <a:srcRect/>
          <a:stretch>
            <a:fillRect/>
          </a:stretch>
        </p:blipFill>
        <p:spPr bwMode="auto">
          <a:xfrm>
            <a:off x="1300376" y="1187824"/>
            <a:ext cx="6712320" cy="4474168"/>
          </a:xfrm>
          <a:prstGeom prst="rect">
            <a:avLst/>
          </a:prstGeom>
          <a:noFill/>
          <a:ln w="9525">
            <a:noFill/>
            <a:miter lim="800000"/>
            <a:headEnd/>
            <a:tailEnd/>
          </a:ln>
        </p:spPr>
      </p:pic>
      <p:sp>
        <p:nvSpPr>
          <p:cNvPr id="5" name="TextBox 4"/>
          <p:cNvSpPr txBox="1"/>
          <p:nvPr/>
        </p:nvSpPr>
        <p:spPr>
          <a:xfrm>
            <a:off x="1305619" y="5886406"/>
            <a:ext cx="6708827" cy="443215"/>
          </a:xfrm>
          <a:prstGeom prst="rect">
            <a:avLst/>
          </a:prstGeom>
          <a:noFill/>
        </p:spPr>
        <p:txBody>
          <a:bodyPr wrap="none" rtlCol="0">
            <a:normAutofit fontScale="70000" lnSpcReduction="20000"/>
          </a:bodyPr>
          <a:lstStyle/>
          <a:p>
            <a:r>
              <a:rPr lang="ru-RU" dirty="0" smtClean="0"/>
              <a:t>Исходники демо - </a:t>
            </a:r>
            <a:r>
              <a:rPr lang="en-US" dirty="0" smtClean="0">
                <a:hlinkClick r:id="rId3"/>
              </a:rPr>
              <a:t>http://code.google.com/p/pic32-examples/</a:t>
            </a:r>
            <a:endParaRPr lang="ru-RU" dirty="0" smtClean="0">
              <a:hlinkClick r:id="rId3"/>
            </a:endParaRPr>
          </a:p>
          <a:p>
            <a:r>
              <a:rPr lang="en-US" dirty="0" smtClean="0">
                <a:hlinkClick r:id="rId3"/>
              </a:rPr>
              <a:t>source/browse/trunk/tedious/011_fpga_coprocessor_ports_3.X/</a:t>
            </a:r>
            <a:endParaRPr lang="en-US"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ru-RU" dirty="0" smtClean="0"/>
              <a:t>Демо</a:t>
            </a:r>
            <a:r>
              <a:rPr lang="en-US" dirty="0" smtClean="0"/>
              <a:t> </a:t>
            </a:r>
            <a:r>
              <a:rPr lang="ru-RU" dirty="0" smtClean="0"/>
              <a:t>крупнее</a:t>
            </a:r>
            <a:r>
              <a:rPr lang="en-US" dirty="0" smtClean="0"/>
              <a:t>: </a:t>
            </a:r>
            <a:r>
              <a:rPr lang="ru-RU" dirty="0" smtClean="0"/>
              <a:t>Интерфейс между микроконтроллером </a:t>
            </a:r>
            <a:r>
              <a:rPr lang="en-US" dirty="0" smtClean="0"/>
              <a:t>Microchip PIC32 </a:t>
            </a:r>
            <a:r>
              <a:rPr lang="ru-RU" dirty="0" smtClean="0"/>
              <a:t>и ПЛИС </a:t>
            </a:r>
            <a:r>
              <a:rPr lang="en-US" dirty="0" err="1" smtClean="0"/>
              <a:t>Altera</a:t>
            </a:r>
            <a:r>
              <a:rPr lang="en-US" dirty="0" smtClean="0"/>
              <a:t> Cyclone IV</a:t>
            </a:r>
            <a:endParaRPr lang="en-US" dirty="0"/>
          </a:p>
        </p:txBody>
      </p:sp>
      <p:pic>
        <p:nvPicPr>
          <p:cNvPr id="4098" name="Picture 2"/>
          <p:cNvPicPr>
            <a:picLocks noGrp="1" noChangeAspect="1" noChangeArrowheads="1"/>
          </p:cNvPicPr>
          <p:nvPr>
            <p:ph idx="1"/>
          </p:nvPr>
        </p:nvPicPr>
        <p:blipFill>
          <a:blip r:embed="rId2" cstate="print"/>
          <a:srcRect/>
          <a:stretch>
            <a:fillRect/>
          </a:stretch>
        </p:blipFill>
        <p:spPr bwMode="auto">
          <a:xfrm>
            <a:off x="3745006" y="1178860"/>
            <a:ext cx="5257800" cy="5257800"/>
          </a:xfrm>
          <a:prstGeom prst="rect">
            <a:avLst/>
          </a:prstGeom>
          <a:noFill/>
          <a:ln w="9525">
            <a:noFill/>
            <a:miter lim="800000"/>
            <a:headEnd/>
            <a:tailEnd/>
          </a:ln>
        </p:spPr>
      </p:pic>
      <p:sp>
        <p:nvSpPr>
          <p:cNvPr id="5" name="Content Placeholder 2"/>
          <p:cNvSpPr txBox="1">
            <a:spLocks/>
          </p:cNvSpPr>
          <p:nvPr/>
        </p:nvSpPr>
        <p:spPr bwMode="auto">
          <a:xfrm>
            <a:off x="152400" y="1143000"/>
            <a:ext cx="3460376" cy="5105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fontScale="85000" lnSpcReduction="10000"/>
          </a:bodyPr>
          <a:lstStyle/>
          <a:p>
            <a:pPr marL="342900" marR="0" lvl="0" indent="-342900" algn="l" defTabSz="914400" rtl="0" eaLnBrk="0" fontAlgn="base" latinLnBrk="0" hangingPunct="0">
              <a:lnSpc>
                <a:spcPct val="100000"/>
              </a:lnSpc>
              <a:spcBef>
                <a:spcPct val="20000"/>
              </a:spcBef>
              <a:spcAft>
                <a:spcPct val="0"/>
              </a:spcAft>
              <a:buClr>
                <a:srgbClr val="E64418"/>
              </a:buClr>
              <a:buSzTx/>
              <a:buFont typeface="Wingdings" pitchFamily="2" charset="2"/>
              <a:buChar char="v"/>
              <a:tabLst/>
              <a:defRPr/>
            </a:pPr>
            <a:endParaRPr kumimoji="0" lang="ru-RU" sz="2400" b="1" i="0" u="none" strike="noStrike" kern="0" cap="none" spc="0" normalizeH="0" baseline="0" noProof="0" dirty="0" smtClean="0">
              <a:ln>
                <a:noFill/>
              </a:ln>
              <a:solidFill>
                <a:srgbClr val="7666AC"/>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
                <a:srgbClr val="E64418"/>
              </a:buClr>
              <a:buSzTx/>
              <a:buFont typeface="Wingdings" pitchFamily="2" charset="2"/>
              <a:buChar char="v"/>
              <a:tabLst/>
              <a:defRPr/>
            </a:pPr>
            <a:r>
              <a:rPr kumimoji="0" lang="ru-RU" sz="2400" b="1" i="0" u="none" strike="noStrike" kern="0" cap="none" spc="0" normalizeH="0" baseline="0" noProof="0" dirty="0" smtClean="0">
                <a:ln>
                  <a:noFill/>
                </a:ln>
                <a:solidFill>
                  <a:srgbClr val="7666AC"/>
                </a:solidFill>
                <a:effectLst/>
                <a:uLnTx/>
                <a:uFillTx/>
                <a:latin typeface="+mn-lt"/>
                <a:ea typeface="+mn-ea"/>
                <a:cs typeface="+mn-cs"/>
              </a:rPr>
              <a:t>Плата </a:t>
            </a:r>
            <a:r>
              <a:rPr kumimoji="0" lang="en-US" sz="2400" b="1" i="0" u="none" strike="noStrike" kern="0" cap="none" spc="0" normalizeH="0" baseline="0" noProof="0" dirty="0" err="1" smtClean="0">
                <a:ln>
                  <a:noFill/>
                </a:ln>
                <a:solidFill>
                  <a:srgbClr val="7666AC"/>
                </a:solidFill>
                <a:effectLst/>
                <a:uLnTx/>
                <a:uFillTx/>
                <a:latin typeface="+mn-lt"/>
                <a:ea typeface="+mn-ea"/>
                <a:cs typeface="+mn-cs"/>
              </a:rPr>
              <a:t>Digilent</a:t>
            </a:r>
            <a:r>
              <a:rPr kumimoji="0" lang="en-US" sz="2400" b="1" i="0" u="none" strike="noStrike" kern="0" cap="none" spc="0" normalizeH="0" baseline="0" noProof="0" dirty="0" smtClean="0">
                <a:ln>
                  <a:noFill/>
                </a:ln>
                <a:solidFill>
                  <a:srgbClr val="7666AC"/>
                </a:solidFill>
                <a:effectLst/>
                <a:uLnTx/>
                <a:uFillTx/>
                <a:latin typeface="+mn-lt"/>
                <a:ea typeface="+mn-ea"/>
                <a:cs typeface="+mn-cs"/>
              </a:rPr>
              <a:t> </a:t>
            </a:r>
            <a:r>
              <a:rPr kumimoji="0" lang="en-US" sz="2400" b="1" i="0" u="none" strike="noStrike" kern="0" cap="none" spc="0" normalizeH="0" baseline="0" noProof="0" dirty="0" err="1" smtClean="0">
                <a:ln>
                  <a:noFill/>
                </a:ln>
                <a:solidFill>
                  <a:srgbClr val="7666AC"/>
                </a:solidFill>
                <a:effectLst/>
                <a:uLnTx/>
                <a:uFillTx/>
                <a:latin typeface="+mn-lt"/>
                <a:ea typeface="+mn-ea"/>
                <a:cs typeface="+mn-cs"/>
              </a:rPr>
              <a:t>chipKit</a:t>
            </a:r>
            <a:r>
              <a:rPr kumimoji="0" lang="en-US" sz="2400" b="1" i="0" u="none" strike="noStrike" kern="0" cap="none" spc="0" normalizeH="0" baseline="0" noProof="0" dirty="0" smtClean="0">
                <a:ln>
                  <a:noFill/>
                </a:ln>
                <a:solidFill>
                  <a:srgbClr val="7666AC"/>
                </a:solidFill>
                <a:effectLst/>
                <a:uLnTx/>
                <a:uFillTx/>
                <a:latin typeface="+mn-lt"/>
                <a:ea typeface="+mn-ea"/>
                <a:cs typeface="+mn-cs"/>
              </a:rPr>
              <a:t> Uno32 c Microchip PIC32</a:t>
            </a:r>
          </a:p>
          <a:p>
            <a:pPr marL="342900" marR="0" lvl="0" indent="-342900" algn="l" defTabSz="914400" rtl="0" eaLnBrk="0" fontAlgn="base" latinLnBrk="0" hangingPunct="0">
              <a:lnSpc>
                <a:spcPct val="100000"/>
              </a:lnSpc>
              <a:spcBef>
                <a:spcPct val="20000"/>
              </a:spcBef>
              <a:spcAft>
                <a:spcPct val="0"/>
              </a:spcAft>
              <a:buClr>
                <a:srgbClr val="E64418"/>
              </a:buClr>
              <a:buSzTx/>
              <a:buFont typeface="Wingdings" pitchFamily="2" charset="2"/>
              <a:buChar char="v"/>
              <a:tabLst/>
              <a:defRPr/>
            </a:pPr>
            <a:endParaRPr kumimoji="0" lang="en-US" sz="2400" b="1" i="0" u="none" strike="noStrike" kern="0" cap="none" spc="0" normalizeH="0" baseline="0" noProof="0" dirty="0" smtClean="0">
              <a:ln>
                <a:noFill/>
              </a:ln>
              <a:solidFill>
                <a:srgbClr val="7666AC"/>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
                <a:srgbClr val="E64418"/>
              </a:buClr>
              <a:buSzTx/>
              <a:buFont typeface="Wingdings" pitchFamily="2" charset="2"/>
              <a:buChar char="v"/>
              <a:tabLst/>
              <a:defRPr/>
            </a:pPr>
            <a:r>
              <a:rPr kumimoji="0" lang="ru-RU" sz="2400" b="1" i="0" u="none" strike="noStrike" kern="0" cap="none" spc="0" normalizeH="0" baseline="0" noProof="0" dirty="0" smtClean="0">
                <a:ln>
                  <a:noFill/>
                </a:ln>
                <a:solidFill>
                  <a:srgbClr val="7666AC"/>
                </a:solidFill>
                <a:effectLst/>
                <a:uLnTx/>
                <a:uFillTx/>
                <a:latin typeface="+mn-lt"/>
                <a:ea typeface="+mn-ea"/>
                <a:cs typeface="+mn-cs"/>
              </a:rPr>
              <a:t>Плата </a:t>
            </a:r>
            <a:r>
              <a:rPr kumimoji="0" lang="en-US" sz="2400" b="1" i="0" u="none" strike="noStrike" kern="0" cap="none" spc="0" normalizeH="0" baseline="0" noProof="0" dirty="0" err="1" smtClean="0">
                <a:ln>
                  <a:noFill/>
                </a:ln>
                <a:solidFill>
                  <a:srgbClr val="7666AC"/>
                </a:solidFill>
                <a:effectLst/>
                <a:uLnTx/>
                <a:uFillTx/>
                <a:latin typeface="+mn-lt"/>
                <a:ea typeface="+mn-ea"/>
                <a:cs typeface="+mn-cs"/>
              </a:rPr>
              <a:t>Digilent</a:t>
            </a:r>
            <a:r>
              <a:rPr kumimoji="0" lang="en-US" sz="2400" b="1" i="0" u="none" strike="noStrike" kern="0" cap="none" spc="0" normalizeH="0" baseline="0" noProof="0" dirty="0" smtClean="0">
                <a:ln>
                  <a:noFill/>
                </a:ln>
                <a:solidFill>
                  <a:srgbClr val="7666AC"/>
                </a:solidFill>
                <a:effectLst/>
                <a:uLnTx/>
                <a:uFillTx/>
                <a:latin typeface="+mn-lt"/>
                <a:ea typeface="+mn-ea"/>
                <a:cs typeface="+mn-cs"/>
              </a:rPr>
              <a:t> </a:t>
            </a:r>
            <a:r>
              <a:rPr kumimoji="0" lang="en-US" sz="2400" b="1" i="0" u="none" strike="noStrike" kern="0" cap="none" spc="0" normalizeH="0" baseline="0" noProof="0" dirty="0" err="1" smtClean="0">
                <a:ln>
                  <a:noFill/>
                </a:ln>
                <a:solidFill>
                  <a:srgbClr val="7666AC"/>
                </a:solidFill>
                <a:effectLst/>
                <a:uLnTx/>
                <a:uFillTx/>
                <a:latin typeface="+mn-lt"/>
                <a:ea typeface="+mn-ea"/>
                <a:cs typeface="+mn-cs"/>
              </a:rPr>
              <a:t>chipKIT</a:t>
            </a:r>
            <a:r>
              <a:rPr kumimoji="0" lang="en-US" sz="2400" b="1" i="0" u="none" strike="noStrike" kern="0" cap="none" spc="0" normalizeH="0" baseline="0" noProof="0" dirty="0" smtClean="0">
                <a:ln>
                  <a:noFill/>
                </a:ln>
                <a:solidFill>
                  <a:srgbClr val="7666AC"/>
                </a:solidFill>
                <a:effectLst/>
                <a:uLnTx/>
                <a:uFillTx/>
                <a:latin typeface="+mn-lt"/>
                <a:ea typeface="+mn-ea"/>
                <a:cs typeface="+mn-cs"/>
              </a:rPr>
              <a:t> Basic I/O Shield™</a:t>
            </a:r>
          </a:p>
          <a:p>
            <a:pPr marL="342900" marR="0" lvl="0" indent="-342900" algn="l" defTabSz="914400" rtl="0" eaLnBrk="0" fontAlgn="base" latinLnBrk="0" hangingPunct="0">
              <a:lnSpc>
                <a:spcPct val="100000"/>
              </a:lnSpc>
              <a:spcBef>
                <a:spcPct val="20000"/>
              </a:spcBef>
              <a:spcAft>
                <a:spcPct val="0"/>
              </a:spcAft>
              <a:buClr>
                <a:srgbClr val="E64418"/>
              </a:buClr>
              <a:buSzTx/>
              <a:buFont typeface="Wingdings" pitchFamily="2" charset="2"/>
              <a:buChar char="v"/>
              <a:tabLst/>
              <a:defRPr/>
            </a:pPr>
            <a:endParaRPr kumimoji="0" lang="en-US" sz="2400" b="1" i="0" u="none" strike="noStrike" kern="0" cap="none" spc="0" normalizeH="0" baseline="0" noProof="0" dirty="0" smtClean="0">
              <a:ln>
                <a:noFill/>
              </a:ln>
              <a:solidFill>
                <a:srgbClr val="7666AC"/>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
                <a:srgbClr val="E64418"/>
              </a:buClr>
              <a:buSzTx/>
              <a:buFont typeface="Wingdings" pitchFamily="2" charset="2"/>
              <a:buChar char="v"/>
              <a:tabLst/>
              <a:defRPr/>
            </a:pPr>
            <a:r>
              <a:rPr kumimoji="0" lang="ru-RU" sz="2400" b="1" i="0" u="none" strike="noStrike" kern="0" cap="none" spc="0" normalizeH="0" baseline="0" noProof="0" dirty="0" smtClean="0">
                <a:ln>
                  <a:noFill/>
                </a:ln>
                <a:solidFill>
                  <a:srgbClr val="7666AC"/>
                </a:solidFill>
                <a:effectLst/>
                <a:uLnTx/>
                <a:uFillTx/>
                <a:latin typeface="+mn-lt"/>
                <a:ea typeface="+mn-ea"/>
                <a:cs typeface="+mn-cs"/>
              </a:rPr>
              <a:t>Плата </a:t>
            </a:r>
            <a:r>
              <a:rPr kumimoji="0" lang="en-US" sz="2400" b="1" i="0" u="none" strike="noStrike" kern="0" cap="none" spc="0" normalizeH="0" baseline="0" noProof="0" dirty="0" smtClean="0">
                <a:ln>
                  <a:noFill/>
                </a:ln>
                <a:solidFill>
                  <a:srgbClr val="7666AC"/>
                </a:solidFill>
                <a:effectLst/>
                <a:uLnTx/>
                <a:uFillTx/>
                <a:latin typeface="+mn-lt"/>
                <a:ea typeface="+mn-ea"/>
                <a:cs typeface="+mn-cs"/>
              </a:rPr>
              <a:t>DE0-Nano </a:t>
            </a:r>
            <a:r>
              <a:rPr kumimoji="0" lang="ru-RU" sz="2400" b="1" i="0" u="none" strike="noStrike" kern="0" cap="none" spc="0" normalizeH="0" baseline="0" noProof="0" dirty="0" smtClean="0">
                <a:ln>
                  <a:noFill/>
                </a:ln>
                <a:solidFill>
                  <a:srgbClr val="7666AC"/>
                </a:solidFill>
                <a:effectLst/>
                <a:uLnTx/>
                <a:uFillTx/>
                <a:latin typeface="+mn-lt"/>
                <a:ea typeface="+mn-ea"/>
                <a:cs typeface="+mn-cs"/>
              </a:rPr>
              <a:t>с ПЛИС </a:t>
            </a:r>
            <a:r>
              <a:rPr kumimoji="0" lang="en-US" sz="2400" b="1" i="0" u="none" strike="noStrike" kern="0" cap="none" spc="0" normalizeH="0" baseline="0" noProof="0" dirty="0" err="1" smtClean="0">
                <a:ln>
                  <a:noFill/>
                </a:ln>
                <a:solidFill>
                  <a:srgbClr val="7666AC"/>
                </a:solidFill>
                <a:effectLst/>
                <a:uLnTx/>
                <a:uFillTx/>
                <a:latin typeface="+mn-lt"/>
                <a:ea typeface="+mn-ea"/>
                <a:cs typeface="+mn-cs"/>
              </a:rPr>
              <a:t>Altera</a:t>
            </a:r>
            <a:r>
              <a:rPr kumimoji="0" lang="en-US" sz="2400" b="1" i="0" u="none" strike="noStrike" kern="0" cap="none" spc="0" normalizeH="0" baseline="0" noProof="0" dirty="0" smtClean="0">
                <a:ln>
                  <a:noFill/>
                </a:ln>
                <a:solidFill>
                  <a:srgbClr val="7666AC"/>
                </a:solidFill>
                <a:effectLst/>
                <a:uLnTx/>
                <a:uFillTx/>
                <a:latin typeface="+mn-lt"/>
                <a:ea typeface="+mn-ea"/>
                <a:cs typeface="+mn-cs"/>
              </a:rPr>
              <a:t> Cyclone IV</a:t>
            </a:r>
          </a:p>
          <a:p>
            <a:pPr marL="342900" marR="0" lvl="0" indent="-342900" algn="l" defTabSz="914400" rtl="0" eaLnBrk="0" fontAlgn="base" latinLnBrk="0" hangingPunct="0">
              <a:lnSpc>
                <a:spcPct val="100000"/>
              </a:lnSpc>
              <a:spcBef>
                <a:spcPct val="20000"/>
              </a:spcBef>
              <a:spcAft>
                <a:spcPct val="0"/>
              </a:spcAft>
              <a:buClr>
                <a:srgbClr val="E64418"/>
              </a:buClr>
              <a:buSzTx/>
              <a:buFont typeface="Wingdings" pitchFamily="2" charset="2"/>
              <a:buChar char="v"/>
              <a:tabLst/>
              <a:defRPr/>
            </a:pPr>
            <a:endParaRPr kumimoji="0" lang="en-US" sz="2400" b="1" i="0" u="none" strike="noStrike" kern="0" cap="none" spc="0" normalizeH="0" baseline="0" noProof="0" dirty="0" smtClean="0">
              <a:ln>
                <a:noFill/>
              </a:ln>
              <a:solidFill>
                <a:srgbClr val="7666AC"/>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
                <a:srgbClr val="E64418"/>
              </a:buClr>
              <a:buSzTx/>
              <a:buFont typeface="Wingdings" pitchFamily="2" charset="2"/>
              <a:buChar char="v"/>
              <a:tabLst/>
              <a:defRPr/>
            </a:pPr>
            <a:r>
              <a:rPr kumimoji="0" lang="ru-RU" sz="2400" b="1" i="0" u="none" strike="noStrike" kern="0" cap="none" spc="0" normalizeH="0" baseline="0" noProof="0" dirty="0" smtClean="0">
                <a:ln>
                  <a:noFill/>
                </a:ln>
                <a:solidFill>
                  <a:srgbClr val="7666AC"/>
                </a:solidFill>
                <a:effectLst/>
                <a:uLnTx/>
                <a:uFillTx/>
                <a:latin typeface="+mn-lt"/>
                <a:ea typeface="+mn-ea"/>
                <a:cs typeface="+mn-cs"/>
              </a:rPr>
              <a:t>Отладчик </a:t>
            </a:r>
            <a:r>
              <a:rPr kumimoji="0" lang="en-US" sz="2400" b="1" i="0" u="none" strike="noStrike" kern="0" cap="none" spc="0" normalizeH="0" baseline="0" noProof="0" dirty="0" err="1" smtClean="0">
                <a:ln>
                  <a:noFill/>
                </a:ln>
                <a:solidFill>
                  <a:srgbClr val="7666AC"/>
                </a:solidFill>
                <a:effectLst/>
                <a:uLnTx/>
                <a:uFillTx/>
                <a:latin typeface="+mn-lt"/>
                <a:ea typeface="+mn-ea"/>
                <a:cs typeface="+mn-cs"/>
              </a:rPr>
              <a:t>PICkit</a:t>
            </a:r>
            <a:r>
              <a:rPr kumimoji="0" lang="en-US" sz="2400" b="1" i="0" u="none" strike="noStrike" kern="0" cap="none" spc="0" normalizeH="0" baseline="0" noProof="0" dirty="0" smtClean="0">
                <a:ln>
                  <a:noFill/>
                </a:ln>
                <a:solidFill>
                  <a:srgbClr val="7666AC"/>
                </a:solidFill>
                <a:effectLst/>
                <a:uLnTx/>
                <a:uFillTx/>
                <a:latin typeface="+mn-lt"/>
                <a:ea typeface="+mn-ea"/>
                <a:cs typeface="+mn-cs"/>
              </a:rPr>
              <a:t> 3</a:t>
            </a:r>
          </a:p>
          <a:p>
            <a:pPr marL="342900" marR="0" lvl="0" indent="-342900" algn="l" defTabSz="914400" rtl="0" eaLnBrk="0" fontAlgn="base" latinLnBrk="0" hangingPunct="0">
              <a:lnSpc>
                <a:spcPct val="100000"/>
              </a:lnSpc>
              <a:spcBef>
                <a:spcPct val="20000"/>
              </a:spcBef>
              <a:spcAft>
                <a:spcPct val="0"/>
              </a:spcAft>
              <a:buClr>
                <a:srgbClr val="E64418"/>
              </a:buClr>
              <a:buSzTx/>
              <a:buFont typeface="Wingdings" pitchFamily="2" charset="2"/>
              <a:buChar char="v"/>
              <a:tabLst/>
              <a:defRPr/>
            </a:pPr>
            <a:endParaRPr kumimoji="0" lang="en-US" sz="2400" b="1" i="0" u="none" strike="noStrike" kern="0" cap="none" spc="0" normalizeH="0" baseline="0" noProof="0" dirty="0" smtClean="0">
              <a:ln>
                <a:noFill/>
              </a:ln>
              <a:solidFill>
                <a:srgbClr val="7666AC"/>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
                <a:srgbClr val="E64418"/>
              </a:buClr>
              <a:buSzTx/>
              <a:buFont typeface="Wingdings" pitchFamily="2" charset="2"/>
              <a:buChar char="v"/>
              <a:tabLst/>
              <a:defRPr/>
            </a:pPr>
            <a:r>
              <a:rPr kumimoji="0" lang="ru-RU" sz="2400" b="1" i="0" u="none" strike="noStrike" kern="0" cap="none" spc="0" normalizeH="0" baseline="0" noProof="0" dirty="0" smtClean="0">
                <a:ln>
                  <a:noFill/>
                </a:ln>
                <a:solidFill>
                  <a:srgbClr val="7666AC"/>
                </a:solidFill>
                <a:effectLst/>
                <a:uLnTx/>
                <a:uFillTx/>
                <a:latin typeface="+mn-lt"/>
                <a:ea typeface="+mn-ea"/>
                <a:cs typeface="+mn-cs"/>
              </a:rPr>
              <a:t>Макетная плата с дисплеем, </a:t>
            </a:r>
            <a:r>
              <a:rPr kumimoji="0" lang="en-US" sz="2400" b="1" i="0" u="none" strike="noStrike" kern="0" cap="none" spc="0" normalizeH="0" baseline="0" noProof="0" dirty="0" smtClean="0">
                <a:ln>
                  <a:noFill/>
                </a:ln>
                <a:solidFill>
                  <a:srgbClr val="7666AC"/>
                </a:solidFill>
                <a:effectLst/>
                <a:uLnTx/>
                <a:uFillTx/>
                <a:latin typeface="+mn-lt"/>
                <a:ea typeface="+mn-ea"/>
                <a:cs typeface="+mn-cs"/>
              </a:rPr>
              <a:t>USB </a:t>
            </a:r>
            <a:r>
              <a:rPr kumimoji="0" lang="ru-RU" sz="2400" b="1" i="0" u="none" strike="noStrike" kern="0" cap="none" spc="0" normalizeH="0" baseline="0" noProof="0" dirty="0" smtClean="0">
                <a:ln>
                  <a:noFill/>
                </a:ln>
                <a:solidFill>
                  <a:srgbClr val="7666AC"/>
                </a:solidFill>
                <a:effectLst/>
                <a:uLnTx/>
                <a:uFillTx/>
                <a:latin typeface="+mn-lt"/>
                <a:ea typeface="+mn-ea"/>
                <a:cs typeface="+mn-cs"/>
              </a:rPr>
              <a:t>кабели</a:t>
            </a:r>
            <a:endParaRPr kumimoji="0" lang="en-US" sz="2400" b="1" i="0" u="none" strike="noStrike" kern="0" cap="none" spc="0" normalizeH="0" baseline="0" noProof="0" dirty="0" smtClean="0">
              <a:ln>
                <a:noFill/>
              </a:ln>
              <a:solidFill>
                <a:srgbClr val="7666AC"/>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
                <a:srgbClr val="E64418"/>
              </a:buClr>
              <a:buSzTx/>
              <a:buFont typeface="Wingdings" pitchFamily="2" charset="2"/>
              <a:buChar char="v"/>
              <a:tabLst/>
              <a:defRPr/>
            </a:pPr>
            <a:endParaRPr kumimoji="0" lang="en-US" sz="2400" b="1" i="0" u="none" strike="noStrike" kern="0" cap="none" spc="0" normalizeH="0" baseline="0" noProof="0" dirty="0">
              <a:ln>
                <a:noFill/>
              </a:ln>
              <a:solidFill>
                <a:srgbClr val="7666AC"/>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Детали интерфейса</a:t>
            </a:r>
            <a:endParaRPr lang="en-US" dirty="0"/>
          </a:p>
        </p:txBody>
      </p:sp>
      <p:sp>
        <p:nvSpPr>
          <p:cNvPr id="3" name="Content Placeholder 2"/>
          <p:cNvSpPr>
            <a:spLocks noGrp="1"/>
          </p:cNvSpPr>
          <p:nvPr>
            <p:ph idx="1"/>
          </p:nvPr>
        </p:nvSpPr>
        <p:spPr/>
        <p:txBody>
          <a:bodyPr>
            <a:normAutofit fontScale="92500" lnSpcReduction="20000"/>
          </a:bodyPr>
          <a:lstStyle/>
          <a:p>
            <a:r>
              <a:rPr lang="ru-RU" dirty="0" smtClean="0"/>
              <a:t>Микроконтроллеры можно соединять с ПЛИС-ами либо просто через цифровые порты, либо через </a:t>
            </a:r>
            <a:r>
              <a:rPr lang="en-US" dirty="0" smtClean="0"/>
              <a:t>SPI, I</a:t>
            </a:r>
            <a:r>
              <a:rPr lang="en-US" baseline="30000" dirty="0" smtClean="0"/>
              <a:t>2</a:t>
            </a:r>
            <a:r>
              <a:rPr lang="en-US" dirty="0" smtClean="0"/>
              <a:t>C </a:t>
            </a:r>
            <a:r>
              <a:rPr lang="ru-RU" dirty="0" smtClean="0"/>
              <a:t>и другие протоколы</a:t>
            </a:r>
          </a:p>
          <a:p>
            <a:endParaRPr lang="ru-RU" dirty="0" smtClean="0"/>
          </a:p>
          <a:p>
            <a:pPr lvl="1"/>
            <a:r>
              <a:rPr lang="ru-RU" dirty="0" smtClean="0"/>
              <a:t>Данное демо использует простые цифровые порты</a:t>
            </a:r>
          </a:p>
          <a:p>
            <a:endParaRPr lang="en-US" dirty="0" smtClean="0"/>
          </a:p>
          <a:p>
            <a:r>
              <a:rPr lang="ru-RU" dirty="0" smtClean="0"/>
              <a:t>Для трансфера данных из микроконтроллера в ПЛИС тактовая частота ПЛИС должна быть в несколько раз выше, чем у микроконтроллера - </a:t>
            </a:r>
            <a:r>
              <a:rPr lang="en-US" dirty="0" smtClean="0"/>
              <a:t>oversampling</a:t>
            </a:r>
            <a:endParaRPr lang="ru-RU" dirty="0" smtClean="0"/>
          </a:p>
          <a:p>
            <a:endParaRPr lang="en-US" dirty="0" smtClean="0"/>
          </a:p>
          <a:p>
            <a:r>
              <a:rPr lang="ru-RU" dirty="0" smtClean="0"/>
              <a:t>Так как тактовая частота в </a:t>
            </a:r>
            <a:r>
              <a:rPr lang="en-US" dirty="0" smtClean="0"/>
              <a:t>PIC32 </a:t>
            </a:r>
            <a:r>
              <a:rPr lang="ru-RU" dirty="0" smtClean="0"/>
              <a:t>и ПЛИС генерируется независимо, то нужно пропускать входящий в ПЛИС сигнал через два </a:t>
            </a:r>
            <a:r>
              <a:rPr lang="en-US" dirty="0" smtClean="0"/>
              <a:t>D-</a:t>
            </a:r>
            <a:r>
              <a:rPr lang="ru-RU" dirty="0" smtClean="0"/>
              <a:t>триггера (флип-флопа) чтобы (почти) избавиться от метастабильного состояния</a:t>
            </a:r>
          </a:p>
          <a:p>
            <a:endParaRPr lang="ru-RU" dirty="0" smtClean="0"/>
          </a:p>
          <a:p>
            <a:pPr lvl="1"/>
            <a:r>
              <a:rPr lang="ru-RU" dirty="0" smtClean="0"/>
              <a:t>Метастабильное состояние при таком методе все же может появляться, но с очень низкой вероятностью - раз в несколько лет</a:t>
            </a:r>
          </a:p>
          <a:p>
            <a:pPr lvl="1"/>
            <a:endParaRPr lang="ru-RU" dirty="0" smtClean="0"/>
          </a:p>
          <a:p>
            <a:pPr lvl="1"/>
            <a:endParaRPr lang="en-US"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Рекомендуемая литература</a:t>
            </a:r>
            <a:endParaRPr lang="en-US" dirty="0"/>
          </a:p>
        </p:txBody>
      </p:sp>
      <p:pic>
        <p:nvPicPr>
          <p:cNvPr id="35842" name="Picture 2"/>
          <p:cNvPicPr>
            <a:picLocks noGrp="1" noChangeAspect="1" noChangeArrowheads="1"/>
          </p:cNvPicPr>
          <p:nvPr>
            <p:ph idx="1"/>
          </p:nvPr>
        </p:nvPicPr>
        <p:blipFill>
          <a:blip r:embed="rId2" cstate="print"/>
          <a:srcRect/>
          <a:stretch>
            <a:fillRect/>
          </a:stretch>
        </p:blipFill>
        <p:spPr bwMode="auto">
          <a:xfrm>
            <a:off x="6275294" y="3485029"/>
            <a:ext cx="2868706" cy="2868706"/>
          </a:xfrm>
          <a:prstGeom prst="rect">
            <a:avLst/>
          </a:prstGeom>
          <a:noFill/>
          <a:ln w="9525">
            <a:noFill/>
            <a:miter lim="800000"/>
            <a:headEnd/>
            <a:tailEnd/>
          </a:ln>
        </p:spPr>
      </p:pic>
      <p:pic>
        <p:nvPicPr>
          <p:cNvPr id="35843" name="Picture 3"/>
          <p:cNvPicPr>
            <a:picLocks noChangeAspect="1" noChangeArrowheads="1"/>
          </p:cNvPicPr>
          <p:nvPr/>
        </p:nvPicPr>
        <p:blipFill>
          <a:blip r:embed="rId3" cstate="print"/>
          <a:srcRect/>
          <a:stretch>
            <a:fillRect/>
          </a:stretch>
        </p:blipFill>
        <p:spPr bwMode="auto">
          <a:xfrm>
            <a:off x="2994212" y="3496235"/>
            <a:ext cx="2918010" cy="2918010"/>
          </a:xfrm>
          <a:prstGeom prst="rect">
            <a:avLst/>
          </a:prstGeom>
          <a:noFill/>
          <a:ln w="9525">
            <a:noFill/>
            <a:miter lim="800000"/>
            <a:headEnd/>
            <a:tailEnd/>
          </a:ln>
        </p:spPr>
      </p:pic>
      <p:pic>
        <p:nvPicPr>
          <p:cNvPr id="35845" name="Picture 5" descr="http://ecx.images-amazon.com/images/I/51uKHpaQb3L._BO2,204,203,200_PIsitb-sticker-arrow-click,TopRight,35,-76_AA300_SH20_OU01_.jpg"/>
          <p:cNvPicPr>
            <a:picLocks noChangeAspect="1" noChangeArrowheads="1"/>
          </p:cNvPicPr>
          <p:nvPr/>
        </p:nvPicPr>
        <p:blipFill>
          <a:blip r:embed="rId4" cstate="print"/>
          <a:srcRect/>
          <a:stretch>
            <a:fillRect/>
          </a:stretch>
        </p:blipFill>
        <p:spPr bwMode="auto">
          <a:xfrm>
            <a:off x="0" y="3592605"/>
            <a:ext cx="2805953" cy="2805953"/>
          </a:xfrm>
          <a:prstGeom prst="rect">
            <a:avLst/>
          </a:prstGeom>
          <a:noFill/>
        </p:spPr>
      </p:pic>
      <p:sp>
        <p:nvSpPr>
          <p:cNvPr id="7" name="Content Placeholder 2"/>
          <p:cNvSpPr txBox="1">
            <a:spLocks/>
          </p:cNvSpPr>
          <p:nvPr/>
        </p:nvSpPr>
        <p:spPr bwMode="auto">
          <a:xfrm>
            <a:off x="107575" y="1142999"/>
            <a:ext cx="8928849" cy="2335307"/>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fontScale="62500" lnSpcReduction="20000"/>
          </a:bodyPr>
          <a:lstStyle/>
          <a:p>
            <a:pPr marL="342900" marR="0" lvl="0" indent="-342900" algn="l" defTabSz="914400" rtl="0" eaLnBrk="0" fontAlgn="base" latinLnBrk="0" hangingPunct="0">
              <a:lnSpc>
                <a:spcPct val="100000"/>
              </a:lnSpc>
              <a:spcBef>
                <a:spcPct val="20000"/>
              </a:spcBef>
              <a:spcAft>
                <a:spcPct val="0"/>
              </a:spcAft>
              <a:buClr>
                <a:srgbClr val="E64418"/>
              </a:buClr>
              <a:buSzTx/>
              <a:buFont typeface="Wingdings" pitchFamily="2" charset="2"/>
              <a:buChar char="v"/>
              <a:tabLst/>
              <a:defRPr/>
            </a:pPr>
            <a:r>
              <a:rPr kumimoji="0" lang="ru-RU" sz="2400" b="1" i="0" u="none" strike="noStrike" kern="0" cap="none" spc="0" normalizeH="0" baseline="0" noProof="0" dirty="0" smtClean="0">
                <a:ln>
                  <a:noFill/>
                </a:ln>
                <a:solidFill>
                  <a:srgbClr val="7666AC"/>
                </a:solidFill>
                <a:effectLst/>
                <a:uLnTx/>
                <a:uFillTx/>
                <a:latin typeface="+mn-lt"/>
                <a:ea typeface="+mn-ea"/>
                <a:cs typeface="+mn-cs"/>
              </a:rPr>
              <a:t>Особо следует отметить </a:t>
            </a:r>
            <a:r>
              <a:rPr kumimoji="0" lang="en-US" sz="2400" b="1" i="0" u="none" strike="noStrike" kern="0" cap="none" spc="0" normalizeH="0" baseline="0" noProof="0" dirty="0" smtClean="0">
                <a:ln>
                  <a:noFill/>
                </a:ln>
                <a:solidFill>
                  <a:srgbClr val="7666AC"/>
                </a:solidFill>
                <a:effectLst/>
                <a:uLnTx/>
                <a:uFillTx/>
                <a:latin typeface="+mn-lt"/>
                <a:ea typeface="+mn-ea"/>
                <a:cs typeface="+mn-cs"/>
              </a:rPr>
              <a:t>David</a:t>
            </a:r>
            <a:r>
              <a:rPr kumimoji="0" lang="en-US" sz="2400" b="1" i="0" u="none" strike="noStrike" kern="0" cap="none" spc="0" normalizeH="0" noProof="0" dirty="0" smtClean="0">
                <a:ln>
                  <a:noFill/>
                </a:ln>
                <a:solidFill>
                  <a:srgbClr val="7666AC"/>
                </a:solidFill>
                <a:effectLst/>
                <a:uLnTx/>
                <a:uFillTx/>
                <a:latin typeface="+mn-lt"/>
                <a:ea typeface="+mn-ea"/>
                <a:cs typeface="+mn-cs"/>
              </a:rPr>
              <a:t> Harris and Sarah Harris, </a:t>
            </a:r>
            <a:r>
              <a:rPr kumimoji="0" lang="en-US" sz="2400" b="1" i="0" u="none" strike="noStrike" kern="0" cap="none" spc="0" normalizeH="0" baseline="0" noProof="0" dirty="0" smtClean="0">
                <a:ln>
                  <a:noFill/>
                </a:ln>
                <a:solidFill>
                  <a:srgbClr val="7666AC"/>
                </a:solidFill>
                <a:effectLst/>
                <a:uLnTx/>
                <a:uFillTx/>
                <a:latin typeface="+mn-lt"/>
                <a:ea typeface="+mn-ea"/>
                <a:cs typeface="+mn-cs"/>
              </a:rPr>
              <a:t>Digital Design and Computer</a:t>
            </a:r>
            <a:r>
              <a:rPr kumimoji="0" lang="en-US" sz="2400" b="1" i="0" u="none" strike="noStrike" kern="0" cap="none" spc="0" normalizeH="0" noProof="0" dirty="0" smtClean="0">
                <a:ln>
                  <a:noFill/>
                </a:ln>
                <a:solidFill>
                  <a:srgbClr val="7666AC"/>
                </a:solidFill>
                <a:effectLst/>
                <a:uLnTx/>
                <a:uFillTx/>
                <a:latin typeface="+mn-lt"/>
                <a:ea typeface="+mn-ea"/>
                <a:cs typeface="+mn-cs"/>
              </a:rPr>
              <a:t> Architecture </a:t>
            </a:r>
            <a:r>
              <a:rPr kumimoji="0" lang="ru-RU" sz="2400" b="1" i="0" u="none" strike="noStrike" kern="0" cap="none" spc="0" normalizeH="0" noProof="0" dirty="0" smtClean="0">
                <a:ln>
                  <a:noFill/>
                </a:ln>
                <a:solidFill>
                  <a:srgbClr val="7666AC"/>
                </a:solidFill>
                <a:effectLst/>
                <a:uLnTx/>
                <a:uFillTx/>
                <a:latin typeface="+mn-lt"/>
                <a:ea typeface="+mn-ea"/>
                <a:cs typeface="+mn-cs"/>
              </a:rPr>
              <a:t>для обучения студентов</a:t>
            </a:r>
          </a:p>
          <a:p>
            <a:pPr marL="800100" lvl="1" indent="-342900" eaLnBrk="0" hangingPunct="0">
              <a:spcBef>
                <a:spcPct val="20000"/>
              </a:spcBef>
              <a:buClr>
                <a:srgbClr val="E64418"/>
              </a:buClr>
              <a:buFont typeface="Wingdings" pitchFamily="2" charset="2"/>
              <a:buChar char="v"/>
            </a:pPr>
            <a:endParaRPr lang="en-US" sz="2400" b="0" kern="0" dirty="0" smtClean="0">
              <a:latin typeface="+mn-lt"/>
              <a:ea typeface="+mn-ea"/>
              <a:cs typeface="+mn-cs"/>
            </a:endParaRPr>
          </a:p>
          <a:p>
            <a:pPr marL="800100" lvl="1" indent="-342900" eaLnBrk="0" hangingPunct="0">
              <a:spcBef>
                <a:spcPct val="20000"/>
              </a:spcBef>
              <a:buClr>
                <a:srgbClr val="E64418"/>
              </a:buClr>
              <a:buFont typeface="Wingdings" pitchFamily="2" charset="2"/>
              <a:buChar char="v"/>
            </a:pPr>
            <a:r>
              <a:rPr lang="ru-RU" sz="2400" b="0" kern="0" dirty="0" smtClean="0">
                <a:latin typeface="+mn-lt"/>
                <a:ea typeface="+mn-ea"/>
                <a:cs typeface="+mn-cs"/>
              </a:rPr>
              <a:t>В этой книге студенты строят подмножество </a:t>
            </a:r>
            <a:r>
              <a:rPr lang="en-US" sz="2400" b="0" kern="0" dirty="0" smtClean="0">
                <a:latin typeface="+mn-lt"/>
                <a:ea typeface="+mn-ea"/>
                <a:cs typeface="+mn-cs"/>
              </a:rPr>
              <a:t>MIPS</a:t>
            </a:r>
            <a:r>
              <a:rPr lang="ru-RU" sz="2400" b="0" kern="0" dirty="0" smtClean="0">
                <a:latin typeface="+mn-lt"/>
                <a:ea typeface="+mn-ea"/>
                <a:cs typeface="+mn-cs"/>
              </a:rPr>
              <a:t>-процессора с помощью </a:t>
            </a:r>
            <a:r>
              <a:rPr lang="en-US" sz="2400" b="0" kern="0" dirty="0" err="1" smtClean="0">
                <a:latin typeface="+mn-lt"/>
                <a:ea typeface="+mn-ea"/>
                <a:cs typeface="+mn-cs"/>
              </a:rPr>
              <a:t>Verilog</a:t>
            </a:r>
            <a:r>
              <a:rPr lang="en-US" sz="2400" b="0" kern="0" dirty="0" smtClean="0">
                <a:latin typeface="+mn-lt"/>
                <a:ea typeface="+mn-ea"/>
                <a:cs typeface="+mn-cs"/>
              </a:rPr>
              <a:t> </a:t>
            </a:r>
            <a:r>
              <a:rPr lang="ru-RU" sz="2400" b="0" kern="0" dirty="0" smtClean="0">
                <a:latin typeface="+mn-lt"/>
                <a:ea typeface="+mn-ea"/>
                <a:cs typeface="+mn-cs"/>
              </a:rPr>
              <a:t>и ПЛИС</a:t>
            </a:r>
            <a:endParaRPr lang="en-US" sz="2400" b="0" kern="0" dirty="0" smtClean="0">
              <a:latin typeface="+mn-lt"/>
              <a:ea typeface="+mn-ea"/>
              <a:cs typeface="+mn-cs"/>
            </a:endParaRPr>
          </a:p>
          <a:p>
            <a:pPr marL="800100" lvl="1" indent="-342900" eaLnBrk="0" hangingPunct="0">
              <a:spcBef>
                <a:spcPct val="20000"/>
              </a:spcBef>
              <a:buClr>
                <a:srgbClr val="E64418"/>
              </a:buClr>
              <a:buFont typeface="Wingdings" pitchFamily="2" charset="2"/>
              <a:buChar char="v"/>
            </a:pPr>
            <a:endParaRPr lang="en-US" sz="2400" b="0" kern="0" dirty="0" smtClean="0">
              <a:latin typeface="+mn-lt"/>
              <a:ea typeface="+mn-ea"/>
              <a:cs typeface="+mn-cs"/>
            </a:endParaRPr>
          </a:p>
          <a:p>
            <a:pPr marL="800100" lvl="1" indent="-342900" eaLnBrk="0" hangingPunct="0">
              <a:spcBef>
                <a:spcPct val="20000"/>
              </a:spcBef>
              <a:buClr>
                <a:srgbClr val="E64418"/>
              </a:buClr>
              <a:buFont typeface="Wingdings" pitchFamily="2" charset="2"/>
              <a:buChar char="v"/>
            </a:pPr>
            <a:r>
              <a:rPr lang="ru-RU" sz="2400" b="0" kern="0" dirty="0" smtClean="0">
                <a:latin typeface="+mn-lt"/>
                <a:ea typeface="+mn-ea"/>
                <a:cs typeface="+mn-cs"/>
              </a:rPr>
              <a:t>После чего приводится пример индустриального </a:t>
            </a:r>
            <a:r>
              <a:rPr lang="en-US" sz="2400" b="0" kern="0" dirty="0" smtClean="0">
                <a:latin typeface="+mn-lt"/>
                <a:ea typeface="+mn-ea"/>
                <a:cs typeface="+mn-cs"/>
              </a:rPr>
              <a:t>MIPS</a:t>
            </a:r>
            <a:r>
              <a:rPr lang="ru-RU" sz="2400" b="0" kern="0" dirty="0" smtClean="0">
                <a:latin typeface="+mn-lt"/>
                <a:ea typeface="+mn-ea"/>
                <a:cs typeface="+mn-cs"/>
              </a:rPr>
              <a:t> – </a:t>
            </a:r>
            <a:r>
              <a:rPr lang="en-US" sz="2400" b="0" kern="0" dirty="0" smtClean="0">
                <a:latin typeface="+mn-lt"/>
                <a:ea typeface="+mn-ea"/>
                <a:cs typeface="+mn-cs"/>
              </a:rPr>
              <a:t>Microchip PIC32 </a:t>
            </a:r>
            <a:r>
              <a:rPr lang="ru-RU" sz="2400" b="0" kern="0" dirty="0" smtClean="0">
                <a:latin typeface="+mn-lt"/>
                <a:ea typeface="+mn-ea"/>
                <a:cs typeface="+mn-cs"/>
              </a:rPr>
              <a:t>и разбирается его периферия – порты, </a:t>
            </a:r>
            <a:r>
              <a:rPr lang="en-US" sz="2400" b="0" kern="0" dirty="0" smtClean="0">
                <a:latin typeface="+mn-lt"/>
                <a:ea typeface="+mn-ea"/>
                <a:cs typeface="+mn-cs"/>
              </a:rPr>
              <a:t>SPI, UART, </a:t>
            </a:r>
            <a:r>
              <a:rPr lang="ru-RU" sz="2400" b="0" kern="0" dirty="0" smtClean="0">
                <a:latin typeface="+mn-lt"/>
                <a:ea typeface="+mn-ea"/>
                <a:cs typeface="+mn-cs"/>
              </a:rPr>
              <a:t>аналог</a:t>
            </a:r>
            <a:r>
              <a:rPr lang="en-US" sz="2400" b="0" kern="0" dirty="0" smtClean="0">
                <a:latin typeface="+mn-lt"/>
                <a:ea typeface="+mn-ea"/>
                <a:cs typeface="+mn-cs"/>
              </a:rPr>
              <a:t>, </a:t>
            </a:r>
            <a:r>
              <a:rPr lang="ru-RU" sz="2400" b="0" kern="0" dirty="0" smtClean="0">
                <a:latin typeface="+mn-lt"/>
                <a:ea typeface="+mn-ea"/>
                <a:cs typeface="+mn-cs"/>
              </a:rPr>
              <a:t>соединение с моторами</a:t>
            </a:r>
          </a:p>
          <a:p>
            <a:pPr marL="800100" lvl="1" indent="-342900" eaLnBrk="0" hangingPunct="0">
              <a:spcBef>
                <a:spcPct val="20000"/>
              </a:spcBef>
              <a:buClr>
                <a:srgbClr val="E64418"/>
              </a:buClr>
              <a:buFont typeface="Wingdings" pitchFamily="2" charset="2"/>
              <a:buChar char="v"/>
            </a:pPr>
            <a:endParaRPr lang="en-US" sz="2400" b="0" kern="0" dirty="0" smtClean="0">
              <a:latin typeface="+mn-lt"/>
              <a:ea typeface="+mn-ea"/>
              <a:cs typeface="+mn-cs"/>
            </a:endParaRPr>
          </a:p>
          <a:p>
            <a:pPr marL="800100" lvl="1" indent="-342900" eaLnBrk="0" hangingPunct="0">
              <a:spcBef>
                <a:spcPct val="20000"/>
              </a:spcBef>
              <a:buClr>
                <a:srgbClr val="E64418"/>
              </a:buClr>
              <a:buFont typeface="Wingdings" pitchFamily="2" charset="2"/>
              <a:buChar char="v"/>
            </a:pPr>
            <a:r>
              <a:rPr lang="ru-RU" sz="2400" b="0" kern="0" dirty="0" smtClean="0">
                <a:latin typeface="+mn-lt"/>
                <a:ea typeface="+mn-ea"/>
                <a:cs typeface="+mn-cs"/>
              </a:rPr>
              <a:t>Таким образом, теория соединяется с практикой, и </a:t>
            </a:r>
            <a:r>
              <a:rPr lang="en-US" sz="2400" b="0" kern="0" dirty="0" smtClean="0">
                <a:latin typeface="+mn-lt"/>
                <a:ea typeface="+mn-ea"/>
                <a:cs typeface="+mn-cs"/>
              </a:rPr>
              <a:t>hardware </a:t>
            </a:r>
            <a:r>
              <a:rPr lang="ru-RU" sz="2400" b="0" kern="0" dirty="0" smtClean="0">
                <a:latin typeface="+mn-lt"/>
                <a:ea typeface="+mn-ea"/>
                <a:cs typeface="+mn-cs"/>
              </a:rPr>
              <a:t>соединяется с</a:t>
            </a:r>
            <a:r>
              <a:rPr lang="en-US" sz="2400" b="0" kern="0" dirty="0" smtClean="0">
                <a:latin typeface="+mn-lt"/>
                <a:ea typeface="+mn-ea"/>
                <a:cs typeface="+mn-cs"/>
              </a:rPr>
              <a:t> software</a:t>
            </a:r>
            <a:endParaRPr kumimoji="0" lang="en-US" sz="2400" b="1" i="0" u="none" strike="noStrike" kern="0" cap="none" spc="0" normalizeH="0" baseline="0" noProof="0" dirty="0">
              <a:ln>
                <a:noFill/>
              </a:ln>
              <a:solidFill>
                <a:srgbClr val="7666AC"/>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idx="4294967295"/>
          </p:nvPr>
        </p:nvSpPr>
        <p:spPr/>
        <p:txBody>
          <a:bodyPr/>
          <a:lstStyle/>
          <a:p>
            <a:r>
              <a:rPr lang="en-US" altLang="zh-CN" dirty="0" smtClean="0">
                <a:ea typeface="SimSun" pitchFamily="2" charset="-122"/>
              </a:rPr>
              <a:t>MIPS Shipping in Major Brands in Digital Home</a:t>
            </a:r>
          </a:p>
        </p:txBody>
      </p:sp>
      <p:pic>
        <p:nvPicPr>
          <p:cNvPr id="44035" name="Picture 107" descr="sonylogo"/>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533400" y="1447800"/>
            <a:ext cx="1449388" cy="290513"/>
          </a:xfrm>
          <a:prstGeom prst="rect">
            <a:avLst/>
          </a:prstGeom>
          <a:noFill/>
          <a:ln w="9525">
            <a:noFill/>
            <a:miter lim="800000"/>
            <a:headEnd/>
            <a:tailEnd/>
          </a:ln>
        </p:spPr>
      </p:pic>
      <p:pic>
        <p:nvPicPr>
          <p:cNvPr id="44036" name="Picture 2" descr="http://t1.gstatic.com/images?q=tbn:ANd9GcT3r5mi9EFnMF4_xmFXCzvo0j-_VAhEwbsC97BEYDbIjd2O-8O5uw"/>
          <p:cNvPicPr>
            <a:picLocks noChangeAspect="1" noChangeArrowheads="1"/>
          </p:cNvPicPr>
          <p:nvPr/>
        </p:nvPicPr>
        <p:blipFill>
          <a:blip r:embed="rId3" cstate="print"/>
          <a:srcRect/>
          <a:stretch>
            <a:fillRect/>
          </a:stretch>
        </p:blipFill>
        <p:spPr bwMode="auto">
          <a:xfrm>
            <a:off x="228600" y="1828800"/>
            <a:ext cx="2362200" cy="1382713"/>
          </a:xfrm>
          <a:prstGeom prst="rect">
            <a:avLst/>
          </a:prstGeom>
          <a:noFill/>
          <a:ln w="9525">
            <a:noFill/>
            <a:miter lim="800000"/>
            <a:headEnd/>
            <a:tailEnd/>
          </a:ln>
        </p:spPr>
      </p:pic>
      <p:pic>
        <p:nvPicPr>
          <p:cNvPr id="44037" name="Picture 10" descr="http://www.youreviewelectronics.com/wp-content/uploads/2008/10/lg-tv-reviews.jpg"/>
          <p:cNvPicPr>
            <a:picLocks noChangeAspect="1" noChangeArrowheads="1"/>
          </p:cNvPicPr>
          <p:nvPr/>
        </p:nvPicPr>
        <p:blipFill>
          <a:blip r:embed="rId4" cstate="print"/>
          <a:srcRect/>
          <a:stretch>
            <a:fillRect/>
          </a:stretch>
        </p:blipFill>
        <p:spPr bwMode="auto">
          <a:xfrm>
            <a:off x="2743200" y="1447800"/>
            <a:ext cx="1371600" cy="666750"/>
          </a:xfrm>
          <a:prstGeom prst="rect">
            <a:avLst/>
          </a:prstGeom>
          <a:noFill/>
          <a:ln w="9525">
            <a:noFill/>
            <a:miter lim="800000"/>
            <a:headEnd/>
            <a:tailEnd/>
          </a:ln>
        </p:spPr>
      </p:pic>
      <p:pic>
        <p:nvPicPr>
          <p:cNvPr id="44038" name="Picture 14" descr="http://myhdtvchoice.com/wp-content/uploads/2008/11/vizio_logo.jpg"/>
          <p:cNvPicPr>
            <a:picLocks noChangeAspect="1" noChangeArrowheads="1"/>
          </p:cNvPicPr>
          <p:nvPr/>
        </p:nvPicPr>
        <p:blipFill>
          <a:blip r:embed="rId5" cstate="print"/>
          <a:srcRect/>
          <a:stretch>
            <a:fillRect/>
          </a:stretch>
        </p:blipFill>
        <p:spPr bwMode="auto">
          <a:xfrm>
            <a:off x="685800" y="3124200"/>
            <a:ext cx="1143000" cy="1087438"/>
          </a:xfrm>
          <a:prstGeom prst="rect">
            <a:avLst/>
          </a:prstGeom>
          <a:noFill/>
          <a:ln w="9525">
            <a:noFill/>
            <a:miter lim="800000"/>
            <a:headEnd/>
            <a:tailEnd/>
          </a:ln>
        </p:spPr>
      </p:pic>
      <p:pic>
        <p:nvPicPr>
          <p:cNvPr id="44039" name="Picture 16" descr="http://www.underground-chemistry.com/images/Mitsubishi_logo.png"/>
          <p:cNvPicPr>
            <a:picLocks noChangeAspect="1" noChangeArrowheads="1"/>
          </p:cNvPicPr>
          <p:nvPr/>
        </p:nvPicPr>
        <p:blipFill>
          <a:blip r:embed="rId6" cstate="print"/>
          <a:srcRect/>
          <a:stretch>
            <a:fillRect/>
          </a:stretch>
        </p:blipFill>
        <p:spPr bwMode="auto">
          <a:xfrm>
            <a:off x="2819400" y="2286000"/>
            <a:ext cx="762000" cy="676275"/>
          </a:xfrm>
          <a:prstGeom prst="rect">
            <a:avLst/>
          </a:prstGeom>
          <a:noFill/>
          <a:ln w="9525">
            <a:noFill/>
            <a:miter lim="800000"/>
            <a:headEnd/>
            <a:tailEnd/>
          </a:ln>
        </p:spPr>
      </p:pic>
      <p:pic>
        <p:nvPicPr>
          <p:cNvPr id="44040" name="Picture 18" descr="http://www.gwd-ac.com/MEG/Portals/0/SanyoLogo.gif"/>
          <p:cNvPicPr>
            <a:picLocks noChangeAspect="1" noChangeArrowheads="1"/>
          </p:cNvPicPr>
          <p:nvPr/>
        </p:nvPicPr>
        <p:blipFill>
          <a:blip r:embed="rId7" cstate="print"/>
          <a:srcRect/>
          <a:stretch>
            <a:fillRect/>
          </a:stretch>
        </p:blipFill>
        <p:spPr bwMode="auto">
          <a:xfrm>
            <a:off x="5181600" y="4724400"/>
            <a:ext cx="1219200" cy="409575"/>
          </a:xfrm>
          <a:prstGeom prst="rect">
            <a:avLst/>
          </a:prstGeom>
          <a:noFill/>
          <a:ln w="9525">
            <a:noFill/>
            <a:miter lim="800000"/>
            <a:headEnd/>
            <a:tailEnd/>
          </a:ln>
        </p:spPr>
      </p:pic>
      <p:pic>
        <p:nvPicPr>
          <p:cNvPr id="44041" name="Picture 20" descr="http://www.hypercup.org/wp-content/uploads/2009/05/sharplogo7.jpg"/>
          <p:cNvPicPr>
            <a:picLocks noChangeAspect="1" noChangeArrowheads="1"/>
          </p:cNvPicPr>
          <p:nvPr/>
        </p:nvPicPr>
        <p:blipFill>
          <a:blip r:embed="rId8" cstate="print"/>
          <a:srcRect/>
          <a:stretch>
            <a:fillRect/>
          </a:stretch>
        </p:blipFill>
        <p:spPr bwMode="auto">
          <a:xfrm>
            <a:off x="4191000" y="2438400"/>
            <a:ext cx="1905000" cy="325438"/>
          </a:xfrm>
          <a:prstGeom prst="rect">
            <a:avLst/>
          </a:prstGeom>
          <a:noFill/>
          <a:ln w="9525">
            <a:noFill/>
            <a:miter lim="800000"/>
            <a:headEnd/>
            <a:tailEnd/>
          </a:ln>
        </p:spPr>
      </p:pic>
      <p:pic>
        <p:nvPicPr>
          <p:cNvPr id="44042" name="Picture 7"/>
          <p:cNvPicPr>
            <a:picLocks noChangeAspect="1" noChangeArrowheads="1"/>
          </p:cNvPicPr>
          <p:nvPr/>
        </p:nvPicPr>
        <p:blipFill>
          <a:blip r:embed="rId9" cstate="print"/>
          <a:srcRect/>
          <a:stretch>
            <a:fillRect/>
          </a:stretch>
        </p:blipFill>
        <p:spPr bwMode="auto">
          <a:xfrm>
            <a:off x="4724400" y="1524000"/>
            <a:ext cx="790575" cy="619125"/>
          </a:xfrm>
          <a:prstGeom prst="rect">
            <a:avLst/>
          </a:prstGeom>
          <a:noFill/>
          <a:ln w="9525" algn="ctr">
            <a:noFill/>
            <a:miter lim="800000"/>
            <a:headEnd/>
            <a:tailEnd/>
          </a:ln>
        </p:spPr>
      </p:pic>
      <p:pic>
        <p:nvPicPr>
          <p:cNvPr id="44043" name="Picture 22" descr="http://img.perezhilton.com/wp-content/uploads/2010/03/tivo_logo__oPt.jpg"/>
          <p:cNvPicPr>
            <a:picLocks noChangeAspect="1" noChangeArrowheads="1"/>
          </p:cNvPicPr>
          <p:nvPr/>
        </p:nvPicPr>
        <p:blipFill>
          <a:blip r:embed="rId10" cstate="print"/>
          <a:srcRect/>
          <a:stretch>
            <a:fillRect/>
          </a:stretch>
        </p:blipFill>
        <p:spPr bwMode="auto">
          <a:xfrm>
            <a:off x="4495800" y="3124200"/>
            <a:ext cx="838200" cy="1341438"/>
          </a:xfrm>
          <a:prstGeom prst="rect">
            <a:avLst/>
          </a:prstGeom>
          <a:noFill/>
          <a:ln w="9525">
            <a:noFill/>
            <a:miter lim="800000"/>
            <a:headEnd/>
            <a:tailEnd/>
          </a:ln>
        </p:spPr>
      </p:pic>
      <p:pic>
        <p:nvPicPr>
          <p:cNvPr id="44044" name="Picture 12"/>
          <p:cNvPicPr>
            <a:picLocks noChangeAspect="1" noChangeArrowheads="1"/>
          </p:cNvPicPr>
          <p:nvPr/>
        </p:nvPicPr>
        <p:blipFill>
          <a:blip r:embed="rId11" cstate="print"/>
          <a:srcRect/>
          <a:stretch>
            <a:fillRect/>
          </a:stretch>
        </p:blipFill>
        <p:spPr bwMode="auto">
          <a:xfrm>
            <a:off x="6400800" y="2514600"/>
            <a:ext cx="2028825" cy="428625"/>
          </a:xfrm>
          <a:prstGeom prst="rect">
            <a:avLst/>
          </a:prstGeom>
          <a:noFill/>
          <a:ln w="9525" algn="ctr">
            <a:noFill/>
            <a:miter lim="800000"/>
            <a:headEnd/>
            <a:tailEnd/>
          </a:ln>
        </p:spPr>
      </p:pic>
      <p:pic>
        <p:nvPicPr>
          <p:cNvPr id="44045" name="Picture 27"/>
          <p:cNvPicPr>
            <a:picLocks noChangeAspect="1" noChangeArrowheads="1"/>
          </p:cNvPicPr>
          <p:nvPr/>
        </p:nvPicPr>
        <p:blipFill>
          <a:blip r:embed="rId12" cstate="print"/>
          <a:srcRect r="15788"/>
          <a:stretch>
            <a:fillRect/>
          </a:stretch>
        </p:blipFill>
        <p:spPr bwMode="auto">
          <a:xfrm>
            <a:off x="7239000" y="3124200"/>
            <a:ext cx="1219200" cy="960438"/>
          </a:xfrm>
          <a:prstGeom prst="rect">
            <a:avLst/>
          </a:prstGeom>
          <a:noFill/>
          <a:ln w="9525" algn="ctr">
            <a:noFill/>
            <a:miter lim="800000"/>
            <a:headEnd/>
            <a:tailEnd/>
          </a:ln>
        </p:spPr>
      </p:pic>
      <p:pic>
        <p:nvPicPr>
          <p:cNvPr id="44046" name="Picture 33"/>
          <p:cNvPicPr>
            <a:picLocks noChangeAspect="1" noChangeArrowheads="1"/>
          </p:cNvPicPr>
          <p:nvPr/>
        </p:nvPicPr>
        <p:blipFill>
          <a:blip r:embed="rId13" cstate="print"/>
          <a:srcRect r="5969"/>
          <a:stretch>
            <a:fillRect/>
          </a:stretch>
        </p:blipFill>
        <p:spPr bwMode="auto">
          <a:xfrm>
            <a:off x="7086600" y="4953000"/>
            <a:ext cx="1600200" cy="769938"/>
          </a:xfrm>
          <a:prstGeom prst="rect">
            <a:avLst/>
          </a:prstGeom>
          <a:noFill/>
          <a:ln w="9525" algn="ctr">
            <a:noFill/>
            <a:miter lim="800000"/>
            <a:headEnd/>
            <a:tailEnd/>
          </a:ln>
        </p:spPr>
      </p:pic>
      <p:pic>
        <p:nvPicPr>
          <p:cNvPr id="44047" name="Picture 34"/>
          <p:cNvPicPr>
            <a:picLocks noChangeAspect="1" noChangeArrowheads="1"/>
          </p:cNvPicPr>
          <p:nvPr/>
        </p:nvPicPr>
        <p:blipFill>
          <a:blip r:embed="rId14" cstate="print"/>
          <a:srcRect t="14243" r="1134"/>
          <a:stretch>
            <a:fillRect/>
          </a:stretch>
        </p:blipFill>
        <p:spPr bwMode="auto">
          <a:xfrm>
            <a:off x="7239000" y="4343400"/>
            <a:ext cx="1524000" cy="458788"/>
          </a:xfrm>
          <a:prstGeom prst="rect">
            <a:avLst/>
          </a:prstGeom>
          <a:noFill/>
          <a:ln w="9525" algn="ctr">
            <a:noFill/>
            <a:miter lim="800000"/>
            <a:headEnd/>
            <a:tailEnd/>
          </a:ln>
        </p:spPr>
      </p:pic>
      <p:pic>
        <p:nvPicPr>
          <p:cNvPr id="44048" name="Picture 46"/>
          <p:cNvPicPr>
            <a:picLocks noChangeAspect="1" noChangeArrowheads="1"/>
          </p:cNvPicPr>
          <p:nvPr/>
        </p:nvPicPr>
        <p:blipFill>
          <a:blip r:embed="rId15" cstate="print"/>
          <a:srcRect/>
          <a:stretch>
            <a:fillRect/>
          </a:stretch>
        </p:blipFill>
        <p:spPr bwMode="auto">
          <a:xfrm>
            <a:off x="2362200" y="4267200"/>
            <a:ext cx="1958975" cy="304800"/>
          </a:xfrm>
          <a:prstGeom prst="rect">
            <a:avLst/>
          </a:prstGeom>
          <a:noFill/>
          <a:ln w="9525" algn="ctr">
            <a:noFill/>
            <a:miter lim="800000"/>
            <a:headEnd/>
            <a:tailEnd/>
          </a:ln>
        </p:spPr>
      </p:pic>
      <p:pic>
        <p:nvPicPr>
          <p:cNvPr id="44049" name="Picture 46"/>
          <p:cNvPicPr>
            <a:picLocks noChangeAspect="1" noChangeArrowheads="1"/>
          </p:cNvPicPr>
          <p:nvPr/>
        </p:nvPicPr>
        <p:blipFill>
          <a:blip r:embed="rId16" cstate="print"/>
          <a:srcRect/>
          <a:stretch>
            <a:fillRect/>
          </a:stretch>
        </p:blipFill>
        <p:spPr bwMode="auto">
          <a:xfrm>
            <a:off x="7848600" y="1600200"/>
            <a:ext cx="896938" cy="533400"/>
          </a:xfrm>
          <a:prstGeom prst="rect">
            <a:avLst/>
          </a:prstGeom>
          <a:noFill/>
          <a:ln w="9525" algn="ctr">
            <a:noFill/>
            <a:miter lim="800000"/>
            <a:headEnd/>
            <a:tailEnd/>
          </a:ln>
        </p:spPr>
      </p:pic>
      <p:pic>
        <p:nvPicPr>
          <p:cNvPr id="44050" name="Picture 24" descr="http://www.gmkfreelogos.com/logos/K/img/Konka.gif"/>
          <p:cNvPicPr>
            <a:picLocks noChangeAspect="1" noChangeArrowheads="1"/>
          </p:cNvPicPr>
          <p:nvPr/>
        </p:nvPicPr>
        <p:blipFill>
          <a:blip r:embed="rId17" cstate="print"/>
          <a:srcRect t="36000" r="3999" b="39999"/>
          <a:stretch>
            <a:fillRect/>
          </a:stretch>
        </p:blipFill>
        <p:spPr bwMode="auto">
          <a:xfrm>
            <a:off x="304800" y="4419600"/>
            <a:ext cx="1828800" cy="457200"/>
          </a:xfrm>
          <a:prstGeom prst="rect">
            <a:avLst/>
          </a:prstGeom>
          <a:noFill/>
          <a:ln w="9525">
            <a:noFill/>
            <a:miter lim="800000"/>
            <a:headEnd/>
            <a:tailEnd/>
          </a:ln>
        </p:spPr>
      </p:pic>
      <p:pic>
        <p:nvPicPr>
          <p:cNvPr id="44051" name="Picture 26" descr="http://www.signalsuk.com/signalsuk.nsf/Products/6793C4CCF086B7C88025715B004A170F/$file/Vestel.gif"/>
          <p:cNvPicPr>
            <a:picLocks noChangeAspect="1" noChangeArrowheads="1"/>
          </p:cNvPicPr>
          <p:nvPr/>
        </p:nvPicPr>
        <p:blipFill>
          <a:blip r:embed="rId18" cstate="print"/>
          <a:srcRect/>
          <a:stretch>
            <a:fillRect/>
          </a:stretch>
        </p:blipFill>
        <p:spPr bwMode="auto">
          <a:xfrm>
            <a:off x="3352800" y="4648200"/>
            <a:ext cx="1219200" cy="908050"/>
          </a:xfrm>
          <a:prstGeom prst="rect">
            <a:avLst/>
          </a:prstGeom>
          <a:noFill/>
          <a:ln w="9525">
            <a:noFill/>
            <a:miter lim="800000"/>
            <a:headEnd/>
            <a:tailEnd/>
          </a:ln>
        </p:spPr>
      </p:pic>
      <p:pic>
        <p:nvPicPr>
          <p:cNvPr id="44052" name="Picture 30" descr="http://financial-report.info/wp-content/uploads/2010/04/Philips.jpg"/>
          <p:cNvPicPr>
            <a:picLocks noChangeAspect="1" noChangeArrowheads="1"/>
          </p:cNvPicPr>
          <p:nvPr/>
        </p:nvPicPr>
        <p:blipFill>
          <a:blip r:embed="rId19" cstate="print"/>
          <a:srcRect/>
          <a:stretch>
            <a:fillRect/>
          </a:stretch>
        </p:blipFill>
        <p:spPr bwMode="auto">
          <a:xfrm>
            <a:off x="4572000" y="5715000"/>
            <a:ext cx="1828800" cy="406400"/>
          </a:xfrm>
          <a:prstGeom prst="rect">
            <a:avLst/>
          </a:prstGeom>
          <a:noFill/>
          <a:ln w="9525">
            <a:noFill/>
            <a:miter lim="800000"/>
            <a:headEnd/>
            <a:tailEnd/>
          </a:ln>
        </p:spPr>
      </p:pic>
      <p:pic>
        <p:nvPicPr>
          <p:cNvPr id="44053" name="Picture 32" descr="http://www.seeklogo.com/images/F/Funai-logo-BC726803C2-seeklogo.com.gif"/>
          <p:cNvPicPr>
            <a:picLocks noChangeAspect="1" noChangeArrowheads="1"/>
          </p:cNvPicPr>
          <p:nvPr/>
        </p:nvPicPr>
        <p:blipFill>
          <a:blip r:embed="rId20" cstate="print"/>
          <a:srcRect t="32001" r="3999" b="36000"/>
          <a:stretch>
            <a:fillRect/>
          </a:stretch>
        </p:blipFill>
        <p:spPr bwMode="auto">
          <a:xfrm>
            <a:off x="6629400" y="5715000"/>
            <a:ext cx="1828800" cy="609600"/>
          </a:xfrm>
          <a:prstGeom prst="rect">
            <a:avLst/>
          </a:prstGeom>
          <a:noFill/>
          <a:ln w="9525">
            <a:noFill/>
            <a:miter lim="800000"/>
            <a:headEnd/>
            <a:tailEnd/>
          </a:ln>
        </p:spPr>
      </p:pic>
      <p:pic>
        <p:nvPicPr>
          <p:cNvPr id="44054" name="Picture 34" descr="http://files.myopera.com/Budda357/albums/556626/thumbs/tcl_logo.png_thumb.jpg"/>
          <p:cNvPicPr>
            <a:picLocks noChangeAspect="1" noChangeArrowheads="1"/>
          </p:cNvPicPr>
          <p:nvPr/>
        </p:nvPicPr>
        <p:blipFill>
          <a:blip r:embed="rId21" cstate="print"/>
          <a:srcRect/>
          <a:stretch>
            <a:fillRect/>
          </a:stretch>
        </p:blipFill>
        <p:spPr bwMode="auto">
          <a:xfrm>
            <a:off x="3200400" y="5715000"/>
            <a:ext cx="838200" cy="628650"/>
          </a:xfrm>
          <a:prstGeom prst="rect">
            <a:avLst/>
          </a:prstGeom>
          <a:noFill/>
          <a:ln w="9525">
            <a:noFill/>
            <a:miter lim="800000"/>
            <a:headEnd/>
            <a:tailEnd/>
          </a:ln>
        </p:spPr>
      </p:pic>
      <p:pic>
        <p:nvPicPr>
          <p:cNvPr id="44055" name="Picture 36" descr="http://www.maximumpc.com/files/u46168/toshiba.jpg"/>
          <p:cNvPicPr>
            <a:picLocks noChangeAspect="1" noChangeArrowheads="1"/>
          </p:cNvPicPr>
          <p:nvPr/>
        </p:nvPicPr>
        <p:blipFill>
          <a:blip r:embed="rId22" cstate="print"/>
          <a:srcRect/>
          <a:stretch>
            <a:fillRect/>
          </a:stretch>
        </p:blipFill>
        <p:spPr bwMode="auto">
          <a:xfrm>
            <a:off x="2286000" y="3276600"/>
            <a:ext cx="1828800" cy="623888"/>
          </a:xfrm>
          <a:prstGeom prst="rect">
            <a:avLst/>
          </a:prstGeom>
          <a:noFill/>
          <a:ln w="9525">
            <a:noFill/>
            <a:miter lim="800000"/>
            <a:headEnd/>
            <a:tailEnd/>
          </a:ln>
        </p:spPr>
      </p:pic>
      <p:pic>
        <p:nvPicPr>
          <p:cNvPr id="44056" name="Picture 2" descr="http://www.mckameyanimalcenter.org/wp-content/uploads/2008/11/comcast-logo.jpg"/>
          <p:cNvPicPr>
            <a:picLocks noChangeAspect="1" noChangeArrowheads="1"/>
          </p:cNvPicPr>
          <p:nvPr/>
        </p:nvPicPr>
        <p:blipFill>
          <a:blip r:embed="rId23" cstate="print"/>
          <a:srcRect t="22914" r="3448" b="15984"/>
          <a:stretch>
            <a:fillRect/>
          </a:stretch>
        </p:blipFill>
        <p:spPr bwMode="auto">
          <a:xfrm>
            <a:off x="5867400" y="1600200"/>
            <a:ext cx="1676400" cy="479425"/>
          </a:xfrm>
          <a:prstGeom prst="rect">
            <a:avLst/>
          </a:prstGeom>
          <a:noFill/>
          <a:ln w="9525">
            <a:noFill/>
            <a:miter lim="800000"/>
            <a:headEnd/>
            <a:tailEnd/>
          </a:ln>
        </p:spPr>
      </p:pic>
      <p:pic>
        <p:nvPicPr>
          <p:cNvPr id="44057" name="Picture 32" descr="skyworth_logo"/>
          <p:cNvPicPr>
            <a:picLocks noChangeAspect="1" noChangeArrowheads="1"/>
          </p:cNvPicPr>
          <p:nvPr/>
        </p:nvPicPr>
        <p:blipFill>
          <a:blip r:embed="rId24" cstate="print"/>
          <a:srcRect/>
          <a:stretch>
            <a:fillRect/>
          </a:stretch>
        </p:blipFill>
        <p:spPr bwMode="auto">
          <a:xfrm>
            <a:off x="381000" y="4976813"/>
            <a:ext cx="2324100" cy="890587"/>
          </a:xfrm>
          <a:prstGeom prst="rect">
            <a:avLst/>
          </a:prstGeom>
          <a:noFill/>
          <a:ln w="9525">
            <a:noFill/>
            <a:miter lim="800000"/>
            <a:headEnd/>
            <a:tailEnd/>
          </a:ln>
        </p:spPr>
      </p:pic>
      <p:pic>
        <p:nvPicPr>
          <p:cNvPr id="44058" name="Picture 35" descr="motorola-logo-660"/>
          <p:cNvPicPr>
            <a:picLocks noChangeAspect="1" noChangeArrowheads="1"/>
          </p:cNvPicPr>
          <p:nvPr/>
        </p:nvPicPr>
        <p:blipFill>
          <a:blip r:embed="rId25" cstate="print"/>
          <a:srcRect/>
          <a:stretch>
            <a:fillRect/>
          </a:stretch>
        </p:blipFill>
        <p:spPr bwMode="auto">
          <a:xfrm>
            <a:off x="5715000" y="3429000"/>
            <a:ext cx="1295400" cy="871538"/>
          </a:xfrm>
          <a:prstGeom prst="rect">
            <a:avLst/>
          </a:prstGeom>
          <a:noFill/>
          <a:ln w="9525">
            <a:noFill/>
            <a:miter lim="800000"/>
            <a:headEnd/>
            <a:tailEnd/>
          </a:ln>
        </p:spPr>
      </p:pic>
      <p:pic>
        <p:nvPicPr>
          <p:cNvPr id="44059" name="Picture 37" descr="1464579_110131142437_Hisense_logo_Hi-Res"/>
          <p:cNvPicPr>
            <a:picLocks noChangeAspect="1" noChangeArrowheads="1"/>
          </p:cNvPicPr>
          <p:nvPr/>
        </p:nvPicPr>
        <p:blipFill>
          <a:blip r:embed="rId26" cstate="print"/>
          <a:srcRect/>
          <a:stretch>
            <a:fillRect/>
          </a:stretch>
        </p:blipFill>
        <p:spPr bwMode="auto">
          <a:xfrm>
            <a:off x="533400" y="5872163"/>
            <a:ext cx="1600200" cy="400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cstate="print"/>
          <a:srcRect/>
          <a:stretch>
            <a:fillRect/>
          </a:stretch>
        </p:blipFill>
        <p:spPr bwMode="auto">
          <a:xfrm>
            <a:off x="3238500" y="4243388"/>
            <a:ext cx="2743200" cy="628650"/>
          </a:xfrm>
          <a:prstGeom prst="rect">
            <a:avLst/>
          </a:prstGeom>
          <a:noFill/>
          <a:ln w="9525">
            <a:noFill/>
            <a:miter lim="800000"/>
            <a:headEnd/>
            <a:tailEnd/>
          </a:ln>
        </p:spPr>
      </p:pic>
      <p:sp>
        <p:nvSpPr>
          <p:cNvPr id="43011" name="Text Box 3"/>
          <p:cNvSpPr txBox="1">
            <a:spLocks noChangeArrowheads="1"/>
          </p:cNvSpPr>
          <p:nvPr/>
        </p:nvSpPr>
        <p:spPr bwMode="auto">
          <a:xfrm>
            <a:off x="1828800" y="5010150"/>
            <a:ext cx="5562600" cy="400050"/>
          </a:xfrm>
          <a:prstGeom prst="rect">
            <a:avLst/>
          </a:prstGeom>
          <a:noFill/>
          <a:ln w="9525">
            <a:noFill/>
            <a:miter lim="800000"/>
            <a:headEnd/>
            <a:tailEnd/>
          </a:ln>
        </p:spPr>
        <p:txBody>
          <a:bodyPr>
            <a:spAutoFit/>
          </a:bodyPr>
          <a:lstStyle/>
          <a:p>
            <a:pPr algn="ctr">
              <a:spcBef>
                <a:spcPct val="50000"/>
              </a:spcBef>
            </a:pPr>
            <a:r>
              <a:rPr lang="en-US">
                <a:solidFill>
                  <a:schemeClr val="accent1"/>
                </a:solidFill>
                <a:ea typeface="Geneva"/>
                <a:cs typeface="Geneva"/>
              </a:rPr>
              <a:t>At the core of the user experience</a:t>
            </a:r>
            <a:r>
              <a:rPr lang="en-US" baseline="30000">
                <a:solidFill>
                  <a:schemeClr val="accent1"/>
                </a:solidFill>
                <a:ea typeface="Geneva"/>
                <a:cs typeface="Geneva"/>
              </a:rPr>
              <a:t>®</a:t>
            </a:r>
          </a:p>
        </p:txBody>
      </p:sp>
      <p:sp>
        <p:nvSpPr>
          <p:cNvPr id="4" name="Text Box 5"/>
          <p:cNvSpPr txBox="1">
            <a:spLocks noChangeArrowheads="1"/>
          </p:cNvSpPr>
          <p:nvPr/>
        </p:nvSpPr>
        <p:spPr bwMode="auto">
          <a:xfrm>
            <a:off x="2209800" y="2514600"/>
            <a:ext cx="4800600" cy="701675"/>
          </a:xfrm>
          <a:prstGeom prst="rect">
            <a:avLst/>
          </a:prstGeom>
          <a:noFill/>
          <a:ln w="9525">
            <a:noFill/>
            <a:miter lim="800000"/>
            <a:headEnd/>
            <a:tailEnd/>
          </a:ln>
        </p:spPr>
        <p:txBody>
          <a:bodyPr>
            <a:spAutoFit/>
          </a:bodyPr>
          <a:lstStyle/>
          <a:p>
            <a:pPr algn="ctr">
              <a:spcBef>
                <a:spcPct val="50000"/>
              </a:spcBef>
            </a:pPr>
            <a:r>
              <a:rPr lang="ru-RU" sz="4000">
                <a:solidFill>
                  <a:schemeClr val="tx1"/>
                </a:solidFill>
                <a:ea typeface="Geneva"/>
                <a:cs typeface="Geneva"/>
              </a:rPr>
              <a:t>Спасибо</a:t>
            </a:r>
            <a:r>
              <a:rPr lang="en-US" sz="4000">
                <a:solidFill>
                  <a:schemeClr val="tx1"/>
                </a:solidFill>
                <a:ea typeface="Geneva"/>
                <a:cs typeface="Geneva"/>
              </a:rPr>
              <a:t>!</a:t>
            </a:r>
          </a:p>
        </p:txBody>
      </p:sp>
      <p:sp>
        <p:nvSpPr>
          <p:cNvPr id="43013" name="Rectangle 4"/>
          <p:cNvSpPr>
            <a:spLocks noChangeArrowheads="1"/>
          </p:cNvSpPr>
          <p:nvPr/>
        </p:nvSpPr>
        <p:spPr bwMode="auto">
          <a:xfrm>
            <a:off x="533400" y="5886450"/>
            <a:ext cx="7937500" cy="742950"/>
          </a:xfrm>
          <a:prstGeom prst="rect">
            <a:avLst/>
          </a:prstGeom>
          <a:noFill/>
          <a:ln w="9525">
            <a:noFill/>
            <a:miter lim="800000"/>
            <a:headEnd/>
            <a:tailEnd/>
          </a:ln>
        </p:spPr>
        <p:txBody>
          <a:bodyPr/>
          <a:lstStyle/>
          <a:p>
            <a:pPr>
              <a:lnSpc>
                <a:spcPct val="90000"/>
              </a:lnSpc>
            </a:pPr>
            <a:r>
              <a:rPr lang="en-US" sz="900" b="0">
                <a:solidFill>
                  <a:schemeClr val="tx1"/>
                </a:solidFill>
                <a:ea typeface="Geneva"/>
                <a:cs typeface="Geneva"/>
              </a:rPr>
              <a:t>MIPS, MIPS32, MIPS64, MIPS-Based, MIPS-Verified, MIPS Technologies logo are trademarks of MIPS Technologies, Inc. and registered in the U.S. Patent and Trademark Office. MIPS, MIPS32, MIPS64, MIPS-Based, MIPS Logo, MIPS Technologies Logo, Aptiv, microAptiv, interAptiv, proAptiv, CorExtend, Pro Series, microMIPS, M14K, M4K, 4KE, 4KEc, 24K, 24KE, 34K, 74K, 1004K, 1074K, MIPS Navigator, and FS2 are trademarks or registered trademarks of MIPS Technologies, Inc. in the United States and other countries.</a:t>
            </a:r>
          </a:p>
          <a:p>
            <a:pPr>
              <a:lnSpc>
                <a:spcPct val="90000"/>
              </a:lnSpc>
              <a:spcBef>
                <a:spcPct val="20000"/>
              </a:spcBef>
              <a:buClr>
                <a:srgbClr val="E64418"/>
              </a:buClr>
              <a:buFont typeface="Wingdings" pitchFamily="2" charset="2"/>
              <a:buChar char="v"/>
            </a:pPr>
            <a:endParaRPr lang="en-US" sz="1000" b="0">
              <a:solidFill>
                <a:schemeClr val="tx1"/>
              </a:solidFill>
              <a:ea typeface="Geneva"/>
              <a:cs typeface="Geneva"/>
            </a:endParaRPr>
          </a:p>
        </p:txBody>
      </p:sp>
    </p:spTree>
  </p:cSld>
  <p:clrMapOvr>
    <a:masterClrMapping/>
  </p:clrMapOvr>
  <p:transition advClick="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2"/>
          <p:cNvPicPr>
            <a:picLocks noChangeAspect="1" noChangeArrowheads="1"/>
          </p:cNvPicPr>
          <p:nvPr/>
        </p:nvPicPr>
        <p:blipFill>
          <a:blip r:embed="rId2" cstate="print"/>
          <a:srcRect/>
          <a:stretch>
            <a:fillRect/>
          </a:stretch>
        </p:blipFill>
        <p:spPr bwMode="auto">
          <a:xfrm>
            <a:off x="646113" y="3006725"/>
            <a:ext cx="2514600" cy="576263"/>
          </a:xfrm>
          <a:prstGeom prst="rect">
            <a:avLst/>
          </a:prstGeom>
          <a:noFill/>
          <a:ln w="9525">
            <a:noFill/>
            <a:miter lim="800000"/>
            <a:headEnd/>
            <a:tailEnd/>
          </a:ln>
        </p:spPr>
      </p:pic>
      <p:sp>
        <p:nvSpPr>
          <p:cNvPr id="15362" name="Line 9"/>
          <p:cNvSpPr>
            <a:spLocks noChangeShapeType="1"/>
          </p:cNvSpPr>
          <p:nvPr/>
        </p:nvSpPr>
        <p:spPr bwMode="auto">
          <a:xfrm>
            <a:off x="3478213" y="1935163"/>
            <a:ext cx="0" cy="2724150"/>
          </a:xfrm>
          <a:prstGeom prst="line">
            <a:avLst/>
          </a:prstGeom>
          <a:noFill/>
          <a:ln w="19050">
            <a:solidFill>
              <a:srgbClr val="C8C8C8">
                <a:alpha val="72156"/>
              </a:srgbClr>
            </a:solidFill>
            <a:round/>
            <a:headEnd/>
            <a:tailEnd/>
          </a:ln>
        </p:spPr>
        <p:txBody>
          <a:bodyPr wrap="none" anchor="ctr"/>
          <a:lstStyle/>
          <a:p>
            <a:endParaRPr lang="en-US"/>
          </a:p>
        </p:txBody>
      </p:sp>
      <p:sp>
        <p:nvSpPr>
          <p:cNvPr id="15363" name="Title 16"/>
          <p:cNvSpPr txBox="1">
            <a:spLocks/>
          </p:cNvSpPr>
          <p:nvPr/>
        </p:nvSpPr>
        <p:spPr bwMode="auto">
          <a:xfrm>
            <a:off x="3657600" y="1914525"/>
            <a:ext cx="4937125" cy="1958975"/>
          </a:xfrm>
          <a:prstGeom prst="rect">
            <a:avLst/>
          </a:prstGeom>
          <a:noFill/>
          <a:ln w="9525">
            <a:noFill/>
            <a:miter lim="800000"/>
            <a:headEnd/>
            <a:tailEnd/>
          </a:ln>
        </p:spPr>
        <p:txBody>
          <a:bodyPr anchor="ctr"/>
          <a:lstStyle/>
          <a:p>
            <a:r>
              <a:rPr lang="ru-RU" sz="3200" dirty="0" smtClean="0">
                <a:solidFill>
                  <a:srgbClr val="404040"/>
                </a:solidFill>
                <a:ea typeface="Arial Unicode MS" pitchFamily="34" charset="-128"/>
                <a:cs typeface="Arial Unicode MS" pitchFamily="34" charset="-128"/>
              </a:rPr>
              <a:t>Обзор современных процессоров </a:t>
            </a:r>
            <a:r>
              <a:rPr lang="en-US" sz="3200" dirty="0" smtClean="0">
                <a:solidFill>
                  <a:srgbClr val="404040"/>
                </a:solidFill>
                <a:ea typeface="Arial Unicode MS" pitchFamily="34" charset="-128"/>
                <a:cs typeface="Arial Unicode MS" pitchFamily="34" charset="-128"/>
              </a:rPr>
              <a:t>MIPS</a:t>
            </a:r>
            <a:endParaRPr lang="en-US" sz="3200" dirty="0">
              <a:solidFill>
                <a:srgbClr val="404040"/>
              </a:solidFill>
              <a:ea typeface="Arial Unicode MS" pitchFamily="34" charset="-128"/>
              <a:cs typeface="Arial Unicode MS" pitchFamily="34" charset="-128"/>
            </a:endParaRPr>
          </a:p>
        </p:txBody>
      </p:sp>
      <p:sp>
        <p:nvSpPr>
          <p:cNvPr id="15364" name="Text Placeholder 10"/>
          <p:cNvSpPr>
            <a:spLocks noGrp="1"/>
          </p:cNvSpPr>
          <p:nvPr>
            <p:ph type="body" sz="quarter" idx="4294967295"/>
          </p:nvPr>
        </p:nvSpPr>
        <p:spPr>
          <a:xfrm>
            <a:off x="3630613" y="4262438"/>
            <a:ext cx="4800600" cy="1600200"/>
          </a:xfrm>
        </p:spPr>
        <p:txBody>
          <a:bodyPr/>
          <a:lstStyle/>
          <a:p>
            <a:pPr eaLnBrk="1" hangingPunct="1">
              <a:buClr>
                <a:schemeClr val="accent2"/>
              </a:buClr>
              <a:buFont typeface="Wingdings" pitchFamily="2" charset="2"/>
              <a:buNone/>
            </a:pPr>
            <a:r>
              <a:rPr lang="ru-RU" sz="1800" dirty="0" smtClean="0">
                <a:solidFill>
                  <a:srgbClr val="8C8C8C"/>
                </a:solidFill>
              </a:rPr>
              <a:t>Юрий Панчул</a:t>
            </a:r>
            <a:r>
              <a:rPr lang="en-US" sz="1800" dirty="0" smtClean="0">
                <a:solidFill>
                  <a:srgbClr val="8C8C8C"/>
                </a:solidFill>
              </a:rPr>
              <a:t> </a:t>
            </a:r>
          </a:p>
          <a:p>
            <a:pPr eaLnBrk="1" hangingPunct="1">
              <a:buClr>
                <a:schemeClr val="accent2"/>
              </a:buClr>
              <a:buFont typeface="Wingdings" pitchFamily="2" charset="2"/>
              <a:buNone/>
            </a:pPr>
            <a:r>
              <a:rPr lang="ru-RU" sz="1800" dirty="0" smtClean="0">
                <a:solidFill>
                  <a:srgbClr val="8C8C8C"/>
                </a:solidFill>
              </a:rPr>
              <a:t>Старший инженер</a:t>
            </a:r>
            <a:endParaRPr lang="en-US" sz="1800" dirty="0" smtClean="0">
              <a:solidFill>
                <a:srgbClr val="8C8C8C"/>
              </a:solidFill>
            </a:endParaRPr>
          </a:p>
          <a:p>
            <a:pPr eaLnBrk="1" hangingPunct="1">
              <a:buClr>
                <a:schemeClr val="accent2"/>
              </a:buClr>
              <a:buFont typeface="Wingdings" pitchFamily="2" charset="2"/>
              <a:buNone/>
            </a:pPr>
            <a:endParaRPr lang="en-US" sz="1800" dirty="0" smtClean="0">
              <a:solidFill>
                <a:srgbClr val="8C8C8C"/>
              </a:solidFill>
            </a:endParaRPr>
          </a:p>
          <a:p>
            <a:pPr eaLnBrk="1" hangingPunct="1">
              <a:buClr>
                <a:schemeClr val="accent2"/>
              </a:buClr>
              <a:buFont typeface="Wingdings" pitchFamily="2" charset="2"/>
              <a:buNone/>
            </a:pPr>
            <a:r>
              <a:rPr lang="ru-RU" sz="1800" dirty="0" smtClean="0">
                <a:solidFill>
                  <a:srgbClr val="8C8C8C"/>
                </a:solidFill>
              </a:rPr>
              <a:t>20 октября 2012 года</a:t>
            </a:r>
            <a:endParaRPr lang="en-US" sz="1800" dirty="0" smtClean="0">
              <a:solidFill>
                <a:srgbClr val="8C8C8C"/>
              </a:solidFill>
            </a:endParaRPr>
          </a:p>
          <a:p>
            <a:pPr eaLnBrk="1" hangingPunct="1">
              <a:buClr>
                <a:schemeClr val="accent2"/>
              </a:buClr>
              <a:buFont typeface="Wingdings" pitchFamily="2" charset="2"/>
              <a:buNone/>
            </a:pPr>
            <a:endParaRPr lang="en-US" sz="1800" dirty="0" smtClean="0">
              <a:solidFill>
                <a:srgbClr val="8C8C8C"/>
              </a:solidFill>
            </a:endParaRP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ru-RU" dirty="0" smtClean="0"/>
              <a:t>Классификация современных процессоров </a:t>
            </a:r>
            <a:r>
              <a:rPr lang="en-US" dirty="0" smtClean="0"/>
              <a:t>MIPS</a:t>
            </a:r>
            <a:endParaRPr lang="en-US" dirty="0"/>
          </a:p>
        </p:txBody>
      </p:sp>
      <p:sp>
        <p:nvSpPr>
          <p:cNvPr id="3" name="Content Placeholder 2"/>
          <p:cNvSpPr>
            <a:spLocks noGrp="1"/>
          </p:cNvSpPr>
          <p:nvPr>
            <p:ph idx="1"/>
          </p:nvPr>
        </p:nvSpPr>
        <p:spPr>
          <a:xfrm>
            <a:off x="152400" y="1143000"/>
            <a:ext cx="8767482" cy="5257800"/>
          </a:xfrm>
        </p:spPr>
        <p:txBody>
          <a:bodyPr>
            <a:normAutofit fontScale="70000" lnSpcReduction="20000"/>
          </a:bodyPr>
          <a:lstStyle/>
          <a:p>
            <a:endParaRPr lang="ru-RU" dirty="0" smtClean="0"/>
          </a:p>
          <a:p>
            <a:r>
              <a:rPr lang="ru-RU" dirty="0" smtClean="0"/>
              <a:t>«Классические» (но не «исторические») ядра от </a:t>
            </a:r>
            <a:r>
              <a:rPr lang="en-US" dirty="0" smtClean="0"/>
              <a:t>MIPS Technologies</a:t>
            </a:r>
          </a:p>
          <a:p>
            <a:pPr lvl="1"/>
            <a:endParaRPr lang="ru-RU" dirty="0" smtClean="0"/>
          </a:p>
          <a:p>
            <a:pPr lvl="1"/>
            <a:r>
              <a:rPr lang="en-US" dirty="0" smtClean="0"/>
              <a:t>MIPS M4K, M14K, M14Kc –</a:t>
            </a:r>
            <a:r>
              <a:rPr lang="ru-RU" dirty="0" smtClean="0"/>
              <a:t> малый размер, цена, энергопотребление</a:t>
            </a:r>
          </a:p>
          <a:p>
            <a:pPr lvl="1"/>
            <a:r>
              <a:rPr lang="en-US" dirty="0" smtClean="0"/>
              <a:t>MIPS 24K, </a:t>
            </a:r>
            <a:r>
              <a:rPr lang="ru-RU" dirty="0" smtClean="0"/>
              <a:t>34</a:t>
            </a:r>
            <a:r>
              <a:rPr lang="en-US" dirty="0" smtClean="0"/>
              <a:t>K, </a:t>
            </a:r>
            <a:r>
              <a:rPr lang="ru-RU" dirty="0" smtClean="0"/>
              <a:t>многоядерный 1004</a:t>
            </a:r>
            <a:r>
              <a:rPr lang="en-US" dirty="0" smtClean="0"/>
              <a:t>K – </a:t>
            </a:r>
            <a:r>
              <a:rPr lang="ru-RU" dirty="0" smtClean="0"/>
              <a:t>эффективность по производительности </a:t>
            </a:r>
            <a:r>
              <a:rPr lang="en-US" dirty="0" smtClean="0"/>
              <a:t>/ </a:t>
            </a:r>
            <a:r>
              <a:rPr lang="ru-RU" dirty="0" smtClean="0"/>
              <a:t>милливатт</a:t>
            </a:r>
          </a:p>
          <a:p>
            <a:pPr lvl="1"/>
            <a:r>
              <a:rPr lang="en-US" dirty="0" smtClean="0"/>
              <a:t>MIPS </a:t>
            </a:r>
            <a:r>
              <a:rPr lang="ru-RU" dirty="0" smtClean="0"/>
              <a:t>74</a:t>
            </a:r>
            <a:r>
              <a:rPr lang="en-US" dirty="0" smtClean="0"/>
              <a:t>K, </a:t>
            </a:r>
            <a:r>
              <a:rPr lang="ru-RU" dirty="0" smtClean="0"/>
              <a:t>многоядерный </a:t>
            </a:r>
            <a:r>
              <a:rPr lang="en-US" dirty="0" smtClean="0"/>
              <a:t>1074K – </a:t>
            </a:r>
            <a:r>
              <a:rPr lang="ru-RU" dirty="0" smtClean="0"/>
              <a:t>суперскаляр, высшая производительность</a:t>
            </a:r>
          </a:p>
          <a:p>
            <a:endParaRPr lang="ru-RU" dirty="0" smtClean="0"/>
          </a:p>
          <a:p>
            <a:r>
              <a:rPr lang="ru-RU" dirty="0" smtClean="0"/>
              <a:t>Новое </a:t>
            </a:r>
            <a:r>
              <a:rPr lang="en-US" dirty="0" smtClean="0"/>
              <a:t>(2012) </a:t>
            </a:r>
            <a:r>
              <a:rPr lang="ru-RU" dirty="0" smtClean="0"/>
              <a:t>поколение ядер от </a:t>
            </a:r>
            <a:r>
              <a:rPr lang="en-US" dirty="0" smtClean="0"/>
              <a:t>MIPS Technologies – </a:t>
            </a:r>
            <a:r>
              <a:rPr lang="en-US" dirty="0" err="1" smtClean="0"/>
              <a:t>Aptiv</a:t>
            </a:r>
            <a:r>
              <a:rPr lang="en-US" dirty="0" smtClean="0"/>
              <a:t> Generation</a:t>
            </a:r>
          </a:p>
          <a:p>
            <a:pPr lvl="1"/>
            <a:endParaRPr lang="ru-RU" dirty="0" smtClean="0"/>
          </a:p>
          <a:p>
            <a:pPr lvl="1"/>
            <a:r>
              <a:rPr lang="en-US" dirty="0" err="1" smtClean="0"/>
              <a:t>microAptiv</a:t>
            </a:r>
            <a:r>
              <a:rPr lang="en-US" dirty="0" smtClean="0"/>
              <a:t> – </a:t>
            </a:r>
            <a:r>
              <a:rPr lang="ru-RU" dirty="0" smtClean="0"/>
              <a:t>продолжает линейку </a:t>
            </a:r>
            <a:r>
              <a:rPr lang="en-US" dirty="0" smtClean="0"/>
              <a:t>M14K, </a:t>
            </a:r>
            <a:r>
              <a:rPr lang="ru-RU" dirty="0" smtClean="0"/>
              <a:t>добавляет </a:t>
            </a:r>
            <a:r>
              <a:rPr lang="en-US" dirty="0" smtClean="0"/>
              <a:t>DSP</a:t>
            </a:r>
          </a:p>
          <a:p>
            <a:pPr lvl="1"/>
            <a:r>
              <a:rPr lang="en-US" dirty="0" err="1" smtClean="0"/>
              <a:t>interAptiv</a:t>
            </a:r>
            <a:r>
              <a:rPr lang="en-US" dirty="0" smtClean="0"/>
              <a:t> – </a:t>
            </a:r>
            <a:r>
              <a:rPr lang="ru-RU" dirty="0" smtClean="0"/>
              <a:t>продолжает 1004</a:t>
            </a:r>
            <a:r>
              <a:rPr lang="en-US" dirty="0" smtClean="0"/>
              <a:t>K, </a:t>
            </a:r>
            <a:r>
              <a:rPr lang="ru-RU" dirty="0" smtClean="0"/>
              <a:t>добавляет улучшенный менеджер когерентности</a:t>
            </a:r>
          </a:p>
          <a:p>
            <a:pPr lvl="1"/>
            <a:r>
              <a:rPr lang="en-US" dirty="0" err="1" smtClean="0"/>
              <a:t>proAptiv</a:t>
            </a:r>
            <a:r>
              <a:rPr lang="en-US" dirty="0" smtClean="0"/>
              <a:t> – </a:t>
            </a:r>
            <a:r>
              <a:rPr lang="ru-RU" dirty="0" smtClean="0"/>
              <a:t>на 60-70% производительнее чем 1074</a:t>
            </a:r>
            <a:r>
              <a:rPr lang="en-US" dirty="0" smtClean="0"/>
              <a:t>K,</a:t>
            </a:r>
            <a:r>
              <a:rPr lang="ru-RU" dirty="0" smtClean="0"/>
              <a:t> дополнительные конвейеры </a:t>
            </a:r>
            <a:r>
              <a:rPr lang="en-US" dirty="0" smtClean="0"/>
              <a:t>ALU</a:t>
            </a:r>
            <a:endParaRPr lang="ru-RU" dirty="0" smtClean="0"/>
          </a:p>
          <a:p>
            <a:endParaRPr lang="ru-RU" dirty="0" smtClean="0"/>
          </a:p>
          <a:p>
            <a:r>
              <a:rPr lang="ru-RU" dirty="0" smtClean="0"/>
              <a:t>Ядра от лицензиатов архитектуры </a:t>
            </a:r>
            <a:r>
              <a:rPr lang="en-US" dirty="0" smtClean="0"/>
              <a:t>MIPS</a:t>
            </a:r>
          </a:p>
          <a:p>
            <a:pPr lvl="1"/>
            <a:endParaRPr lang="ru-RU" dirty="0" smtClean="0"/>
          </a:p>
          <a:p>
            <a:pPr lvl="1"/>
            <a:r>
              <a:rPr lang="en-US" dirty="0" err="1" smtClean="0"/>
              <a:t>Ingenic</a:t>
            </a:r>
            <a:r>
              <a:rPr lang="en-US" dirty="0" smtClean="0"/>
              <a:t> – </a:t>
            </a:r>
            <a:r>
              <a:rPr lang="ru-RU" dirty="0" smtClean="0"/>
              <a:t>32-битное ядро с </a:t>
            </a:r>
            <a:r>
              <a:rPr lang="en-US" dirty="0" smtClean="0"/>
              <a:t>8</a:t>
            </a:r>
            <a:r>
              <a:rPr lang="ru-RU" dirty="0" smtClean="0"/>
              <a:t>-стадийным конвейером, очень низкое энергопотребление для своего класса</a:t>
            </a:r>
          </a:p>
          <a:p>
            <a:pPr lvl="1"/>
            <a:endParaRPr lang="ru-RU" dirty="0" smtClean="0"/>
          </a:p>
          <a:p>
            <a:pPr lvl="1"/>
            <a:r>
              <a:rPr lang="en-US" dirty="0" smtClean="0"/>
              <a:t>Broadcom, </a:t>
            </a:r>
            <a:r>
              <a:rPr lang="en-US" dirty="0" err="1" smtClean="0"/>
              <a:t>Cavium</a:t>
            </a:r>
            <a:r>
              <a:rPr lang="en-US" dirty="0" smtClean="0"/>
              <a:t>, </a:t>
            </a:r>
            <a:r>
              <a:rPr lang="en-US" dirty="0" err="1" smtClean="0"/>
              <a:t>NetLogic</a:t>
            </a:r>
            <a:r>
              <a:rPr lang="en-US" dirty="0" smtClean="0"/>
              <a:t> – </a:t>
            </a:r>
            <a:r>
              <a:rPr lang="ru-RU" dirty="0" smtClean="0"/>
              <a:t>высокопроизводительные 64-битные многоядерные сетевые процессоры</a:t>
            </a:r>
          </a:p>
          <a:p>
            <a:pPr lvl="1"/>
            <a:endParaRPr lang="ru-RU" dirty="0" smtClean="0"/>
          </a:p>
          <a:p>
            <a:pPr lvl="1"/>
            <a:r>
              <a:rPr lang="en-US" dirty="0" err="1" smtClean="0"/>
              <a:t>Loongson</a:t>
            </a:r>
            <a:r>
              <a:rPr lang="en-US" dirty="0" smtClean="0"/>
              <a:t> – </a:t>
            </a:r>
            <a:r>
              <a:rPr lang="ru-RU" dirty="0" smtClean="0"/>
              <a:t>64-битный суперскалярный процессор от Академии Наук Китая для применений от ноутбуков с Линуксом до серверов и суперкомпьютеров</a:t>
            </a:r>
            <a:endParaRPr lang="en-US" dirty="0" smtClean="0"/>
          </a:p>
          <a:p>
            <a:pPr lvl="1"/>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Title 1"/>
          <p:cNvSpPr>
            <a:spLocks noGrp="1"/>
          </p:cNvSpPr>
          <p:nvPr>
            <p:ph type="title"/>
          </p:nvPr>
        </p:nvSpPr>
        <p:spPr/>
        <p:txBody>
          <a:bodyPr>
            <a:normAutofit fontScale="90000"/>
          </a:bodyPr>
          <a:lstStyle/>
          <a:p>
            <a:r>
              <a:rPr lang="ru-RU" dirty="0" smtClean="0"/>
              <a:t>«Классические» ядра и новое поколение - </a:t>
            </a:r>
            <a:r>
              <a:rPr lang="en-US" dirty="0" smtClean="0"/>
              <a:t>MIPS </a:t>
            </a:r>
            <a:r>
              <a:rPr lang="en-US" dirty="0" err="1" smtClean="0"/>
              <a:t>Aptiv</a:t>
            </a:r>
            <a:endParaRPr lang="en-US" dirty="0" smtClean="0"/>
          </a:p>
        </p:txBody>
      </p:sp>
      <p:grpSp>
        <p:nvGrpSpPr>
          <p:cNvPr id="2" name="Group 28"/>
          <p:cNvGrpSpPr/>
          <p:nvPr/>
        </p:nvGrpSpPr>
        <p:grpSpPr>
          <a:xfrm>
            <a:off x="311847" y="3650360"/>
            <a:ext cx="1431880" cy="1099498"/>
            <a:chOff x="2009047" y="3982584"/>
            <a:chExt cx="1431880" cy="1099498"/>
          </a:xfrm>
        </p:grpSpPr>
        <p:sp>
          <p:nvSpPr>
            <p:cNvPr id="52343" name="AutoShape 119"/>
            <p:cNvSpPr>
              <a:spLocks noChangeArrowheads="1"/>
            </p:cNvSpPr>
            <p:nvPr/>
          </p:nvSpPr>
          <p:spPr bwMode="auto">
            <a:xfrm>
              <a:off x="2374127" y="3982584"/>
              <a:ext cx="1066800" cy="571500"/>
            </a:xfrm>
            <a:prstGeom prst="roundRect">
              <a:avLst>
                <a:gd name="adj" fmla="val 16667"/>
              </a:avLst>
            </a:prstGeom>
            <a:solidFill>
              <a:schemeClr val="accent1"/>
            </a:solidFill>
            <a:ln w="28575" algn="ctr">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spAutoFit/>
            </a:bodyPr>
            <a:lstStyle/>
            <a:p>
              <a:pPr>
                <a:defRPr/>
              </a:pPr>
              <a:endParaRPr lang="en-US" dirty="0">
                <a:latin typeface="Arial" pitchFamily="34" charset="0"/>
                <a:cs typeface="Arial" pitchFamily="34" charset="0"/>
              </a:endParaRPr>
            </a:p>
          </p:txBody>
        </p:sp>
        <p:sp>
          <p:nvSpPr>
            <p:cNvPr id="16389" name="Text Box 21"/>
            <p:cNvSpPr txBox="1">
              <a:spLocks noChangeArrowheads="1"/>
            </p:cNvSpPr>
            <p:nvPr/>
          </p:nvSpPr>
          <p:spPr bwMode="auto">
            <a:xfrm>
              <a:off x="2383652" y="4011159"/>
              <a:ext cx="1047750" cy="238125"/>
            </a:xfrm>
            <a:prstGeom prst="rect">
              <a:avLst/>
            </a:prstGeom>
            <a:noFill/>
            <a:ln w="9525">
              <a:noFill/>
              <a:miter lim="800000"/>
              <a:headEnd/>
              <a:tailEnd/>
            </a:ln>
          </p:spPr>
          <p:txBody>
            <a:bodyPr lIns="45720" rIns="45720">
              <a:spAutoFit/>
            </a:bodyPr>
            <a:lstStyle/>
            <a:p>
              <a:pPr algn="ctr" eaLnBrk="0" hangingPunct="0">
                <a:lnSpc>
                  <a:spcPct val="80000"/>
                </a:lnSpc>
              </a:pPr>
              <a:r>
                <a:rPr lang="en-US" sz="1200" dirty="0"/>
                <a:t>1004K Series</a:t>
              </a:r>
              <a:endParaRPr lang="en-US" sz="1200" baseline="30000" dirty="0"/>
            </a:p>
          </p:txBody>
        </p:sp>
        <p:sp>
          <p:nvSpPr>
            <p:cNvPr id="52341" name="AutoShape 117"/>
            <p:cNvSpPr>
              <a:spLocks noChangeArrowheads="1"/>
            </p:cNvSpPr>
            <p:nvPr/>
          </p:nvSpPr>
          <p:spPr bwMode="auto">
            <a:xfrm>
              <a:off x="2212202" y="4249284"/>
              <a:ext cx="1066800" cy="571500"/>
            </a:xfrm>
            <a:prstGeom prst="roundRect">
              <a:avLst>
                <a:gd name="adj" fmla="val 16667"/>
              </a:avLst>
            </a:prstGeom>
            <a:solidFill>
              <a:schemeClr val="accent1"/>
            </a:solidFill>
            <a:ln w="28575" algn="ctr">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spAutoFit/>
            </a:bodyPr>
            <a:lstStyle/>
            <a:p>
              <a:pPr>
                <a:defRPr/>
              </a:pPr>
              <a:endParaRPr lang="en-US" dirty="0">
                <a:latin typeface="Arial" pitchFamily="34" charset="0"/>
                <a:cs typeface="Arial" pitchFamily="34" charset="0"/>
              </a:endParaRPr>
            </a:p>
          </p:txBody>
        </p:sp>
        <p:sp>
          <p:nvSpPr>
            <p:cNvPr id="16398" name="Text Box 21"/>
            <p:cNvSpPr txBox="1">
              <a:spLocks noChangeArrowheads="1"/>
            </p:cNvSpPr>
            <p:nvPr/>
          </p:nvSpPr>
          <p:spPr bwMode="auto">
            <a:xfrm>
              <a:off x="2269352" y="4268334"/>
              <a:ext cx="952500" cy="238125"/>
            </a:xfrm>
            <a:prstGeom prst="rect">
              <a:avLst/>
            </a:prstGeom>
            <a:noFill/>
            <a:ln w="9525">
              <a:noFill/>
              <a:miter lim="800000"/>
              <a:headEnd/>
              <a:tailEnd/>
            </a:ln>
          </p:spPr>
          <p:txBody>
            <a:bodyPr lIns="45720" rIns="45720">
              <a:spAutoFit/>
            </a:bodyPr>
            <a:lstStyle/>
            <a:p>
              <a:pPr algn="ctr" eaLnBrk="0" hangingPunct="0">
                <a:lnSpc>
                  <a:spcPct val="80000"/>
                </a:lnSpc>
              </a:pPr>
              <a:r>
                <a:rPr lang="en-US" sz="1200" dirty="0"/>
                <a:t>34K Series</a:t>
              </a:r>
              <a:endParaRPr lang="en-US" sz="1200" baseline="30000" dirty="0"/>
            </a:p>
          </p:txBody>
        </p:sp>
        <p:sp>
          <p:nvSpPr>
            <p:cNvPr id="52339" name="AutoShape 115"/>
            <p:cNvSpPr>
              <a:spLocks noChangeArrowheads="1"/>
            </p:cNvSpPr>
            <p:nvPr/>
          </p:nvSpPr>
          <p:spPr bwMode="auto">
            <a:xfrm>
              <a:off x="2009047" y="4510582"/>
              <a:ext cx="1066800" cy="571500"/>
            </a:xfrm>
            <a:prstGeom prst="roundRect">
              <a:avLst>
                <a:gd name="adj" fmla="val 16667"/>
              </a:avLst>
            </a:prstGeom>
            <a:solidFill>
              <a:schemeClr val="accent1"/>
            </a:solidFill>
            <a:ln w="28575" algn="ctr">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spAutoFit/>
            </a:bodyPr>
            <a:lstStyle/>
            <a:p>
              <a:pPr>
                <a:defRPr/>
              </a:pPr>
              <a:endParaRPr lang="en-US" dirty="0">
                <a:latin typeface="Arial" pitchFamily="34" charset="0"/>
                <a:cs typeface="Arial" pitchFamily="34" charset="0"/>
              </a:endParaRPr>
            </a:p>
          </p:txBody>
        </p:sp>
        <p:sp>
          <p:nvSpPr>
            <p:cNvPr id="16400" name="Text Box 21"/>
            <p:cNvSpPr txBox="1">
              <a:spLocks noChangeArrowheads="1"/>
            </p:cNvSpPr>
            <p:nvPr/>
          </p:nvSpPr>
          <p:spPr bwMode="auto">
            <a:xfrm>
              <a:off x="2063331" y="4570576"/>
              <a:ext cx="952500" cy="238125"/>
            </a:xfrm>
            <a:prstGeom prst="rect">
              <a:avLst/>
            </a:prstGeom>
            <a:noFill/>
            <a:ln w="9525">
              <a:noFill/>
              <a:miter lim="800000"/>
              <a:headEnd/>
              <a:tailEnd/>
            </a:ln>
          </p:spPr>
          <p:txBody>
            <a:bodyPr lIns="45720" rIns="45720">
              <a:spAutoFit/>
            </a:bodyPr>
            <a:lstStyle/>
            <a:p>
              <a:pPr algn="ctr" eaLnBrk="0" hangingPunct="0">
                <a:lnSpc>
                  <a:spcPct val="80000"/>
                </a:lnSpc>
              </a:pPr>
              <a:r>
                <a:rPr lang="en-US" sz="1200" dirty="0"/>
                <a:t>24K Series</a:t>
              </a:r>
              <a:endParaRPr lang="en-US" sz="1200" baseline="30000" dirty="0"/>
            </a:p>
          </p:txBody>
        </p:sp>
      </p:grpSp>
      <p:grpSp>
        <p:nvGrpSpPr>
          <p:cNvPr id="3" name="Group 29"/>
          <p:cNvGrpSpPr/>
          <p:nvPr/>
        </p:nvGrpSpPr>
        <p:grpSpPr>
          <a:xfrm>
            <a:off x="481665" y="2164026"/>
            <a:ext cx="1228725" cy="838200"/>
            <a:chOff x="2212202" y="2551562"/>
            <a:chExt cx="1228725" cy="838200"/>
          </a:xfrm>
        </p:grpSpPr>
        <p:sp>
          <p:nvSpPr>
            <p:cNvPr id="52345" name="AutoShape 121"/>
            <p:cNvSpPr>
              <a:spLocks noChangeArrowheads="1"/>
            </p:cNvSpPr>
            <p:nvPr/>
          </p:nvSpPr>
          <p:spPr bwMode="auto">
            <a:xfrm>
              <a:off x="2374127" y="2551562"/>
              <a:ext cx="1066800" cy="571500"/>
            </a:xfrm>
            <a:prstGeom prst="roundRect">
              <a:avLst>
                <a:gd name="adj" fmla="val 16667"/>
              </a:avLst>
            </a:prstGeom>
            <a:solidFill>
              <a:schemeClr val="accent1"/>
            </a:solidFill>
            <a:ln w="28575" algn="ctr">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spAutoFit/>
            </a:bodyPr>
            <a:lstStyle/>
            <a:p>
              <a:pPr>
                <a:defRPr/>
              </a:pPr>
              <a:endParaRPr lang="en-US" dirty="0">
                <a:latin typeface="Arial" pitchFamily="34" charset="0"/>
                <a:cs typeface="Arial" pitchFamily="34" charset="0"/>
              </a:endParaRPr>
            </a:p>
          </p:txBody>
        </p:sp>
        <p:sp>
          <p:nvSpPr>
            <p:cNvPr id="16402" name="Text Box 21"/>
            <p:cNvSpPr txBox="1">
              <a:spLocks noChangeArrowheads="1"/>
            </p:cNvSpPr>
            <p:nvPr/>
          </p:nvSpPr>
          <p:spPr bwMode="auto">
            <a:xfrm>
              <a:off x="2383652" y="2580137"/>
              <a:ext cx="1047750" cy="238125"/>
            </a:xfrm>
            <a:prstGeom prst="rect">
              <a:avLst/>
            </a:prstGeom>
            <a:noFill/>
            <a:ln w="9525">
              <a:noFill/>
              <a:miter lim="800000"/>
              <a:headEnd/>
              <a:tailEnd/>
            </a:ln>
          </p:spPr>
          <p:txBody>
            <a:bodyPr lIns="45720" rIns="45720">
              <a:spAutoFit/>
            </a:bodyPr>
            <a:lstStyle/>
            <a:p>
              <a:pPr algn="ctr" eaLnBrk="0" hangingPunct="0">
                <a:lnSpc>
                  <a:spcPct val="80000"/>
                </a:lnSpc>
              </a:pPr>
              <a:r>
                <a:rPr lang="en-US" sz="1200" dirty="0"/>
                <a:t>1074K Series</a:t>
              </a:r>
              <a:endParaRPr lang="en-US" sz="1200" baseline="30000" dirty="0"/>
            </a:p>
          </p:txBody>
        </p:sp>
        <p:sp>
          <p:nvSpPr>
            <p:cNvPr id="52347" name="AutoShape 123"/>
            <p:cNvSpPr>
              <a:spLocks noChangeArrowheads="1"/>
            </p:cNvSpPr>
            <p:nvPr/>
          </p:nvSpPr>
          <p:spPr bwMode="auto">
            <a:xfrm>
              <a:off x="2212202" y="2818262"/>
              <a:ext cx="1066800" cy="571500"/>
            </a:xfrm>
            <a:prstGeom prst="roundRect">
              <a:avLst>
                <a:gd name="adj" fmla="val 16667"/>
              </a:avLst>
            </a:prstGeom>
            <a:solidFill>
              <a:schemeClr val="accent1"/>
            </a:solidFill>
            <a:ln w="28575" algn="ctr">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spAutoFit/>
            </a:bodyPr>
            <a:lstStyle/>
            <a:p>
              <a:pPr>
                <a:defRPr/>
              </a:pPr>
              <a:endParaRPr lang="en-US" dirty="0">
                <a:latin typeface="Arial" pitchFamily="34" charset="0"/>
                <a:cs typeface="Arial" pitchFamily="34" charset="0"/>
              </a:endParaRPr>
            </a:p>
          </p:txBody>
        </p:sp>
        <p:sp>
          <p:nvSpPr>
            <p:cNvPr id="16404" name="Text Box 21"/>
            <p:cNvSpPr txBox="1">
              <a:spLocks noChangeArrowheads="1"/>
            </p:cNvSpPr>
            <p:nvPr/>
          </p:nvSpPr>
          <p:spPr bwMode="auto">
            <a:xfrm>
              <a:off x="2269352" y="2846837"/>
              <a:ext cx="952500" cy="238125"/>
            </a:xfrm>
            <a:prstGeom prst="rect">
              <a:avLst/>
            </a:prstGeom>
            <a:noFill/>
            <a:ln w="9525">
              <a:noFill/>
              <a:miter lim="800000"/>
              <a:headEnd/>
              <a:tailEnd/>
            </a:ln>
          </p:spPr>
          <p:txBody>
            <a:bodyPr lIns="45720" rIns="45720">
              <a:spAutoFit/>
            </a:bodyPr>
            <a:lstStyle/>
            <a:p>
              <a:pPr algn="ctr" eaLnBrk="0" hangingPunct="0">
                <a:lnSpc>
                  <a:spcPct val="80000"/>
                </a:lnSpc>
              </a:pPr>
              <a:r>
                <a:rPr lang="en-US" sz="1200" dirty="0"/>
                <a:t>74K Series</a:t>
              </a:r>
              <a:endParaRPr lang="en-US" sz="1200" baseline="30000" dirty="0"/>
            </a:p>
          </p:txBody>
        </p:sp>
      </p:grpSp>
      <p:sp>
        <p:nvSpPr>
          <p:cNvPr id="43" name="TextBox 98"/>
          <p:cNvSpPr txBox="1">
            <a:spLocks noChangeArrowheads="1"/>
          </p:cNvSpPr>
          <p:nvPr/>
        </p:nvSpPr>
        <p:spPr bwMode="auto">
          <a:xfrm>
            <a:off x="27540" y="1098332"/>
            <a:ext cx="2133600" cy="584775"/>
          </a:xfrm>
          <a:prstGeom prst="rect">
            <a:avLst/>
          </a:prstGeom>
          <a:noFill/>
          <a:ln w="9525">
            <a:noFill/>
            <a:miter lim="800000"/>
            <a:headEnd/>
            <a:tailEnd/>
          </a:ln>
        </p:spPr>
        <p:txBody>
          <a:bodyPr wrap="square">
            <a:spAutoFit/>
          </a:bodyPr>
          <a:lstStyle/>
          <a:p>
            <a:pPr algn="ctr"/>
            <a:r>
              <a:rPr lang="en-US" sz="1600" b="1" i="1" dirty="0" smtClean="0"/>
              <a:t>Classic MIPS Products</a:t>
            </a:r>
            <a:endParaRPr lang="en-US" sz="1600" b="1" i="1" dirty="0"/>
          </a:p>
        </p:txBody>
      </p:sp>
      <p:grpSp>
        <p:nvGrpSpPr>
          <p:cNvPr id="4" name="Group 30"/>
          <p:cNvGrpSpPr/>
          <p:nvPr/>
        </p:nvGrpSpPr>
        <p:grpSpPr>
          <a:xfrm>
            <a:off x="576275" y="5523675"/>
            <a:ext cx="1066800" cy="571500"/>
            <a:chOff x="2428719" y="5632139"/>
            <a:chExt cx="1066800" cy="571500"/>
          </a:xfrm>
        </p:grpSpPr>
        <p:sp>
          <p:nvSpPr>
            <p:cNvPr id="49" name="AutoShape 115"/>
            <p:cNvSpPr>
              <a:spLocks noChangeArrowheads="1"/>
            </p:cNvSpPr>
            <p:nvPr/>
          </p:nvSpPr>
          <p:spPr bwMode="auto">
            <a:xfrm>
              <a:off x="2428719" y="5632139"/>
              <a:ext cx="1066800" cy="571500"/>
            </a:xfrm>
            <a:prstGeom prst="roundRect">
              <a:avLst>
                <a:gd name="adj" fmla="val 16667"/>
              </a:avLst>
            </a:prstGeom>
            <a:solidFill>
              <a:schemeClr val="accent1"/>
            </a:solidFill>
            <a:ln w="28575" algn="ctr">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spAutoFit/>
            </a:bodyPr>
            <a:lstStyle/>
            <a:p>
              <a:pPr>
                <a:defRPr/>
              </a:pPr>
              <a:endParaRPr lang="en-US" dirty="0">
                <a:latin typeface="Arial" pitchFamily="34" charset="0"/>
                <a:cs typeface="Arial" pitchFamily="34" charset="0"/>
              </a:endParaRPr>
            </a:p>
          </p:txBody>
        </p:sp>
        <p:sp>
          <p:nvSpPr>
            <p:cNvPr id="50" name="Text Box 21"/>
            <p:cNvSpPr txBox="1">
              <a:spLocks noChangeArrowheads="1"/>
            </p:cNvSpPr>
            <p:nvPr/>
          </p:nvSpPr>
          <p:spPr bwMode="auto">
            <a:xfrm>
              <a:off x="2442213" y="5651189"/>
              <a:ext cx="1039812" cy="240066"/>
            </a:xfrm>
            <a:prstGeom prst="rect">
              <a:avLst/>
            </a:prstGeom>
            <a:noFill/>
            <a:ln w="9525">
              <a:noFill/>
              <a:miter lim="800000"/>
              <a:headEnd/>
              <a:tailEnd/>
            </a:ln>
          </p:spPr>
          <p:txBody>
            <a:bodyPr wrap="square" lIns="45720" rIns="45720">
              <a:spAutoFit/>
            </a:bodyPr>
            <a:lstStyle/>
            <a:p>
              <a:pPr algn="ctr" eaLnBrk="0" hangingPunct="0">
                <a:lnSpc>
                  <a:spcPct val="80000"/>
                </a:lnSpc>
              </a:pPr>
              <a:r>
                <a:rPr lang="en-US" sz="1200" dirty="0" smtClean="0"/>
                <a:t>M14K </a:t>
              </a:r>
              <a:r>
                <a:rPr lang="en-US" sz="1200" dirty="0"/>
                <a:t>Series</a:t>
              </a:r>
              <a:endParaRPr lang="en-US" sz="1200" baseline="30000" dirty="0"/>
            </a:p>
          </p:txBody>
        </p:sp>
      </p:grpSp>
      <p:sp>
        <p:nvSpPr>
          <p:cNvPr id="32" name="AutoShape 2"/>
          <p:cNvSpPr>
            <a:spLocks noChangeArrowheads="1"/>
          </p:cNvSpPr>
          <p:nvPr/>
        </p:nvSpPr>
        <p:spPr bwMode="auto">
          <a:xfrm>
            <a:off x="2621759" y="1480586"/>
            <a:ext cx="1676400" cy="1189038"/>
          </a:xfrm>
          <a:prstGeom prst="roundRect">
            <a:avLst>
              <a:gd name="adj" fmla="val 16667"/>
            </a:avLst>
          </a:prstGeom>
          <a:solidFill>
            <a:srgbClr val="00A1AC"/>
          </a:solidFill>
          <a:ln w="28575" algn="ctr">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endParaRPr lang="en-US"/>
          </a:p>
        </p:txBody>
      </p:sp>
      <p:sp>
        <p:nvSpPr>
          <p:cNvPr id="33" name="Text Box 25"/>
          <p:cNvSpPr txBox="1">
            <a:spLocks noChangeArrowheads="1"/>
          </p:cNvSpPr>
          <p:nvPr/>
        </p:nvSpPr>
        <p:spPr bwMode="auto">
          <a:xfrm>
            <a:off x="3066262" y="1437415"/>
            <a:ext cx="787395" cy="707886"/>
          </a:xfrm>
          <a:prstGeom prst="rect">
            <a:avLst/>
          </a:prstGeom>
          <a:noFill/>
          <a:ln w="9525" algn="ctr">
            <a:noFill/>
            <a:miter lim="800000"/>
            <a:headEnd/>
            <a:tailEnd/>
          </a:ln>
          <a:effectLst/>
        </p:spPr>
        <p:txBody>
          <a:bodyPr wrap="none">
            <a:spAutoFit/>
          </a:bodyPr>
          <a:lstStyle/>
          <a:p>
            <a:pPr algn="ctr">
              <a:defRPr/>
            </a:pPr>
            <a:endParaRPr lang="en-US" sz="2400" dirty="0">
              <a:solidFill>
                <a:schemeClr val="bg1"/>
              </a:solidFill>
              <a:latin typeface="Arial" pitchFamily="34" charset="0"/>
              <a:cs typeface="Arial" pitchFamily="34" charset="0"/>
            </a:endParaRPr>
          </a:p>
          <a:p>
            <a:pPr algn="ctr">
              <a:defRPr/>
            </a:pPr>
            <a:r>
              <a:rPr lang="en-US" sz="1600" dirty="0" smtClean="0">
                <a:solidFill>
                  <a:schemeClr val="bg1"/>
                </a:solidFill>
                <a:latin typeface="Arial" pitchFamily="34" charset="0"/>
                <a:cs typeface="Arial" pitchFamily="34" charset="0"/>
              </a:rPr>
              <a:t>Family</a:t>
            </a:r>
            <a:endParaRPr lang="en-US" sz="1600" dirty="0">
              <a:solidFill>
                <a:schemeClr val="bg1"/>
              </a:solidFill>
              <a:latin typeface="Arial" pitchFamily="34" charset="0"/>
              <a:cs typeface="Arial" pitchFamily="34" charset="0"/>
            </a:endParaRPr>
          </a:p>
        </p:txBody>
      </p:sp>
      <p:sp>
        <p:nvSpPr>
          <p:cNvPr id="34" name="Text Box 21"/>
          <p:cNvSpPr txBox="1">
            <a:spLocks noChangeArrowheads="1"/>
          </p:cNvSpPr>
          <p:nvPr/>
        </p:nvSpPr>
        <p:spPr bwMode="auto">
          <a:xfrm>
            <a:off x="2678909" y="2069244"/>
            <a:ext cx="1562100" cy="581025"/>
          </a:xfrm>
          <a:prstGeom prst="rect">
            <a:avLst/>
          </a:prstGeom>
          <a:noFill/>
          <a:ln w="9525">
            <a:noFill/>
            <a:miter lim="800000"/>
            <a:headEnd/>
            <a:tailEnd/>
          </a:ln>
        </p:spPr>
        <p:txBody>
          <a:bodyPr lIns="45720" rIns="45720">
            <a:spAutoFit/>
          </a:bodyPr>
          <a:lstStyle/>
          <a:p>
            <a:pPr algn="ctr" eaLnBrk="0" hangingPunct="0">
              <a:lnSpc>
                <a:spcPct val="80000"/>
              </a:lnSpc>
            </a:pPr>
            <a:r>
              <a:rPr lang="en-US" sz="1000" i="1" dirty="0">
                <a:solidFill>
                  <a:schemeClr val="bg1"/>
                </a:solidFill>
              </a:rPr>
              <a:t>Fused t</a:t>
            </a:r>
            <a:r>
              <a:rPr lang="en-US" sz="1000" i="1" dirty="0" smtClean="0">
                <a:solidFill>
                  <a:schemeClr val="bg1"/>
                </a:solidFill>
              </a:rPr>
              <a:t>riple-dispatch superscalar </a:t>
            </a:r>
            <a:r>
              <a:rPr lang="en-US" sz="1000" i="1" dirty="0">
                <a:solidFill>
                  <a:schemeClr val="bg1"/>
                </a:solidFill>
              </a:rPr>
              <a:t>OoO CPU</a:t>
            </a:r>
          </a:p>
          <a:p>
            <a:pPr algn="ctr" eaLnBrk="0" hangingPunct="0">
              <a:lnSpc>
                <a:spcPct val="80000"/>
              </a:lnSpc>
            </a:pPr>
            <a:r>
              <a:rPr lang="en-US" sz="1000" i="1" dirty="0">
                <a:solidFill>
                  <a:schemeClr val="bg1"/>
                </a:solidFill>
              </a:rPr>
              <a:t>EVA, hi speed FPU</a:t>
            </a:r>
          </a:p>
          <a:p>
            <a:pPr algn="ctr" eaLnBrk="0" hangingPunct="0">
              <a:lnSpc>
                <a:spcPct val="80000"/>
              </a:lnSpc>
            </a:pPr>
            <a:r>
              <a:rPr lang="en-US" sz="1000" i="1" dirty="0">
                <a:solidFill>
                  <a:schemeClr val="bg1"/>
                </a:solidFill>
              </a:rPr>
              <a:t>1-&gt;6 core versions</a:t>
            </a:r>
          </a:p>
        </p:txBody>
      </p:sp>
      <p:sp>
        <p:nvSpPr>
          <p:cNvPr id="35" name="TextBox 98"/>
          <p:cNvSpPr txBox="1">
            <a:spLocks noChangeArrowheads="1"/>
          </p:cNvSpPr>
          <p:nvPr/>
        </p:nvSpPr>
        <p:spPr bwMode="auto">
          <a:xfrm>
            <a:off x="2786564" y="2683911"/>
            <a:ext cx="1346791" cy="400110"/>
          </a:xfrm>
          <a:prstGeom prst="rect">
            <a:avLst/>
          </a:prstGeom>
          <a:noFill/>
          <a:ln w="9525">
            <a:noFill/>
            <a:miter lim="800000"/>
            <a:headEnd/>
            <a:tailEnd/>
          </a:ln>
        </p:spPr>
        <p:txBody>
          <a:bodyPr wrap="square">
            <a:spAutoFit/>
          </a:bodyPr>
          <a:lstStyle/>
          <a:p>
            <a:pPr algn="ctr"/>
            <a:r>
              <a:rPr lang="en-US" sz="1000" i="1" dirty="0" smtClean="0"/>
              <a:t>4.4 </a:t>
            </a:r>
            <a:r>
              <a:rPr lang="en-US" sz="1000" i="1" dirty="0" err="1" smtClean="0"/>
              <a:t>CoreMark</a:t>
            </a:r>
            <a:r>
              <a:rPr lang="en-US" sz="1000" i="1" dirty="0" smtClean="0"/>
              <a:t>/MHz</a:t>
            </a:r>
          </a:p>
          <a:p>
            <a:pPr algn="ctr"/>
            <a:r>
              <a:rPr lang="en-US" sz="1000" i="1" dirty="0" smtClean="0"/>
              <a:t>3.5 </a:t>
            </a:r>
            <a:r>
              <a:rPr lang="en-US" sz="1000" i="1" dirty="0"/>
              <a:t>DMIPS/MHZ</a:t>
            </a:r>
          </a:p>
        </p:txBody>
      </p:sp>
      <p:sp>
        <p:nvSpPr>
          <p:cNvPr id="36" name="AutoShape 2"/>
          <p:cNvSpPr>
            <a:spLocks noChangeArrowheads="1"/>
          </p:cNvSpPr>
          <p:nvPr/>
        </p:nvSpPr>
        <p:spPr bwMode="auto">
          <a:xfrm>
            <a:off x="2621759" y="3182055"/>
            <a:ext cx="1676400" cy="1240466"/>
          </a:xfrm>
          <a:prstGeom prst="roundRect">
            <a:avLst>
              <a:gd name="adj" fmla="val 16667"/>
            </a:avLst>
          </a:prstGeom>
          <a:solidFill>
            <a:schemeClr val="accent4"/>
          </a:solidFill>
          <a:ln w="28575" algn="ctr">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endParaRPr lang="en-US"/>
          </a:p>
        </p:txBody>
      </p:sp>
      <p:sp>
        <p:nvSpPr>
          <p:cNvPr id="38" name="Text Box 25"/>
          <p:cNvSpPr txBox="1">
            <a:spLocks noChangeArrowheads="1"/>
          </p:cNvSpPr>
          <p:nvPr/>
        </p:nvSpPr>
        <p:spPr bwMode="auto">
          <a:xfrm>
            <a:off x="3066262" y="3158995"/>
            <a:ext cx="787395" cy="707886"/>
          </a:xfrm>
          <a:prstGeom prst="rect">
            <a:avLst/>
          </a:prstGeom>
          <a:noFill/>
          <a:ln w="9525" algn="ctr">
            <a:noFill/>
            <a:miter lim="800000"/>
            <a:headEnd/>
            <a:tailEnd/>
          </a:ln>
          <a:effectLst/>
        </p:spPr>
        <p:txBody>
          <a:bodyPr wrap="none">
            <a:spAutoFit/>
          </a:bodyPr>
          <a:lstStyle/>
          <a:p>
            <a:pPr algn="ctr">
              <a:defRPr/>
            </a:pPr>
            <a:endParaRPr lang="en-US" sz="2400" dirty="0">
              <a:solidFill>
                <a:schemeClr val="bg1"/>
              </a:solidFill>
            </a:endParaRPr>
          </a:p>
          <a:p>
            <a:pPr algn="ctr">
              <a:defRPr/>
            </a:pPr>
            <a:r>
              <a:rPr lang="en-US" sz="1600" dirty="0" smtClean="0">
                <a:solidFill>
                  <a:schemeClr val="bg1"/>
                </a:solidFill>
              </a:rPr>
              <a:t>Family</a:t>
            </a:r>
            <a:endParaRPr lang="en-US" sz="1600" dirty="0">
              <a:solidFill>
                <a:schemeClr val="bg1"/>
              </a:solidFill>
            </a:endParaRPr>
          </a:p>
        </p:txBody>
      </p:sp>
      <p:sp>
        <p:nvSpPr>
          <p:cNvPr id="40" name="Text Box 21"/>
          <p:cNvSpPr txBox="1">
            <a:spLocks noChangeArrowheads="1"/>
          </p:cNvSpPr>
          <p:nvPr/>
        </p:nvSpPr>
        <p:spPr bwMode="auto">
          <a:xfrm>
            <a:off x="2678909" y="3800552"/>
            <a:ext cx="1562100" cy="584775"/>
          </a:xfrm>
          <a:prstGeom prst="rect">
            <a:avLst/>
          </a:prstGeom>
          <a:noFill/>
          <a:ln w="9525">
            <a:noFill/>
            <a:miter lim="800000"/>
            <a:headEnd/>
            <a:tailEnd/>
          </a:ln>
        </p:spPr>
        <p:txBody>
          <a:bodyPr lIns="45720" rIns="45720">
            <a:spAutoFit/>
          </a:bodyPr>
          <a:lstStyle/>
          <a:p>
            <a:pPr algn="ctr" eaLnBrk="0" hangingPunct="0">
              <a:lnSpc>
                <a:spcPct val="80000"/>
              </a:lnSpc>
            </a:pPr>
            <a:r>
              <a:rPr lang="en-US" sz="1000" i="1" dirty="0" smtClean="0">
                <a:solidFill>
                  <a:schemeClr val="bg1"/>
                </a:solidFill>
              </a:rPr>
              <a:t>Multi-threaded core,</a:t>
            </a:r>
          </a:p>
          <a:p>
            <a:pPr algn="ctr" eaLnBrk="0" hangingPunct="0">
              <a:lnSpc>
                <a:spcPct val="80000"/>
              </a:lnSpc>
            </a:pPr>
            <a:r>
              <a:rPr lang="en-US" sz="1000" i="1" dirty="0" smtClean="0">
                <a:solidFill>
                  <a:schemeClr val="bg1"/>
                </a:solidFill>
              </a:rPr>
              <a:t>EVA, low power</a:t>
            </a:r>
            <a:endParaRPr lang="en-US" sz="1000" i="1" dirty="0">
              <a:solidFill>
                <a:schemeClr val="bg1"/>
              </a:solidFill>
            </a:endParaRPr>
          </a:p>
          <a:p>
            <a:pPr algn="ctr" eaLnBrk="0" hangingPunct="0">
              <a:lnSpc>
                <a:spcPct val="80000"/>
              </a:lnSpc>
            </a:pPr>
            <a:r>
              <a:rPr lang="en-US" sz="1000" i="1" dirty="0">
                <a:solidFill>
                  <a:schemeClr val="bg1"/>
                </a:solidFill>
              </a:rPr>
              <a:t>h</a:t>
            </a:r>
            <a:r>
              <a:rPr lang="en-US" sz="1000" i="1" dirty="0" smtClean="0">
                <a:solidFill>
                  <a:schemeClr val="bg1"/>
                </a:solidFill>
              </a:rPr>
              <a:t>igher </a:t>
            </a:r>
            <a:r>
              <a:rPr lang="en-US" sz="1000" i="1" dirty="0" err="1">
                <a:solidFill>
                  <a:schemeClr val="bg1"/>
                </a:solidFill>
              </a:rPr>
              <a:t>p</a:t>
            </a:r>
            <a:r>
              <a:rPr lang="en-US" sz="1000" i="1" dirty="0" err="1" smtClean="0">
                <a:solidFill>
                  <a:schemeClr val="bg1"/>
                </a:solidFill>
              </a:rPr>
              <a:t>erf</a:t>
            </a:r>
            <a:r>
              <a:rPr lang="en-US" sz="1000" i="1" dirty="0" smtClean="0">
                <a:solidFill>
                  <a:schemeClr val="bg1"/>
                </a:solidFill>
              </a:rPr>
              <a:t> </a:t>
            </a:r>
            <a:r>
              <a:rPr lang="en-US" sz="1000" i="1" dirty="0">
                <a:solidFill>
                  <a:schemeClr val="bg1"/>
                </a:solidFill>
              </a:rPr>
              <a:t>CM &amp; L2$,</a:t>
            </a:r>
          </a:p>
          <a:p>
            <a:pPr algn="ctr" eaLnBrk="0" hangingPunct="0">
              <a:lnSpc>
                <a:spcPct val="80000"/>
              </a:lnSpc>
            </a:pPr>
            <a:r>
              <a:rPr lang="en-US" sz="1000" i="1" dirty="0" smtClean="0">
                <a:solidFill>
                  <a:schemeClr val="bg1"/>
                </a:solidFill>
              </a:rPr>
              <a:t>1-&gt;4 </a:t>
            </a:r>
            <a:r>
              <a:rPr lang="en-US" sz="1000" i="1" dirty="0">
                <a:solidFill>
                  <a:schemeClr val="bg1"/>
                </a:solidFill>
              </a:rPr>
              <a:t>core versions</a:t>
            </a:r>
          </a:p>
        </p:txBody>
      </p:sp>
      <p:sp>
        <p:nvSpPr>
          <p:cNvPr id="41" name="TextBox 98"/>
          <p:cNvSpPr txBox="1">
            <a:spLocks noChangeArrowheads="1"/>
          </p:cNvSpPr>
          <p:nvPr/>
        </p:nvSpPr>
        <p:spPr bwMode="auto">
          <a:xfrm>
            <a:off x="2786564" y="4415317"/>
            <a:ext cx="1346791" cy="400110"/>
          </a:xfrm>
          <a:prstGeom prst="rect">
            <a:avLst/>
          </a:prstGeom>
          <a:noFill/>
          <a:ln w="9525">
            <a:noFill/>
            <a:miter lim="800000"/>
            <a:headEnd/>
            <a:tailEnd/>
          </a:ln>
        </p:spPr>
        <p:txBody>
          <a:bodyPr wrap="square">
            <a:spAutoFit/>
          </a:bodyPr>
          <a:lstStyle/>
          <a:p>
            <a:pPr algn="ctr"/>
            <a:r>
              <a:rPr lang="en-US" sz="1000" i="1" dirty="0" smtClean="0"/>
              <a:t>3.2 </a:t>
            </a:r>
            <a:r>
              <a:rPr lang="en-US" sz="1000" i="1" dirty="0" err="1" smtClean="0"/>
              <a:t>CoreMark</a:t>
            </a:r>
            <a:r>
              <a:rPr lang="en-US" sz="1000" i="1" dirty="0" smtClean="0"/>
              <a:t>/MHz</a:t>
            </a:r>
          </a:p>
          <a:p>
            <a:pPr algn="ctr"/>
            <a:r>
              <a:rPr lang="en-US" sz="1000" i="1" dirty="0" smtClean="0"/>
              <a:t>~1.7 </a:t>
            </a:r>
            <a:r>
              <a:rPr lang="en-US" sz="1000" i="1" dirty="0"/>
              <a:t>DMIPS/MHZ</a:t>
            </a:r>
          </a:p>
        </p:txBody>
      </p:sp>
      <p:sp>
        <p:nvSpPr>
          <p:cNvPr id="42" name="TextBox 98"/>
          <p:cNvSpPr txBox="1">
            <a:spLocks noChangeArrowheads="1"/>
          </p:cNvSpPr>
          <p:nvPr/>
        </p:nvSpPr>
        <p:spPr bwMode="auto">
          <a:xfrm>
            <a:off x="2472976" y="1098332"/>
            <a:ext cx="1976759" cy="338554"/>
          </a:xfrm>
          <a:prstGeom prst="rect">
            <a:avLst/>
          </a:prstGeom>
          <a:noFill/>
          <a:ln w="9525">
            <a:noFill/>
            <a:miter lim="800000"/>
            <a:headEnd/>
            <a:tailEnd/>
          </a:ln>
        </p:spPr>
        <p:txBody>
          <a:bodyPr wrap="square">
            <a:spAutoFit/>
          </a:bodyPr>
          <a:lstStyle/>
          <a:p>
            <a:pPr algn="ctr"/>
            <a:r>
              <a:rPr lang="en-US" sz="1600" b="1" i="1" dirty="0" smtClean="0"/>
              <a:t>Aptiv Generation</a:t>
            </a:r>
            <a:endParaRPr lang="en-US" sz="1600" b="1" i="1" dirty="0"/>
          </a:p>
        </p:txBody>
      </p:sp>
      <p:sp>
        <p:nvSpPr>
          <p:cNvPr id="47" name="AutoShape 2"/>
          <p:cNvSpPr>
            <a:spLocks noChangeArrowheads="1"/>
          </p:cNvSpPr>
          <p:nvPr/>
        </p:nvSpPr>
        <p:spPr bwMode="auto">
          <a:xfrm>
            <a:off x="2621759" y="4895506"/>
            <a:ext cx="1676400" cy="1240466"/>
          </a:xfrm>
          <a:prstGeom prst="roundRect">
            <a:avLst>
              <a:gd name="adj" fmla="val 16667"/>
            </a:avLst>
          </a:prstGeom>
          <a:solidFill>
            <a:srgbClr val="7F1461"/>
          </a:solidFill>
          <a:ln w="28575" algn="ctr">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endParaRPr lang="en-US"/>
          </a:p>
        </p:txBody>
      </p:sp>
      <p:sp>
        <p:nvSpPr>
          <p:cNvPr id="48" name="Text Box 21"/>
          <p:cNvSpPr txBox="1">
            <a:spLocks noChangeArrowheads="1"/>
          </p:cNvSpPr>
          <p:nvPr/>
        </p:nvSpPr>
        <p:spPr bwMode="auto">
          <a:xfrm>
            <a:off x="2678909" y="5616728"/>
            <a:ext cx="1562100" cy="461665"/>
          </a:xfrm>
          <a:prstGeom prst="rect">
            <a:avLst/>
          </a:prstGeom>
          <a:noFill/>
          <a:ln w="9525">
            <a:noFill/>
            <a:miter lim="800000"/>
            <a:headEnd/>
            <a:tailEnd/>
          </a:ln>
        </p:spPr>
        <p:txBody>
          <a:bodyPr lIns="45720" rIns="45720">
            <a:spAutoFit/>
          </a:bodyPr>
          <a:lstStyle/>
          <a:p>
            <a:pPr algn="ctr" eaLnBrk="0" hangingPunct="0">
              <a:lnSpc>
                <a:spcPct val="80000"/>
              </a:lnSpc>
            </a:pPr>
            <a:r>
              <a:rPr lang="en-US" sz="1000" i="1" dirty="0" smtClean="0">
                <a:solidFill>
                  <a:schemeClr val="bg1"/>
                </a:solidFill>
              </a:rPr>
              <a:t>DSP enhanced microcontroller and microprocessor core</a:t>
            </a:r>
            <a:endParaRPr lang="en-US" sz="1000" i="1" dirty="0">
              <a:solidFill>
                <a:schemeClr val="bg1"/>
              </a:solidFill>
            </a:endParaRPr>
          </a:p>
        </p:txBody>
      </p:sp>
      <p:sp>
        <p:nvSpPr>
          <p:cNvPr id="52" name="TextBox 98"/>
          <p:cNvSpPr txBox="1">
            <a:spLocks noChangeArrowheads="1"/>
          </p:cNvSpPr>
          <p:nvPr/>
        </p:nvSpPr>
        <p:spPr bwMode="auto">
          <a:xfrm>
            <a:off x="2786564" y="6136483"/>
            <a:ext cx="1346791" cy="400110"/>
          </a:xfrm>
          <a:prstGeom prst="rect">
            <a:avLst/>
          </a:prstGeom>
          <a:noFill/>
          <a:ln w="9525">
            <a:noFill/>
            <a:miter lim="800000"/>
            <a:headEnd/>
            <a:tailEnd/>
          </a:ln>
        </p:spPr>
        <p:txBody>
          <a:bodyPr wrap="square">
            <a:spAutoFit/>
          </a:bodyPr>
          <a:lstStyle/>
          <a:p>
            <a:pPr algn="ctr"/>
            <a:r>
              <a:rPr lang="en-US" sz="1000" i="1" dirty="0" smtClean="0"/>
              <a:t>3.1 </a:t>
            </a:r>
            <a:r>
              <a:rPr lang="en-US" sz="1000" i="1" dirty="0" err="1" smtClean="0"/>
              <a:t>CoreMark</a:t>
            </a:r>
            <a:r>
              <a:rPr lang="en-US" sz="1000" i="1" dirty="0" smtClean="0"/>
              <a:t>/MHz</a:t>
            </a:r>
          </a:p>
          <a:p>
            <a:pPr algn="ctr"/>
            <a:r>
              <a:rPr lang="en-US" sz="1000" i="1" dirty="0" smtClean="0"/>
              <a:t>1.57 DMIPS/MHZ</a:t>
            </a:r>
            <a:endParaRPr lang="en-US" sz="1000" i="1" dirty="0"/>
          </a:p>
        </p:txBody>
      </p:sp>
      <p:sp>
        <p:nvSpPr>
          <p:cNvPr id="53" name="Rectangle 52"/>
          <p:cNvSpPr/>
          <p:nvPr/>
        </p:nvSpPr>
        <p:spPr>
          <a:xfrm>
            <a:off x="4518311" y="5157140"/>
            <a:ext cx="4393677" cy="784830"/>
          </a:xfrm>
          <a:prstGeom prst="rect">
            <a:avLst/>
          </a:prstGeom>
        </p:spPr>
        <p:txBody>
          <a:bodyPr wrap="square">
            <a:spAutoFit/>
          </a:bodyPr>
          <a:lstStyle/>
          <a:p>
            <a:pPr marL="225425" indent="-225425" fontAlgn="auto">
              <a:spcBef>
                <a:spcPts val="0"/>
              </a:spcBef>
              <a:spcAft>
                <a:spcPts val="0"/>
              </a:spcAft>
              <a:buFont typeface="Arial" pitchFamily="34" charset="0"/>
              <a:buChar char="•"/>
            </a:pPr>
            <a:r>
              <a:rPr lang="en-US" sz="1500" b="1" i="1" dirty="0" smtClean="0"/>
              <a:t>Highest </a:t>
            </a:r>
            <a:r>
              <a:rPr lang="en-US" sz="1500" b="1" i="1" dirty="0" err="1" smtClean="0"/>
              <a:t>CoreMark</a:t>
            </a:r>
            <a:r>
              <a:rPr lang="en-US" sz="1500" b="1" i="1" dirty="0" smtClean="0"/>
              <a:t>/MHz score among </a:t>
            </a:r>
            <a:br>
              <a:rPr lang="en-US" sz="1500" b="1" i="1" dirty="0" smtClean="0"/>
            </a:br>
            <a:r>
              <a:rPr lang="en-US" sz="1500" b="1" i="1" dirty="0" smtClean="0"/>
              <a:t>microcontroller-class cores</a:t>
            </a:r>
          </a:p>
          <a:p>
            <a:pPr marL="225425" indent="-225425" fontAlgn="auto">
              <a:spcBef>
                <a:spcPts val="0"/>
              </a:spcBef>
              <a:spcAft>
                <a:spcPts val="0"/>
              </a:spcAft>
              <a:buFont typeface="Arial" pitchFamily="34" charset="0"/>
              <a:buChar char="•"/>
            </a:pPr>
            <a:r>
              <a:rPr lang="en-US" sz="1500" b="1" i="1" dirty="0" smtClean="0"/>
              <a:t>Added DSP acceleration and security </a:t>
            </a:r>
          </a:p>
        </p:txBody>
      </p:sp>
      <p:sp>
        <p:nvSpPr>
          <p:cNvPr id="54" name="Rectangle 53"/>
          <p:cNvSpPr/>
          <p:nvPr/>
        </p:nvSpPr>
        <p:spPr>
          <a:xfrm>
            <a:off x="4518311" y="3401763"/>
            <a:ext cx="4420973" cy="784830"/>
          </a:xfrm>
          <a:prstGeom prst="rect">
            <a:avLst/>
          </a:prstGeom>
        </p:spPr>
        <p:txBody>
          <a:bodyPr wrap="square">
            <a:spAutoFit/>
          </a:bodyPr>
          <a:lstStyle/>
          <a:p>
            <a:pPr marL="225425" indent="-225425" fontAlgn="auto">
              <a:spcBef>
                <a:spcPts val="0"/>
              </a:spcBef>
              <a:spcAft>
                <a:spcPts val="0"/>
              </a:spcAft>
              <a:buFont typeface="Arial" pitchFamily="34" charset="0"/>
              <a:buChar char="•"/>
            </a:pPr>
            <a:r>
              <a:rPr lang="en-US" sz="1500" b="1" i="1" dirty="0" smtClean="0"/>
              <a:t>Higher </a:t>
            </a:r>
            <a:r>
              <a:rPr lang="en-US" sz="1500" b="1" i="1" dirty="0" err="1" smtClean="0"/>
              <a:t>CoreMark</a:t>
            </a:r>
            <a:r>
              <a:rPr lang="en-US" sz="1500" b="1" i="1" dirty="0" smtClean="0"/>
              <a:t>/MHz than competing cores in similar die area</a:t>
            </a:r>
          </a:p>
          <a:p>
            <a:pPr marL="225425" indent="-225425" fontAlgn="auto">
              <a:spcBef>
                <a:spcPts val="0"/>
              </a:spcBef>
              <a:spcAft>
                <a:spcPts val="0"/>
              </a:spcAft>
              <a:buFont typeface="Arial" pitchFamily="34" charset="0"/>
              <a:buChar char="•"/>
            </a:pPr>
            <a:r>
              <a:rPr lang="en-US" sz="1500" b="1" i="1" dirty="0" smtClean="0"/>
              <a:t>Leading performance efficiency in its class</a:t>
            </a:r>
          </a:p>
        </p:txBody>
      </p:sp>
      <p:sp>
        <p:nvSpPr>
          <p:cNvPr id="55" name="Rectangle 54"/>
          <p:cNvSpPr/>
          <p:nvPr/>
        </p:nvSpPr>
        <p:spPr>
          <a:xfrm>
            <a:off x="4411437" y="1677621"/>
            <a:ext cx="4377722" cy="794968"/>
          </a:xfrm>
          <a:prstGeom prst="rect">
            <a:avLst/>
          </a:prstGeom>
        </p:spPr>
        <p:txBody>
          <a:bodyPr wrap="square">
            <a:spAutoFit/>
          </a:bodyPr>
          <a:lstStyle/>
          <a:p>
            <a:pPr marL="225425" lvl="0" indent="-225425" fontAlgn="auto">
              <a:spcBef>
                <a:spcPts val="0"/>
              </a:spcBef>
              <a:spcAft>
                <a:spcPts val="0"/>
              </a:spcAft>
              <a:buFont typeface="Arial" pitchFamily="34" charset="0"/>
              <a:buChar char="•"/>
            </a:pPr>
            <a:r>
              <a:rPr lang="en-US" sz="1500" b="1" i="1" dirty="0" smtClean="0"/>
              <a:t>Highest </a:t>
            </a:r>
            <a:r>
              <a:rPr lang="en-US" sz="1500" b="1" i="1" dirty="0" err="1" smtClean="0"/>
              <a:t>CoreMark</a:t>
            </a:r>
            <a:r>
              <a:rPr lang="en-US" sz="1500" b="1" i="1" dirty="0" smtClean="0"/>
              <a:t>/MHz score reported </a:t>
            </a:r>
            <a:br>
              <a:rPr lang="en-US" sz="1500" b="1" i="1" dirty="0" smtClean="0"/>
            </a:br>
            <a:r>
              <a:rPr lang="en-US" sz="1500" b="1" i="1" dirty="0" smtClean="0"/>
              <a:t>for any licensable IP core </a:t>
            </a:r>
          </a:p>
          <a:p>
            <a:pPr marL="225425" lvl="0" indent="-225425" fontAlgn="auto">
              <a:spcBef>
                <a:spcPts val="0"/>
              </a:spcBef>
              <a:spcAft>
                <a:spcPts val="0"/>
              </a:spcAft>
              <a:buFont typeface="Arial" pitchFamily="34" charset="0"/>
              <a:buChar char="•"/>
            </a:pPr>
            <a:r>
              <a:rPr lang="en-US" sz="1500" b="1" i="1" dirty="0" smtClean="0"/>
              <a:t>Leading silicon efficiency in its class</a:t>
            </a:r>
          </a:p>
        </p:txBody>
      </p:sp>
      <p:sp>
        <p:nvSpPr>
          <p:cNvPr id="56" name="Text Box 25"/>
          <p:cNvSpPr txBox="1">
            <a:spLocks noChangeArrowheads="1"/>
          </p:cNvSpPr>
          <p:nvPr/>
        </p:nvSpPr>
        <p:spPr bwMode="auto">
          <a:xfrm>
            <a:off x="3066262" y="4911055"/>
            <a:ext cx="787395" cy="707886"/>
          </a:xfrm>
          <a:prstGeom prst="rect">
            <a:avLst/>
          </a:prstGeom>
          <a:noFill/>
          <a:ln w="9525" algn="ctr">
            <a:noFill/>
            <a:miter lim="800000"/>
            <a:headEnd/>
            <a:tailEnd/>
          </a:ln>
          <a:effectLst/>
        </p:spPr>
        <p:txBody>
          <a:bodyPr wrap="none">
            <a:spAutoFit/>
          </a:bodyPr>
          <a:lstStyle/>
          <a:p>
            <a:pPr algn="ctr">
              <a:defRPr/>
            </a:pPr>
            <a:endParaRPr lang="en-US" sz="2400" dirty="0">
              <a:solidFill>
                <a:schemeClr val="bg1"/>
              </a:solidFill>
            </a:endParaRPr>
          </a:p>
          <a:p>
            <a:pPr algn="ctr">
              <a:defRPr/>
            </a:pPr>
            <a:r>
              <a:rPr lang="en-US" sz="1600" dirty="0" smtClean="0">
                <a:solidFill>
                  <a:schemeClr val="bg1"/>
                </a:solidFill>
              </a:rPr>
              <a:t>Family</a:t>
            </a:r>
            <a:endParaRPr lang="en-US" sz="1600" dirty="0">
              <a:solidFill>
                <a:schemeClr val="bg1"/>
              </a:solidFill>
            </a:endParaRPr>
          </a:p>
        </p:txBody>
      </p:sp>
      <p:pic>
        <p:nvPicPr>
          <p:cNvPr id="57" name="Picture 56" descr="interAptivLogo_wt.png"/>
          <p:cNvPicPr>
            <a:picLocks noChangeAspect="1"/>
          </p:cNvPicPr>
          <p:nvPr/>
        </p:nvPicPr>
        <p:blipFill>
          <a:blip r:embed="rId3" cstate="print"/>
          <a:stretch>
            <a:fillRect/>
          </a:stretch>
        </p:blipFill>
        <p:spPr>
          <a:xfrm>
            <a:off x="2754659" y="3262330"/>
            <a:ext cx="1410600" cy="301752"/>
          </a:xfrm>
          <a:prstGeom prst="rect">
            <a:avLst/>
          </a:prstGeom>
        </p:spPr>
      </p:pic>
      <p:pic>
        <p:nvPicPr>
          <p:cNvPr id="61" name="Picture 60" descr="microAptivLogo_wt.png"/>
          <p:cNvPicPr>
            <a:picLocks noChangeAspect="1"/>
          </p:cNvPicPr>
          <p:nvPr/>
        </p:nvPicPr>
        <p:blipFill>
          <a:blip r:embed="rId4" cstate="print"/>
          <a:stretch>
            <a:fillRect/>
          </a:stretch>
        </p:blipFill>
        <p:spPr>
          <a:xfrm>
            <a:off x="2719213" y="4977286"/>
            <a:ext cx="1481493" cy="301752"/>
          </a:xfrm>
          <a:prstGeom prst="rect">
            <a:avLst/>
          </a:prstGeom>
        </p:spPr>
      </p:pic>
      <p:pic>
        <p:nvPicPr>
          <p:cNvPr id="62" name="Picture 61" descr="proAptivLogo_wt.png"/>
          <p:cNvPicPr>
            <a:picLocks noChangeAspect="1"/>
          </p:cNvPicPr>
          <p:nvPr/>
        </p:nvPicPr>
        <p:blipFill>
          <a:blip r:embed="rId5" cstate="print"/>
          <a:stretch>
            <a:fillRect/>
          </a:stretch>
        </p:blipFill>
        <p:spPr>
          <a:xfrm>
            <a:off x="2861688" y="1547083"/>
            <a:ext cx="1196543" cy="301752"/>
          </a:xfrm>
          <a:prstGeom prst="rect">
            <a:avLst/>
          </a:prstGeom>
        </p:spPr>
      </p:pic>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1_New Horizontal MIPS Confidential with Sales_Disclaimer">
  <a:themeElements>
    <a:clrScheme name="1_New Horizontal MIPS Confidential with Sales_Disclaimer 1">
      <a:dk1>
        <a:srgbClr val="3F3F3F"/>
      </a:dk1>
      <a:lt1>
        <a:srgbClr val="FFFFFF"/>
      </a:lt1>
      <a:dk2>
        <a:srgbClr val="3F3F3F"/>
      </a:dk2>
      <a:lt2>
        <a:srgbClr val="FFFFFF"/>
      </a:lt2>
      <a:accent1>
        <a:srgbClr val="99CC00"/>
      </a:accent1>
      <a:accent2>
        <a:srgbClr val="00A1AC"/>
      </a:accent2>
      <a:accent3>
        <a:srgbClr val="FFFFFF"/>
      </a:accent3>
      <a:accent4>
        <a:srgbClr val="343434"/>
      </a:accent4>
      <a:accent5>
        <a:srgbClr val="CAE2AA"/>
      </a:accent5>
      <a:accent6>
        <a:srgbClr val="00919B"/>
      </a:accent6>
      <a:hlink>
        <a:srgbClr val="99CC00"/>
      </a:hlink>
      <a:folHlink>
        <a:srgbClr val="B2B2B2"/>
      </a:folHlink>
    </a:clrScheme>
    <a:fontScheme name="1_New Horizontal MIPS Confidential with Sales_Disclaim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ea typeface="MS PGothic"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ea typeface="MS PGothic" pitchFamily="34" charset="-128"/>
          </a:defRPr>
        </a:defPPr>
      </a:lstStyle>
    </a:lnDef>
  </a:objectDefaults>
  <a:extraClrSchemeLst>
    <a:extraClrScheme>
      <a:clrScheme name="1_New Horizontal MIPS Confidential with Sales_Disclaimer 1">
        <a:dk1>
          <a:srgbClr val="3F3F3F"/>
        </a:dk1>
        <a:lt1>
          <a:srgbClr val="FFFFFF"/>
        </a:lt1>
        <a:dk2>
          <a:srgbClr val="3F3F3F"/>
        </a:dk2>
        <a:lt2>
          <a:srgbClr val="FFFFFF"/>
        </a:lt2>
        <a:accent1>
          <a:srgbClr val="99CC00"/>
        </a:accent1>
        <a:accent2>
          <a:srgbClr val="00A1AC"/>
        </a:accent2>
        <a:accent3>
          <a:srgbClr val="FFFFFF"/>
        </a:accent3>
        <a:accent4>
          <a:srgbClr val="343434"/>
        </a:accent4>
        <a:accent5>
          <a:srgbClr val="CAE2AA"/>
        </a:accent5>
        <a:accent6>
          <a:srgbClr val="00919B"/>
        </a:accent6>
        <a:hlink>
          <a:srgbClr val="99CC0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37041</TotalTime>
  <Words>3984</Words>
  <Application>Microsoft Office PowerPoint</Application>
  <PresentationFormat>On-screen Show (4:3)</PresentationFormat>
  <Paragraphs>783</Paragraphs>
  <Slides>60</Slides>
  <Notes>7</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60</vt:i4>
      </vt:variant>
    </vt:vector>
  </HeadingPairs>
  <TitlesOfParts>
    <vt:vector size="62" baseType="lpstr">
      <vt:lpstr>1_New Horizontal MIPS Confidential with Sales_Disclaimer</vt:lpstr>
      <vt:lpstr>Microsoft Office Excel 97-2003 Worksheet</vt:lpstr>
      <vt:lpstr>Slide 1</vt:lpstr>
      <vt:lpstr>Slide 2</vt:lpstr>
      <vt:lpstr>Что такое MIPS?</vt:lpstr>
      <vt:lpstr>MIPS Heritage </vt:lpstr>
      <vt:lpstr>Industry’s Most  Scalable Processor Architecture</vt:lpstr>
      <vt:lpstr>MIPS Shipping in Major Brands in Digital Home</vt:lpstr>
      <vt:lpstr>Slide 7</vt:lpstr>
      <vt:lpstr>Классификация современных процессоров MIPS</vt:lpstr>
      <vt:lpstr>«Классические» ядра и новое поколение - MIPS Aptiv</vt:lpstr>
      <vt:lpstr>«Классические» ядра MIPS Technologies</vt:lpstr>
      <vt:lpstr>Aptiv Cores Span a Broad Application Range</vt:lpstr>
      <vt:lpstr>Конвейер M4K напоминает конвейер из учебников</vt:lpstr>
      <vt:lpstr>Демо: RetroBSD на Microchip PIC32</vt:lpstr>
      <vt:lpstr>MIPS 24K – история стабильного успеха</vt:lpstr>
      <vt:lpstr>Конвейер MIPS 24K – 8 стадий</vt:lpstr>
      <vt:lpstr>Демо: Линуксный компьютер за 22 евро на MIPS 24KE</vt:lpstr>
      <vt:lpstr>Демо: Терминал линуксного компьютера с MIPS 24KE</vt:lpstr>
      <vt:lpstr>MIPS 34K – многопоточность на одном ядре</vt:lpstr>
      <vt:lpstr>Конвейер MIPS 34K – 9 стадий</vt:lpstr>
      <vt:lpstr>MIPS 74K – суперскалярная производительность</vt:lpstr>
      <vt:lpstr>Демо: Андроидный планшет на MIPS 74K</vt:lpstr>
      <vt:lpstr>Многоядерные системы MIPS 1004K, 1074K, interAptiv и proAptiv</vt:lpstr>
      <vt:lpstr>Многоядерная система MIPS 1074K против Intel Atom</vt:lpstr>
      <vt:lpstr>MIPS proAptiv – новый уровень производительности</vt:lpstr>
      <vt:lpstr>MIPS proAptiv против ARM Cortex A15 – та же производительность на вдвое меньшей площади</vt:lpstr>
      <vt:lpstr>Демо: MIPS-based Ingenic и Андроид в телевизоре</vt:lpstr>
      <vt:lpstr>Slide 27</vt:lpstr>
      <vt:lpstr>Чем ядра MIPS M4K, M14K и microAptiv хороши для микроконтроллеров?</vt:lpstr>
      <vt:lpstr>Лучшая производительность в своем классе</vt:lpstr>
      <vt:lpstr>Slide 30</vt:lpstr>
      <vt:lpstr>Спецификации для следущего ядра - microAptiv</vt:lpstr>
      <vt:lpstr>Главные особенности</vt:lpstr>
      <vt:lpstr>Более полная диаграмма конвейера MIPS M4K (вариант с быстрым умножением и делением)</vt:lpstr>
      <vt:lpstr>Иллюстрация форвардинга в конвейере MIPS M4K</vt:lpstr>
      <vt:lpstr>16-битные наборы инструкций – MIPS16e и microMIPS</vt:lpstr>
      <vt:lpstr>Пример 32-битной и 16-битной команд</vt:lpstr>
      <vt:lpstr>Два варианта трансляции виртуальных адресов в архитектуре MIPS</vt:lpstr>
      <vt:lpstr>Карта виртуальных адресов M4K</vt:lpstr>
      <vt:lpstr>В PIC32 на M4K адресное пространство пользователя вообще не используется</vt:lpstr>
      <vt:lpstr>Новый способ защиты памяти- Memory Protection Unit</vt:lpstr>
      <vt:lpstr>Устройство защиты памяти – Memory Protection Unit</vt:lpstr>
      <vt:lpstr>Умножение и деление</vt:lpstr>
      <vt:lpstr>Зачем нужна специальная команда умножения со сложением - MADD?</vt:lpstr>
      <vt:lpstr>Новое ядро M14KE / microAptiv реализует большое набор инструкций для DSP</vt:lpstr>
      <vt:lpstr>Пример команды из DSP-расширения</vt:lpstr>
      <vt:lpstr>Новые инструкции для эксклюзивного доступа</vt:lpstr>
      <vt:lpstr>Оптимизация обработки прерываний в M14K и microAptiv</vt:lpstr>
      <vt:lpstr>Независимый аналитический журнал показывает преимущество MIPS M14K против ARM Cortex-M3</vt:lpstr>
      <vt:lpstr>microAptiv vs. Cortex-M4 Advantages</vt:lpstr>
      <vt:lpstr>Slide 50</vt:lpstr>
      <vt:lpstr>Комбинация экспертизы двух ведущих компаний</vt:lpstr>
      <vt:lpstr>Демо: PIC32 может генерировать развертку графического дисплея без контроллера</vt:lpstr>
      <vt:lpstr>Расчет количества циклов для генерации развертки удивляет</vt:lpstr>
      <vt:lpstr>Разгадка – развертку генерирует DMA контроллер</vt:lpstr>
      <vt:lpstr>Два способа использования – с внутренней или с внешней памятью</vt:lpstr>
      <vt:lpstr>Демо: Интерфейс между микроконтроллером Microchip PIC32 и ПЛИС Altera Cyclone IV</vt:lpstr>
      <vt:lpstr>Демо крупнее: Интерфейс между микроконтроллером Microchip PIC32 и ПЛИС Altera Cyclone IV</vt:lpstr>
      <vt:lpstr>Детали интерфейса</vt:lpstr>
      <vt:lpstr>Рекомендуемая литература</vt:lpstr>
      <vt:lpstr>Slide 60</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Marva Maida</dc:creator>
  <cp:lastModifiedBy>panchul</cp:lastModifiedBy>
  <cp:revision>1241</cp:revision>
  <dcterms:created xsi:type="dcterms:W3CDTF">2011-02-09T22:38:41Z</dcterms:created>
  <dcterms:modified xsi:type="dcterms:W3CDTF">2012-10-26T10:25:46Z</dcterms:modified>
</cp:coreProperties>
</file>