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Lst>
  <p:notesMasterIdLst>
    <p:notesMasterId r:id="rId27"/>
  </p:notesMasterIdLst>
  <p:handoutMasterIdLst>
    <p:handoutMasterId r:id="rId28"/>
  </p:handoutMasterIdLst>
  <p:sldIdLst>
    <p:sldId id="525" r:id="rId2"/>
    <p:sldId id="554" r:id="rId3"/>
    <p:sldId id="552" r:id="rId4"/>
    <p:sldId id="572" r:id="rId5"/>
    <p:sldId id="553" r:id="rId6"/>
    <p:sldId id="581" r:id="rId7"/>
    <p:sldId id="579" r:id="rId8"/>
    <p:sldId id="556" r:id="rId9"/>
    <p:sldId id="559" r:id="rId10"/>
    <p:sldId id="570" r:id="rId11"/>
    <p:sldId id="560" r:id="rId12"/>
    <p:sldId id="569" r:id="rId13"/>
    <p:sldId id="561" r:id="rId14"/>
    <p:sldId id="571" r:id="rId15"/>
    <p:sldId id="562" r:id="rId16"/>
    <p:sldId id="563" r:id="rId17"/>
    <p:sldId id="564" r:id="rId18"/>
    <p:sldId id="573" r:id="rId19"/>
    <p:sldId id="574" r:id="rId20"/>
    <p:sldId id="576" r:id="rId21"/>
    <p:sldId id="577" r:id="rId22"/>
    <p:sldId id="565" r:id="rId23"/>
    <p:sldId id="578" r:id="rId24"/>
    <p:sldId id="567" r:id="rId25"/>
    <p:sldId id="549" r:id="rId26"/>
  </p:sldIdLst>
  <p:sldSz cx="9144000" cy="6858000" type="screen4x3"/>
  <p:notesSz cx="7010400" cy="9296400"/>
  <p:defaultTextStyle>
    <a:defPPr>
      <a:defRPr lang="en-US"/>
    </a:defPPr>
    <a:lvl1pPr algn="l" rtl="0" fontAlgn="base">
      <a:spcBef>
        <a:spcPct val="0"/>
      </a:spcBef>
      <a:spcAft>
        <a:spcPct val="0"/>
      </a:spcAft>
      <a:defRPr sz="2000" b="1" kern="1200">
        <a:solidFill>
          <a:srgbClr val="7666AC"/>
        </a:solidFill>
        <a:latin typeface="Arial" charset="0"/>
        <a:ea typeface="MS PGothic" pitchFamily="34" charset="-128"/>
        <a:cs typeface="Arial" charset="0"/>
      </a:defRPr>
    </a:lvl1pPr>
    <a:lvl2pPr marL="457200" algn="l" rtl="0" fontAlgn="base">
      <a:spcBef>
        <a:spcPct val="0"/>
      </a:spcBef>
      <a:spcAft>
        <a:spcPct val="0"/>
      </a:spcAft>
      <a:defRPr sz="2000" b="1" kern="1200">
        <a:solidFill>
          <a:srgbClr val="7666AC"/>
        </a:solidFill>
        <a:latin typeface="Arial" charset="0"/>
        <a:ea typeface="MS PGothic" pitchFamily="34" charset="-128"/>
        <a:cs typeface="Arial" charset="0"/>
      </a:defRPr>
    </a:lvl2pPr>
    <a:lvl3pPr marL="914400" algn="l" rtl="0" fontAlgn="base">
      <a:spcBef>
        <a:spcPct val="0"/>
      </a:spcBef>
      <a:spcAft>
        <a:spcPct val="0"/>
      </a:spcAft>
      <a:defRPr sz="2000" b="1" kern="1200">
        <a:solidFill>
          <a:srgbClr val="7666AC"/>
        </a:solidFill>
        <a:latin typeface="Arial" charset="0"/>
        <a:ea typeface="MS PGothic" pitchFamily="34" charset="-128"/>
        <a:cs typeface="Arial" charset="0"/>
      </a:defRPr>
    </a:lvl3pPr>
    <a:lvl4pPr marL="1371600" algn="l" rtl="0" fontAlgn="base">
      <a:spcBef>
        <a:spcPct val="0"/>
      </a:spcBef>
      <a:spcAft>
        <a:spcPct val="0"/>
      </a:spcAft>
      <a:defRPr sz="2000" b="1" kern="1200">
        <a:solidFill>
          <a:srgbClr val="7666AC"/>
        </a:solidFill>
        <a:latin typeface="Arial" charset="0"/>
        <a:ea typeface="MS PGothic" pitchFamily="34" charset="-128"/>
        <a:cs typeface="Arial" charset="0"/>
      </a:defRPr>
    </a:lvl4pPr>
    <a:lvl5pPr marL="1828800" algn="l" rtl="0" fontAlgn="base">
      <a:spcBef>
        <a:spcPct val="0"/>
      </a:spcBef>
      <a:spcAft>
        <a:spcPct val="0"/>
      </a:spcAft>
      <a:defRPr sz="2000" b="1" kern="1200">
        <a:solidFill>
          <a:srgbClr val="7666AC"/>
        </a:solidFill>
        <a:latin typeface="Arial" charset="0"/>
        <a:ea typeface="MS PGothic" pitchFamily="34" charset="-128"/>
        <a:cs typeface="Arial" charset="0"/>
      </a:defRPr>
    </a:lvl5pPr>
    <a:lvl6pPr marL="2286000" algn="l" defTabSz="914400" rtl="0" eaLnBrk="1" latinLnBrk="0" hangingPunct="1">
      <a:defRPr sz="2000" b="1" kern="1200">
        <a:solidFill>
          <a:srgbClr val="7666AC"/>
        </a:solidFill>
        <a:latin typeface="Arial" charset="0"/>
        <a:ea typeface="MS PGothic" pitchFamily="34" charset="-128"/>
        <a:cs typeface="Arial" charset="0"/>
      </a:defRPr>
    </a:lvl6pPr>
    <a:lvl7pPr marL="2743200" algn="l" defTabSz="914400" rtl="0" eaLnBrk="1" latinLnBrk="0" hangingPunct="1">
      <a:defRPr sz="2000" b="1" kern="1200">
        <a:solidFill>
          <a:srgbClr val="7666AC"/>
        </a:solidFill>
        <a:latin typeface="Arial" charset="0"/>
        <a:ea typeface="MS PGothic" pitchFamily="34" charset="-128"/>
        <a:cs typeface="Arial" charset="0"/>
      </a:defRPr>
    </a:lvl7pPr>
    <a:lvl8pPr marL="3200400" algn="l" defTabSz="914400" rtl="0" eaLnBrk="1" latinLnBrk="0" hangingPunct="1">
      <a:defRPr sz="2000" b="1" kern="1200">
        <a:solidFill>
          <a:srgbClr val="7666AC"/>
        </a:solidFill>
        <a:latin typeface="Arial" charset="0"/>
        <a:ea typeface="MS PGothic" pitchFamily="34" charset="-128"/>
        <a:cs typeface="Arial" charset="0"/>
      </a:defRPr>
    </a:lvl8pPr>
    <a:lvl9pPr marL="3657600" algn="l" defTabSz="914400" rtl="0" eaLnBrk="1" latinLnBrk="0" hangingPunct="1">
      <a:defRPr sz="2000" b="1" kern="1200">
        <a:solidFill>
          <a:srgbClr val="7666AC"/>
        </a:solidFill>
        <a:latin typeface="Arial" charset="0"/>
        <a:ea typeface="MS PGothic"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76AC"/>
    <a:srgbClr val="485FAA"/>
    <a:srgbClr val="7666AC"/>
    <a:srgbClr val="AA1B81"/>
    <a:srgbClr val="7F1461"/>
    <a:srgbClr val="7666AD"/>
    <a:srgbClr val="00A1AC"/>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3" autoAdjust="0"/>
    <p:restoredTop sz="89130" autoAdjust="0"/>
  </p:normalViewPr>
  <p:slideViewPr>
    <p:cSldViewPr snapToGrid="0">
      <p:cViewPr varScale="1">
        <p:scale>
          <a:sx n="85" d="100"/>
          <a:sy n="85" d="100"/>
        </p:scale>
        <p:origin x="-816" y="-8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spcBef>
                <a:spcPct val="0"/>
              </a:spcBef>
              <a:buClrTx/>
              <a:buFontTx/>
              <a:buNone/>
              <a:defRPr sz="1200" b="0">
                <a:solidFill>
                  <a:schemeClr val="tx1"/>
                </a:solidFill>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spcBef>
                <a:spcPct val="0"/>
              </a:spcBef>
              <a:buClrTx/>
              <a:buFontTx/>
              <a:buNone/>
              <a:defRPr sz="1200" b="0">
                <a:solidFill>
                  <a:schemeClr val="tx1"/>
                </a:solidFill>
                <a:ea typeface="ＭＳ Ｐゴシック" charset="0"/>
                <a:cs typeface="ＭＳ Ｐゴシック" charset="0"/>
              </a:defRPr>
            </a:lvl1pPr>
          </a:lstStyle>
          <a:p>
            <a:pPr>
              <a:defRPr/>
            </a:pPr>
            <a:fld id="{3E7FF47D-1802-4678-B741-50ABA730FAF0}" type="datetimeFigureOut">
              <a:rPr lang="en-US"/>
              <a:pPr>
                <a:defRPr/>
              </a:pPr>
              <a:t>10/22/2012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spcBef>
                <a:spcPct val="0"/>
              </a:spcBef>
              <a:buClrTx/>
              <a:buFontTx/>
              <a:buNone/>
              <a:defRPr sz="1200" b="0">
                <a:solidFill>
                  <a:schemeClr val="tx1"/>
                </a:solidFill>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eaLnBrk="1" hangingPunct="1">
              <a:spcBef>
                <a:spcPct val="0"/>
              </a:spcBef>
              <a:buClrTx/>
              <a:buFontTx/>
              <a:buNone/>
              <a:defRPr sz="1200" b="0">
                <a:solidFill>
                  <a:schemeClr val="tx1"/>
                </a:solidFill>
                <a:ea typeface="ＭＳ Ｐゴシック" charset="0"/>
                <a:cs typeface="ＭＳ Ｐゴシック" charset="0"/>
              </a:defRPr>
            </a:lvl1pPr>
          </a:lstStyle>
          <a:p>
            <a:pPr>
              <a:defRPr/>
            </a:pPr>
            <a:fld id="{E4BAA3B8-09B9-4FB9-8BE3-EAB393A65E9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defTabSz="881063" eaLnBrk="1" hangingPunct="1">
              <a:spcBef>
                <a:spcPct val="0"/>
              </a:spcBef>
              <a:buClrTx/>
              <a:buFontTx/>
              <a:buNone/>
              <a:defRPr sz="1200" b="0">
                <a:solidFill>
                  <a:schemeClr val="tx1"/>
                </a:solidFill>
                <a:ea typeface="ＭＳ Ｐゴシック" charset="0"/>
                <a:cs typeface="Arial" charset="0"/>
              </a:defRPr>
            </a:lvl1pPr>
          </a:lstStyle>
          <a:p>
            <a:pPr>
              <a:defRPr/>
            </a:pPr>
            <a:endParaRPr lang="en-US"/>
          </a:p>
        </p:txBody>
      </p:sp>
      <p:sp>
        <p:nvSpPr>
          <p:cNvPr id="100355"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lgn="r" defTabSz="881063" eaLnBrk="1" hangingPunct="1">
              <a:spcBef>
                <a:spcPct val="0"/>
              </a:spcBef>
              <a:buClrTx/>
              <a:buFontTx/>
              <a:buNone/>
              <a:defRPr sz="1200" b="0">
                <a:solidFill>
                  <a:schemeClr val="tx1"/>
                </a:solidFill>
                <a:ea typeface="ＭＳ Ｐゴシック" charset="0"/>
                <a:cs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defTabSz="881063" eaLnBrk="1" hangingPunct="1">
              <a:spcBef>
                <a:spcPct val="0"/>
              </a:spcBef>
              <a:buClrTx/>
              <a:buFontTx/>
              <a:buNone/>
              <a:defRPr sz="1200" b="0">
                <a:solidFill>
                  <a:schemeClr val="tx1"/>
                </a:solidFill>
                <a:ea typeface="ＭＳ Ｐゴシック" charset="0"/>
                <a:cs typeface="Arial" charset="0"/>
              </a:defRPr>
            </a:lvl1pPr>
          </a:lstStyle>
          <a:p>
            <a:pPr>
              <a:defRPr/>
            </a:pPr>
            <a:endParaRPr lang="en-US"/>
          </a:p>
        </p:txBody>
      </p:sp>
      <p:sp>
        <p:nvSpPr>
          <p:cNvPr id="100359"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r" defTabSz="881063" eaLnBrk="1" hangingPunct="1">
              <a:spcBef>
                <a:spcPct val="0"/>
              </a:spcBef>
              <a:buClrTx/>
              <a:buFontTx/>
              <a:buNone/>
              <a:defRPr sz="1200" b="0">
                <a:solidFill>
                  <a:schemeClr val="tx1"/>
                </a:solidFill>
                <a:ea typeface="ＭＳ Ｐゴシック" charset="0"/>
                <a:cs typeface="Arial" charset="0"/>
              </a:defRPr>
            </a:lvl1pPr>
          </a:lstStyle>
          <a:p>
            <a:pPr>
              <a:defRPr/>
            </a:pPr>
            <a:fld id="{6AD0EAE1-A942-4EE8-A66B-AE741CDF11D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D4963C-4ADB-422E-B12E-FE6CE0C55BEA}" type="slidenum">
              <a:rPr lang="en-US" smtClean="0"/>
              <a:pPr>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4746C44A-7E84-4650-8F61-EB7EB47ED4EF}" type="slidenum">
              <a:rPr lang="en-US" smtClean="0"/>
              <a:pPr/>
              <a:t>4</a:t>
            </a:fld>
            <a:endParaRPr lang="en-US" smtClean="0"/>
          </a:p>
        </p:txBody>
      </p:sp>
      <p:sp>
        <p:nvSpPr>
          <p:cNvPr id="23554" name="Rectangle 2"/>
          <p:cNvSpPr>
            <a:spLocks noGrp="1" noRot="1" noChangeAspect="1" noChangeArrowheads="1" noTextEdit="1"/>
          </p:cNvSpPr>
          <p:nvPr>
            <p:ph type="sldImg"/>
          </p:nvPr>
        </p:nvSpPr>
        <p:spPr>
          <a:xfrm>
            <a:off x="1181100" y="698500"/>
            <a:ext cx="4648200" cy="3486150"/>
          </a:xfrm>
          <a:ln/>
        </p:spPr>
      </p:sp>
      <p:sp>
        <p:nvSpPr>
          <p:cNvPr id="23555" name="Rectangle 3"/>
          <p:cNvSpPr>
            <a:spLocks noGrp="1" noChangeArrowheads="1"/>
          </p:cNvSpPr>
          <p:nvPr>
            <p:ph type="body" idx="1"/>
          </p:nvPr>
        </p:nvSpPr>
        <p:spPr>
          <a:xfrm>
            <a:off x="701345" y="4417634"/>
            <a:ext cx="5607711" cy="4180921"/>
          </a:xfrm>
          <a:noFill/>
          <a:ln/>
        </p:spPr>
        <p:txBody>
          <a:bodyPr lIns="89813" tIns="44907" rIns="89813" bIns="44907"/>
          <a:lstStyle/>
          <a:p>
            <a:pPr eaLnBrk="1" hangingPunct="1"/>
            <a:r>
              <a:rPr lang="en-US" smtClean="0"/>
              <a:t>Most customers have seen our current product portfolio. This is included to help position where the new 1074K fits into the portfolio, with MIPS now providing coherent multiprocessing options for both our hardware multi-threaded (34K) and superscalar OoO (74K CPU core familes.</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5BA4C917-655F-4A38-B3F6-0BC98E39ABCA}" type="slidenum">
              <a:rPr lang="en-US" smtClean="0">
                <a:cs typeface="Arial" charset="0"/>
              </a:rPr>
              <a:pPr/>
              <a:t>6</a:t>
            </a:fld>
            <a:endParaRPr lang="en-US" smtClean="0">
              <a:cs typeface="Arial" charset="0"/>
            </a:endParaRPr>
          </a:p>
        </p:txBody>
      </p:sp>
      <p:sp>
        <p:nvSpPr>
          <p:cNvPr id="33794" name="Rectangle 2"/>
          <p:cNvSpPr>
            <a:spLocks noGrp="1" noRot="1" noChangeAspect="1" noChangeArrowheads="1" noTextEdit="1"/>
          </p:cNvSpPr>
          <p:nvPr>
            <p:ph type="sldImg"/>
          </p:nvPr>
        </p:nvSpPr>
        <p:spPr>
          <a:xfrm>
            <a:off x="1181100" y="698500"/>
            <a:ext cx="4648200" cy="3486150"/>
          </a:xfrm>
          <a:ln/>
        </p:spPr>
      </p:sp>
      <p:sp>
        <p:nvSpPr>
          <p:cNvPr id="33795" name="Rectangle 3"/>
          <p:cNvSpPr>
            <a:spLocks noGrp="1" noChangeArrowheads="1"/>
          </p:cNvSpPr>
          <p:nvPr>
            <p:ph type="body" idx="1"/>
          </p:nvPr>
        </p:nvSpPr>
        <p:spPr>
          <a:xfrm>
            <a:off x="701676" y="4418015"/>
            <a:ext cx="5607050" cy="4179887"/>
          </a:xfrm>
          <a:noFill/>
          <a:ln/>
        </p:spPr>
        <p:txBody>
          <a:bodyPr lIns="89813" tIns="44907" rIns="89813" bIns="44907"/>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6529" name="Rectangle 7"/>
          <p:cNvSpPr>
            <a:spLocks noGrp="1" noChangeArrowheads="1"/>
          </p:cNvSpPr>
          <p:nvPr>
            <p:ph type="sldNum" sz="quarter" idx="5"/>
          </p:nvPr>
        </p:nvSpPr>
        <p:spPr>
          <a:noFill/>
        </p:spPr>
        <p:txBody>
          <a:bodyPr/>
          <a:lstStyle/>
          <a:p>
            <a:fld id="{36C9DA16-CD21-4B41-8F1F-B05FB7D0FE74}" type="slidenum">
              <a:rPr lang="en-US" smtClean="0">
                <a:latin typeface="Arial" pitchFamily="34" charset="0"/>
                <a:cs typeface="Arial" pitchFamily="34" charset="0"/>
              </a:rPr>
              <a:pPr/>
              <a:t>21</a:t>
            </a:fld>
            <a:endParaRPr lang="en-US" smtClean="0">
              <a:latin typeface="Arial" pitchFamily="34" charset="0"/>
              <a:cs typeface="Arial" pitchFamily="34" charset="0"/>
            </a:endParaRPr>
          </a:p>
        </p:txBody>
      </p:sp>
      <p:sp>
        <p:nvSpPr>
          <p:cNvPr id="2326530" name="Rectangle 2"/>
          <p:cNvSpPr>
            <a:spLocks noGrp="1" noRot="1" noChangeAspect="1" noChangeArrowheads="1" noTextEdit="1"/>
          </p:cNvSpPr>
          <p:nvPr>
            <p:ph type="sldImg"/>
          </p:nvPr>
        </p:nvSpPr>
        <p:spPr>
          <a:xfrm>
            <a:off x="1181100" y="698500"/>
            <a:ext cx="4648200" cy="3486150"/>
          </a:xfrm>
          <a:ln/>
        </p:spPr>
      </p:sp>
      <p:sp>
        <p:nvSpPr>
          <p:cNvPr id="2326531" name="Rectangle 3"/>
          <p:cNvSpPr>
            <a:spLocks noGrp="1" noChangeArrowheads="1"/>
          </p:cNvSpPr>
          <p:nvPr>
            <p:ph type="body" idx="1"/>
          </p:nvPr>
        </p:nvSpPr>
        <p:spPr>
          <a:xfrm>
            <a:off x="702866" y="4417634"/>
            <a:ext cx="5604669" cy="4180921"/>
          </a:xfrm>
          <a:noFill/>
          <a:ln/>
        </p:spPr>
        <p:txBody>
          <a:bodyPr/>
          <a:lstStyle/>
          <a:p>
            <a:pPr eaLnBrk="1" hangingPunct="1"/>
            <a:r>
              <a:rPr lang="en-US" smtClean="0">
                <a:latin typeface="Arial" pitchFamily="34" charset="0"/>
              </a:rPr>
              <a:t>With Intel pushing their x86-based Atom CPU technology in SoCs targeted for digital home and mobile applications, this slide illustrates how MIPS latest technology compares to the CPU powering Intel’s digital home SoCs.</a:t>
            </a:r>
          </a:p>
          <a:p>
            <a:pPr eaLnBrk="1" hangingPunct="1"/>
            <a:endParaRPr lang="en-US" smtClean="0">
              <a:latin typeface="Arial" pitchFamily="34" charset="0"/>
            </a:endParaRPr>
          </a:p>
          <a:p>
            <a:pPr eaLnBrk="1" hangingPunct="1"/>
            <a:r>
              <a:rPr lang="en-US" b="1" u="sng" smtClean="0">
                <a:latin typeface="Arial" pitchFamily="34" charset="0"/>
              </a:rPr>
              <a:t>The message is effectively a 3 core 1074K system can fit into less die area than 1 hyperthreaded Atom CPU (including BIU) in a common process geometry. And at a common frequency point of 1.2 GHz, our 3 core configuration delivers nearly 2.5x the performance of that Atom platform.</a:t>
            </a:r>
          </a:p>
          <a:p>
            <a:pPr eaLnBrk="1" hangingPunct="1"/>
            <a:endParaRPr lang="en-US" b="1" u="sng" smtClean="0">
              <a:latin typeface="Arial" pitchFamily="34" charset="0"/>
            </a:endParaRPr>
          </a:p>
          <a:p>
            <a:pPr eaLnBrk="1" hangingPunct="1"/>
            <a:r>
              <a:rPr lang="en-US" smtClean="0">
                <a:latin typeface="Arial" pitchFamily="34" charset="0"/>
              </a:rPr>
              <a:t>Intel’s generations of Atom rollouts has been more about SoC level integration to date, and of course they are heavily leveraging their process leadership and Moore’s Law process migration for cost/power benefits on roadmap. But given a snapshot in time and a common process geometry, the above is how the comparison plays out.</a:t>
            </a:r>
          </a:p>
          <a:p>
            <a:pPr eaLnBrk="1" hangingPunct="1"/>
            <a:endParaRPr lang="en-US" smtClean="0">
              <a:latin typeface="Arial" pitchFamily="34" charset="0"/>
            </a:endParaRPr>
          </a:p>
          <a:p>
            <a:pPr eaLnBrk="1" hangingPunct="1"/>
            <a:r>
              <a:rPr lang="en-US" smtClean="0">
                <a:latin typeface="Arial" pitchFamily="34" charset="0"/>
              </a:rPr>
              <a:t>Actual core power for Atom is difficult to isolate from their overall SoC numbers. Info in this slide is based on original Z5xx series TDP, which was effectively the chip in the die photo, and the CE4100 digital home SoC is reported at 7-9W at an SoC level. No power info provided for new CE4200 introduced at IDF 2010, but it is still manufactured in Intel’s 45nm technology.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defRPr/>
            </a:pPr>
            <a:endParaRPr lang="en-US" dirty="0" smtClean="0">
              <a:latin typeface="Arial" pitchFamily="34" charset="0"/>
              <a:ea typeface="ＭＳ Ｐゴシック" charset="0"/>
              <a:cs typeface="ＭＳ Ｐゴシック" charset="0"/>
            </a:endParaRPr>
          </a:p>
        </p:txBody>
      </p:sp>
      <p:sp>
        <p:nvSpPr>
          <p:cNvPr id="28675" name="Slide Number Placeholder 3"/>
          <p:cNvSpPr>
            <a:spLocks noGrp="1"/>
          </p:cNvSpPr>
          <p:nvPr>
            <p:ph type="sldNum" sz="quarter" idx="5"/>
          </p:nvPr>
        </p:nvSpPr>
        <p:spPr>
          <a:noFill/>
        </p:spPr>
        <p:txBody>
          <a:bodyPr/>
          <a:lstStyle/>
          <a:p>
            <a:fld id="{DDFC46E5-F867-4FF1-8CE5-5F48AEB3E6B7}" type="slidenum">
              <a:rPr lang="en-US" smtClean="0">
                <a:ea typeface="MS PGothic"/>
              </a:rPr>
              <a:pPr/>
              <a:t>23</a:t>
            </a:fld>
            <a:endParaRPr lang="en-US" smtClean="0">
              <a:ea typeface="MS P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76200"/>
            <a:ext cx="22288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5341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122238"/>
            <a:ext cx="7315200" cy="868362"/>
          </a:xfrm>
        </p:spPr>
        <p:txBody>
          <a:bodyPr/>
          <a:lstStyle/>
          <a:p>
            <a:r>
              <a:rPr lang="en-US"/>
              <a:t>Click to edit Master title style</a:t>
            </a:r>
          </a:p>
        </p:txBody>
      </p:sp>
      <p:sp>
        <p:nvSpPr>
          <p:cNvPr id="3" name="Table Placeholder 2"/>
          <p:cNvSpPr>
            <a:spLocks noGrp="1"/>
          </p:cNvSpPr>
          <p:nvPr>
            <p:ph type="tbl" idx="1"/>
          </p:nvPr>
        </p:nvSpPr>
        <p:spPr>
          <a:xfrm>
            <a:off x="1600200" y="1447800"/>
            <a:ext cx="7315200" cy="4953000"/>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PPT.jpg"/>
          <p:cNvPicPr>
            <a:picLocks noChangeAspect="1"/>
          </p:cNvPicPr>
          <p:nvPr/>
        </p:nvPicPr>
        <p:blipFill>
          <a:blip r:embed="rId14" cstate="print"/>
          <a:srcRect/>
          <a:stretch>
            <a:fillRect/>
          </a:stretch>
        </p:blipFill>
        <p:spPr bwMode="auto">
          <a:xfrm>
            <a:off x="0" y="0"/>
            <a:ext cx="9144000" cy="6850063"/>
          </a:xfrm>
          <a:prstGeom prst="rect">
            <a:avLst/>
          </a:prstGeom>
          <a:noFill/>
          <a:ln w="9525">
            <a:noFill/>
            <a:miter lim="800000"/>
            <a:headEnd/>
            <a:tailEnd/>
          </a:ln>
        </p:spPr>
      </p:pic>
      <p:pic>
        <p:nvPicPr>
          <p:cNvPr id="1027" name="Picture 7" descr="MIPS-Logo-white"/>
          <p:cNvPicPr>
            <a:picLocks noChangeAspect="1" noChangeArrowheads="1"/>
          </p:cNvPicPr>
          <p:nvPr/>
        </p:nvPicPr>
        <p:blipFill>
          <a:blip r:embed="rId15" cstate="print"/>
          <a:srcRect/>
          <a:stretch>
            <a:fillRect/>
          </a:stretch>
        </p:blipFill>
        <p:spPr bwMode="invGray">
          <a:xfrm>
            <a:off x="8077200" y="6608763"/>
            <a:ext cx="836613" cy="192087"/>
          </a:xfrm>
          <a:prstGeom prst="rect">
            <a:avLst/>
          </a:prstGeom>
          <a:noFill/>
          <a:ln w="9525">
            <a:noFill/>
            <a:miter lim="800000"/>
            <a:headEnd/>
            <a:tailEnd/>
          </a:ln>
        </p:spPr>
      </p:pic>
      <p:sp>
        <p:nvSpPr>
          <p:cNvPr id="15" name="Rectangle 18"/>
          <p:cNvSpPr>
            <a:spLocks noChangeArrowheads="1"/>
          </p:cNvSpPr>
          <p:nvPr/>
        </p:nvSpPr>
        <p:spPr bwMode="auto">
          <a:xfrm>
            <a:off x="9525" y="6583363"/>
            <a:ext cx="323850" cy="228600"/>
          </a:xfrm>
          <a:prstGeom prst="rect">
            <a:avLst/>
          </a:prstGeom>
          <a:noFill/>
          <a:ln w="9525">
            <a:noFill/>
            <a:miter lim="800000"/>
            <a:headEnd/>
            <a:tailEnd/>
          </a:ln>
          <a:effectLst/>
        </p:spPr>
        <p:txBody>
          <a:bodyPr wrap="none">
            <a:spAutoFit/>
          </a:bodyPr>
          <a:lstStyle/>
          <a:p>
            <a:pPr algn="ctr">
              <a:defRPr/>
            </a:pPr>
            <a:fld id="{80403A2B-26D7-44AE-821F-F3515E626535}" type="slidenum">
              <a:rPr lang="en-US" sz="900" b="0">
                <a:solidFill>
                  <a:schemeClr val="tx2"/>
                </a:solidFill>
                <a:ea typeface="ＭＳ Ｐゴシック" charset="0"/>
                <a:cs typeface="ＭＳ Ｐゴシック" charset="0"/>
              </a:rPr>
              <a:pPr algn="ctr">
                <a:defRPr/>
              </a:pPr>
              <a:t>‹#›</a:t>
            </a:fld>
            <a:endParaRPr lang="en-US" sz="900" b="0">
              <a:solidFill>
                <a:schemeClr val="tx2"/>
              </a:solidFill>
              <a:ea typeface="ＭＳ Ｐゴシック" charset="0"/>
              <a:cs typeface="ＭＳ Ｐゴシック" charset="0"/>
            </a:endParaRPr>
          </a:p>
        </p:txBody>
      </p:sp>
      <p:sp>
        <p:nvSpPr>
          <p:cNvPr id="16" name="Text Box 27"/>
          <p:cNvSpPr txBox="1">
            <a:spLocks noChangeArrowheads="1"/>
          </p:cNvSpPr>
          <p:nvPr/>
        </p:nvSpPr>
        <p:spPr bwMode="auto">
          <a:xfrm>
            <a:off x="1962150" y="6588125"/>
            <a:ext cx="5886450" cy="230188"/>
          </a:xfrm>
          <a:prstGeom prst="rect">
            <a:avLst/>
          </a:prstGeom>
          <a:noFill/>
          <a:ln w="9525" algn="ctr">
            <a:noFill/>
            <a:miter lim="800000"/>
            <a:headEnd/>
            <a:tailEnd/>
          </a:ln>
          <a:effectLst/>
        </p:spPr>
        <p:txBody>
          <a:bodyPr>
            <a:spAutoFit/>
          </a:bodyPr>
          <a:lstStyle/>
          <a:p>
            <a:pPr algn="ctr">
              <a:defRPr/>
            </a:pPr>
            <a:r>
              <a:rPr lang="en-US" sz="900" b="0" dirty="0">
                <a:solidFill>
                  <a:srgbClr val="333333"/>
                </a:solidFill>
                <a:ea typeface="ＭＳ Ｐゴシック" charset="0"/>
              </a:rPr>
              <a:t>© 2012 MIPS Technologies, Inc. All rights reserved.</a:t>
            </a:r>
          </a:p>
        </p:txBody>
      </p:sp>
      <p:sp>
        <p:nvSpPr>
          <p:cNvPr id="1030" name="Title Placeholder 1"/>
          <p:cNvSpPr>
            <a:spLocks noGrp="1"/>
          </p:cNvSpPr>
          <p:nvPr>
            <p:ph type="title"/>
          </p:nvPr>
        </p:nvSpPr>
        <p:spPr bwMode="auto">
          <a:xfrm>
            <a:off x="152400" y="76200"/>
            <a:ext cx="8915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152400" y="1143000"/>
            <a:ext cx="88392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96" r:id="rId1"/>
    <p:sldLayoutId id="2147483895" r:id="rId2"/>
    <p:sldLayoutId id="2147483894" r:id="rId3"/>
    <p:sldLayoutId id="2147483893" r:id="rId4"/>
    <p:sldLayoutId id="2147483892" r:id="rId5"/>
    <p:sldLayoutId id="2147483891" r:id="rId6"/>
    <p:sldLayoutId id="2147483890" r:id="rId7"/>
    <p:sldLayoutId id="2147483889" r:id="rId8"/>
    <p:sldLayoutId id="2147483888" r:id="rId9"/>
    <p:sldLayoutId id="2147483887" r:id="rId10"/>
    <p:sldLayoutId id="2147483886" r:id="rId11"/>
    <p:sldLayoutId id="2147483897" r:id="rId12"/>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E64418"/>
        </a:buClr>
        <a:buFont typeface="Wingdings" pitchFamily="2" charset="2"/>
        <a:buChar char="v"/>
        <a:defRPr sz="2400" b="1">
          <a:solidFill>
            <a:srgbClr val="7666AC"/>
          </a:solidFill>
          <a:latin typeface="+mn-lt"/>
          <a:ea typeface="+mn-ea"/>
          <a:cs typeface="+mn-cs"/>
        </a:defRPr>
      </a:lvl1pPr>
      <a:lvl2pPr marL="742950" indent="-285750" algn="l" rtl="0" eaLnBrk="0" fontAlgn="base" hangingPunct="0">
        <a:spcBef>
          <a:spcPct val="20000"/>
        </a:spcBef>
        <a:spcAft>
          <a:spcPct val="0"/>
        </a:spcAft>
        <a:buClr>
          <a:srgbClr val="8EC000"/>
        </a:buClr>
        <a:buFont typeface="Wingdings" pitchFamily="2" charset="2"/>
        <a:buChar char="§"/>
        <a:defRPr sz="2000">
          <a:solidFill>
            <a:srgbClr val="7666AC"/>
          </a:solidFill>
          <a:latin typeface="+mn-lt"/>
        </a:defRPr>
      </a:lvl2pPr>
      <a:lvl3pPr marL="1143000" indent="-228600" algn="l" rtl="0" eaLnBrk="0" fontAlgn="base" hangingPunct="0">
        <a:spcBef>
          <a:spcPct val="20000"/>
        </a:spcBef>
        <a:spcAft>
          <a:spcPct val="0"/>
        </a:spcAft>
        <a:buClr>
          <a:srgbClr val="8EC000"/>
        </a:buClr>
        <a:buFont typeface="Arial" charset="0"/>
        <a:buChar char="•"/>
        <a:defRPr>
          <a:solidFill>
            <a:srgbClr val="7666AC"/>
          </a:solidFill>
          <a:latin typeface="+mn-lt"/>
        </a:defRPr>
      </a:lvl3pPr>
      <a:lvl4pPr marL="1600200" indent="-228600" algn="l" rtl="0" eaLnBrk="0" fontAlgn="base" hangingPunct="0">
        <a:spcBef>
          <a:spcPct val="20000"/>
        </a:spcBef>
        <a:spcAft>
          <a:spcPct val="0"/>
        </a:spcAft>
        <a:buClr>
          <a:srgbClr val="8EC000"/>
        </a:buClr>
        <a:buFont typeface="Wingdings" pitchFamily="2" charset="2"/>
        <a:buChar char="§"/>
        <a:defRPr sz="1600">
          <a:solidFill>
            <a:srgbClr val="7666AC"/>
          </a:solidFill>
          <a:latin typeface="+mn-lt"/>
        </a:defRPr>
      </a:lvl4pPr>
      <a:lvl5pPr marL="2057400" indent="-228600" algn="l" rtl="0" eaLnBrk="0" fontAlgn="base" hangingPunct="0">
        <a:spcBef>
          <a:spcPct val="20000"/>
        </a:spcBef>
        <a:spcAft>
          <a:spcPct val="0"/>
        </a:spcAft>
        <a:buClr>
          <a:srgbClr val="8EC000"/>
        </a:buClr>
        <a:buFont typeface="Arial" charset="0"/>
        <a:buChar char="•"/>
        <a:defRPr sz="1600">
          <a:solidFill>
            <a:srgbClr val="7666AC"/>
          </a:solidFill>
          <a:latin typeface="+mn-lt"/>
        </a:defRPr>
      </a:lvl5pPr>
      <a:lvl6pPr marL="2514600" indent="-228600" algn="l" rtl="0" fontAlgn="base">
        <a:spcBef>
          <a:spcPct val="20000"/>
        </a:spcBef>
        <a:spcAft>
          <a:spcPct val="0"/>
        </a:spcAft>
        <a:buClr>
          <a:srgbClr val="8EC000"/>
        </a:buClr>
        <a:buFont typeface="Arial" charset="0"/>
        <a:buChar char="•"/>
        <a:defRPr sz="1600">
          <a:solidFill>
            <a:srgbClr val="7666AC"/>
          </a:solidFill>
          <a:latin typeface="+mn-lt"/>
        </a:defRPr>
      </a:lvl6pPr>
      <a:lvl7pPr marL="2971800" indent="-228600" algn="l" rtl="0" fontAlgn="base">
        <a:spcBef>
          <a:spcPct val="20000"/>
        </a:spcBef>
        <a:spcAft>
          <a:spcPct val="0"/>
        </a:spcAft>
        <a:buClr>
          <a:srgbClr val="8EC000"/>
        </a:buClr>
        <a:buFont typeface="Arial" charset="0"/>
        <a:buChar char="•"/>
        <a:defRPr sz="1600">
          <a:solidFill>
            <a:srgbClr val="7666AC"/>
          </a:solidFill>
          <a:latin typeface="+mn-lt"/>
        </a:defRPr>
      </a:lvl7pPr>
      <a:lvl8pPr marL="3429000" indent="-228600" algn="l" rtl="0" fontAlgn="base">
        <a:spcBef>
          <a:spcPct val="20000"/>
        </a:spcBef>
        <a:spcAft>
          <a:spcPct val="0"/>
        </a:spcAft>
        <a:buClr>
          <a:srgbClr val="8EC000"/>
        </a:buClr>
        <a:buFont typeface="Arial" charset="0"/>
        <a:buChar char="•"/>
        <a:defRPr sz="1600">
          <a:solidFill>
            <a:srgbClr val="7666AC"/>
          </a:solidFill>
          <a:latin typeface="+mn-lt"/>
        </a:defRPr>
      </a:lvl8pPr>
      <a:lvl9pPr marL="3886200" indent="-228600" algn="l" rtl="0" fontAlgn="base">
        <a:spcBef>
          <a:spcPct val="20000"/>
        </a:spcBef>
        <a:spcAft>
          <a:spcPct val="0"/>
        </a:spcAft>
        <a:buClr>
          <a:srgbClr val="8EC000"/>
        </a:buClr>
        <a:buFont typeface="Arial" charset="0"/>
        <a:buChar char="•"/>
        <a:defRPr sz="1600">
          <a:solidFill>
            <a:srgbClr val="7666A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izmodo.com/"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ippea.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retrobsd.or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cstate="print"/>
          <a:srcRect/>
          <a:stretch>
            <a:fillRect/>
          </a:stretch>
        </p:blipFill>
        <p:spPr bwMode="auto">
          <a:xfrm>
            <a:off x="646113" y="3006725"/>
            <a:ext cx="2514600" cy="576263"/>
          </a:xfrm>
          <a:prstGeom prst="rect">
            <a:avLst/>
          </a:prstGeom>
          <a:noFill/>
          <a:ln w="9525">
            <a:noFill/>
            <a:miter lim="800000"/>
            <a:headEnd/>
            <a:tailEnd/>
          </a:ln>
        </p:spPr>
      </p:pic>
      <p:sp>
        <p:nvSpPr>
          <p:cNvPr id="15362" name="Line 9"/>
          <p:cNvSpPr>
            <a:spLocks noChangeShapeType="1"/>
          </p:cNvSpPr>
          <p:nvPr/>
        </p:nvSpPr>
        <p:spPr bwMode="auto">
          <a:xfrm>
            <a:off x="3478213" y="1935163"/>
            <a:ext cx="0" cy="2724150"/>
          </a:xfrm>
          <a:prstGeom prst="line">
            <a:avLst/>
          </a:prstGeom>
          <a:noFill/>
          <a:ln w="19050">
            <a:solidFill>
              <a:srgbClr val="C8C8C8">
                <a:alpha val="72156"/>
              </a:srgbClr>
            </a:solidFill>
            <a:round/>
            <a:headEnd/>
            <a:tailEnd/>
          </a:ln>
        </p:spPr>
        <p:txBody>
          <a:bodyPr wrap="none" anchor="ctr"/>
          <a:lstStyle/>
          <a:p>
            <a:endParaRPr lang="en-US"/>
          </a:p>
        </p:txBody>
      </p:sp>
      <p:sp>
        <p:nvSpPr>
          <p:cNvPr id="15363" name="Title 16"/>
          <p:cNvSpPr txBox="1">
            <a:spLocks/>
          </p:cNvSpPr>
          <p:nvPr/>
        </p:nvSpPr>
        <p:spPr bwMode="auto">
          <a:xfrm>
            <a:off x="3657600" y="1914525"/>
            <a:ext cx="4937125" cy="1958975"/>
          </a:xfrm>
          <a:prstGeom prst="rect">
            <a:avLst/>
          </a:prstGeom>
          <a:noFill/>
          <a:ln w="9525">
            <a:noFill/>
            <a:miter lim="800000"/>
            <a:headEnd/>
            <a:tailEnd/>
          </a:ln>
        </p:spPr>
        <p:txBody>
          <a:bodyPr anchor="ctr"/>
          <a:lstStyle/>
          <a:p>
            <a:r>
              <a:rPr lang="ru-RU" sz="3200" dirty="0" smtClean="0">
                <a:solidFill>
                  <a:srgbClr val="404040"/>
                </a:solidFill>
                <a:ea typeface="Arial Unicode MS" pitchFamily="34" charset="-128"/>
                <a:cs typeface="Arial Unicode MS" pitchFamily="34" charset="-128"/>
              </a:rPr>
              <a:t>Обзор современных процессоров </a:t>
            </a:r>
            <a:r>
              <a:rPr lang="en-US" sz="3200" dirty="0" smtClean="0">
                <a:solidFill>
                  <a:srgbClr val="404040"/>
                </a:solidFill>
                <a:ea typeface="Arial Unicode MS" pitchFamily="34" charset="-128"/>
                <a:cs typeface="Arial Unicode MS" pitchFamily="34" charset="-128"/>
              </a:rPr>
              <a:t>MIPS</a:t>
            </a:r>
            <a:endParaRPr lang="en-US" sz="3200" dirty="0">
              <a:solidFill>
                <a:srgbClr val="404040"/>
              </a:solidFill>
              <a:ea typeface="Arial Unicode MS" pitchFamily="34" charset="-128"/>
              <a:cs typeface="Arial Unicode MS" pitchFamily="34" charset="-128"/>
            </a:endParaRPr>
          </a:p>
        </p:txBody>
      </p:sp>
      <p:sp>
        <p:nvSpPr>
          <p:cNvPr id="15364" name="Text Placeholder 10"/>
          <p:cNvSpPr>
            <a:spLocks noGrp="1"/>
          </p:cNvSpPr>
          <p:nvPr>
            <p:ph type="body" sz="quarter" idx="4294967295"/>
          </p:nvPr>
        </p:nvSpPr>
        <p:spPr>
          <a:xfrm>
            <a:off x="3630613" y="4262438"/>
            <a:ext cx="4800600" cy="1600200"/>
          </a:xfrm>
        </p:spPr>
        <p:txBody>
          <a:bodyPr/>
          <a:lstStyle/>
          <a:p>
            <a:pPr eaLnBrk="1" hangingPunct="1">
              <a:buClr>
                <a:schemeClr val="accent2"/>
              </a:buClr>
              <a:buFont typeface="Wingdings" pitchFamily="2" charset="2"/>
              <a:buNone/>
            </a:pPr>
            <a:r>
              <a:rPr lang="ru-RU" sz="1800" dirty="0" smtClean="0">
                <a:solidFill>
                  <a:srgbClr val="8C8C8C"/>
                </a:solidFill>
              </a:rPr>
              <a:t>Юрий Панчул</a:t>
            </a:r>
            <a:r>
              <a:rPr lang="en-US" sz="1800" dirty="0" smtClean="0">
                <a:solidFill>
                  <a:srgbClr val="8C8C8C"/>
                </a:solidFill>
              </a:rPr>
              <a:t> </a:t>
            </a:r>
          </a:p>
          <a:p>
            <a:pPr eaLnBrk="1" hangingPunct="1">
              <a:buClr>
                <a:schemeClr val="accent2"/>
              </a:buClr>
              <a:buFont typeface="Wingdings" pitchFamily="2" charset="2"/>
              <a:buNone/>
            </a:pPr>
            <a:r>
              <a:rPr lang="ru-RU" sz="1800" dirty="0" smtClean="0">
                <a:solidFill>
                  <a:srgbClr val="8C8C8C"/>
                </a:solidFill>
              </a:rPr>
              <a:t>Старший инженер</a:t>
            </a:r>
            <a:endParaRPr lang="en-US" sz="1800" dirty="0" smtClean="0">
              <a:solidFill>
                <a:srgbClr val="8C8C8C"/>
              </a:solidFill>
            </a:endParaRPr>
          </a:p>
          <a:p>
            <a:pPr eaLnBrk="1" hangingPunct="1">
              <a:buClr>
                <a:schemeClr val="accent2"/>
              </a:buClr>
              <a:buFont typeface="Wingdings" pitchFamily="2" charset="2"/>
              <a:buNone/>
            </a:pPr>
            <a:endParaRPr lang="en-US" sz="1800" dirty="0" smtClean="0">
              <a:solidFill>
                <a:srgbClr val="8C8C8C"/>
              </a:solidFill>
            </a:endParaRPr>
          </a:p>
          <a:p>
            <a:pPr eaLnBrk="1" hangingPunct="1">
              <a:buClr>
                <a:schemeClr val="accent2"/>
              </a:buClr>
              <a:buFont typeface="Wingdings" pitchFamily="2" charset="2"/>
              <a:buNone/>
            </a:pPr>
            <a:r>
              <a:rPr lang="ru-RU" sz="1800" dirty="0" smtClean="0">
                <a:solidFill>
                  <a:srgbClr val="8C8C8C"/>
                </a:solidFill>
              </a:rPr>
              <a:t>20 октября 2012 года</a:t>
            </a:r>
            <a:endParaRPr lang="en-US" sz="1800" dirty="0" smtClean="0">
              <a:solidFill>
                <a:srgbClr val="8C8C8C"/>
              </a:solidFill>
            </a:endParaRPr>
          </a:p>
          <a:p>
            <a:pPr eaLnBrk="1" hangingPunct="1">
              <a:buClr>
                <a:schemeClr val="accent2"/>
              </a:buClr>
              <a:buFont typeface="Wingdings" pitchFamily="2" charset="2"/>
              <a:buNone/>
            </a:pPr>
            <a:endParaRPr lang="en-US" sz="1800" dirty="0" smtClean="0">
              <a:solidFill>
                <a:srgbClr val="8C8C8C"/>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Конвейер </a:t>
            </a:r>
            <a:r>
              <a:rPr lang="en-US" dirty="0" smtClean="0"/>
              <a:t>MIPS 24K</a:t>
            </a:r>
            <a:r>
              <a:rPr lang="ru-RU" dirty="0" smtClean="0"/>
              <a:t> – 8 стадий</a:t>
            </a:r>
            <a:endParaRPr lang="en-US" dirty="0"/>
          </a:p>
        </p:txBody>
      </p:sp>
      <p:sp>
        <p:nvSpPr>
          <p:cNvPr id="3" name="Content Placeholder 2"/>
          <p:cNvSpPr>
            <a:spLocks noGrp="1"/>
          </p:cNvSpPr>
          <p:nvPr>
            <p:ph idx="1"/>
          </p:nvPr>
        </p:nvSpPr>
        <p:spPr>
          <a:xfrm>
            <a:off x="143436" y="1214718"/>
            <a:ext cx="8839200" cy="2344271"/>
          </a:xfrm>
        </p:spPr>
        <p:txBody>
          <a:bodyPr>
            <a:normAutofit fontScale="85000" lnSpcReduction="20000"/>
          </a:bodyPr>
          <a:lstStyle/>
          <a:p>
            <a:r>
              <a:rPr lang="ru-RU" dirty="0" smtClean="0"/>
              <a:t>Конвейер средней длины</a:t>
            </a:r>
          </a:p>
          <a:p>
            <a:endParaRPr lang="ru-RU" dirty="0" smtClean="0"/>
          </a:p>
          <a:p>
            <a:pPr lvl="1"/>
            <a:r>
              <a:rPr lang="ru-RU" dirty="0" smtClean="0"/>
              <a:t>Длиннее, чем у 5-стадийных ядер без предсказателя переходов</a:t>
            </a:r>
          </a:p>
          <a:p>
            <a:pPr lvl="1"/>
            <a:r>
              <a:rPr lang="ru-RU" dirty="0" smtClean="0"/>
              <a:t>Короче, чем у суперскалярных ядер с конвейером в 14 стадий и выше</a:t>
            </a:r>
          </a:p>
          <a:p>
            <a:endParaRPr lang="ru-RU" dirty="0" smtClean="0"/>
          </a:p>
          <a:p>
            <a:r>
              <a:rPr lang="ru-RU" dirty="0" smtClean="0"/>
              <a:t>Предсказатель переходов очень полезен для 8 стадий</a:t>
            </a:r>
          </a:p>
          <a:p>
            <a:pPr lvl="1"/>
            <a:endParaRPr lang="ru-RU" dirty="0" smtClean="0"/>
          </a:p>
          <a:p>
            <a:pPr lvl="1"/>
            <a:r>
              <a:rPr lang="ru-RU" dirty="0" smtClean="0"/>
              <a:t>Минимизирует сброс конвейера</a:t>
            </a:r>
          </a:p>
        </p:txBody>
      </p:sp>
      <p:pic>
        <p:nvPicPr>
          <p:cNvPr id="1026" name="Picture 2"/>
          <p:cNvPicPr>
            <a:picLocks noChangeAspect="1" noChangeArrowheads="1"/>
          </p:cNvPicPr>
          <p:nvPr/>
        </p:nvPicPr>
        <p:blipFill>
          <a:blip r:embed="rId2" cstate="print"/>
          <a:srcRect/>
          <a:stretch>
            <a:fillRect/>
          </a:stretch>
        </p:blipFill>
        <p:spPr bwMode="auto">
          <a:xfrm>
            <a:off x="1157568" y="3658721"/>
            <a:ext cx="66675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Демо</a:t>
            </a:r>
            <a:r>
              <a:rPr lang="en-US" dirty="0" smtClean="0"/>
              <a:t>:</a:t>
            </a:r>
            <a:r>
              <a:rPr lang="ru-RU" dirty="0" smtClean="0"/>
              <a:t> Линуксный компьютер за 22 евро</a:t>
            </a:r>
            <a:r>
              <a:rPr lang="en-US" dirty="0" smtClean="0"/>
              <a:t> </a:t>
            </a:r>
            <a:r>
              <a:rPr lang="ru-RU" dirty="0" smtClean="0"/>
              <a:t>на </a:t>
            </a:r>
            <a:r>
              <a:rPr lang="en-US" dirty="0" smtClean="0"/>
              <a:t>MIPS 24KE</a:t>
            </a:r>
            <a:endParaRPr lang="en-US" dirty="0"/>
          </a:p>
        </p:txBody>
      </p:sp>
      <p:pic>
        <p:nvPicPr>
          <p:cNvPr id="4" name="Content Placeholder 3" descr="mips_20121012_162503.jpg"/>
          <p:cNvPicPr>
            <a:picLocks noGrp="1" noChangeAspect="1"/>
          </p:cNvPicPr>
          <p:nvPr>
            <p:ph idx="1"/>
          </p:nvPr>
        </p:nvPicPr>
        <p:blipFill>
          <a:blip r:embed="rId2" cstate="print"/>
          <a:stretch>
            <a:fillRect/>
          </a:stretch>
        </p:blipFill>
        <p:spPr>
          <a:xfrm>
            <a:off x="284629" y="1214717"/>
            <a:ext cx="5257800" cy="5257800"/>
          </a:xfrm>
        </p:spPr>
      </p:pic>
      <p:sp>
        <p:nvSpPr>
          <p:cNvPr id="5" name="TextBox 4"/>
          <p:cNvSpPr txBox="1"/>
          <p:nvPr/>
        </p:nvSpPr>
        <p:spPr>
          <a:xfrm>
            <a:off x="5746377" y="1407458"/>
            <a:ext cx="2958712" cy="5002485"/>
          </a:xfrm>
          <a:prstGeom prst="rect">
            <a:avLst/>
          </a:prstGeom>
          <a:noFill/>
        </p:spPr>
        <p:txBody>
          <a:bodyPr wrap="square" rtlCol="0">
            <a:normAutofit/>
          </a:bodyPr>
          <a:lstStyle/>
          <a:p>
            <a:pPr>
              <a:buFont typeface="Wingdings" pitchFamily="2" charset="2"/>
              <a:buChar char="v"/>
            </a:pPr>
            <a:r>
              <a:rPr lang="ru-RU" dirty="0" smtClean="0"/>
              <a:t> Сделан в Литве</a:t>
            </a:r>
          </a:p>
          <a:p>
            <a:pPr>
              <a:buFont typeface="Wingdings" pitchFamily="2" charset="2"/>
              <a:buChar char="v"/>
            </a:pPr>
            <a:endParaRPr lang="ru-RU" dirty="0" smtClean="0"/>
          </a:p>
          <a:p>
            <a:pPr>
              <a:buFont typeface="Wingdings" pitchFamily="2" charset="2"/>
              <a:buChar char="v"/>
            </a:pPr>
            <a:r>
              <a:rPr lang="ru-RU" dirty="0" smtClean="0"/>
              <a:t> </a:t>
            </a:r>
            <a:r>
              <a:rPr lang="en-US" dirty="0" smtClean="0"/>
              <a:t>8devices.com</a:t>
            </a:r>
          </a:p>
          <a:p>
            <a:pPr>
              <a:buFont typeface="Wingdings" pitchFamily="2" charset="2"/>
              <a:buChar char="v"/>
            </a:pPr>
            <a:endParaRPr lang="en-US" dirty="0" smtClean="0"/>
          </a:p>
          <a:p>
            <a:pPr>
              <a:buFont typeface="Wingdings" pitchFamily="2" charset="2"/>
              <a:buChar char="v"/>
            </a:pPr>
            <a:r>
              <a:rPr lang="ru-RU" dirty="0" smtClean="0"/>
              <a:t> </a:t>
            </a:r>
            <a:r>
              <a:rPr lang="en-US" dirty="0" err="1" smtClean="0"/>
              <a:t>Ralink</a:t>
            </a:r>
            <a:r>
              <a:rPr lang="ru-RU" dirty="0" smtClean="0"/>
              <a:t> </a:t>
            </a:r>
            <a:r>
              <a:rPr lang="en-US" dirty="0" smtClean="0"/>
              <a:t>RT3050</a:t>
            </a:r>
          </a:p>
          <a:p>
            <a:pPr>
              <a:buFont typeface="Wingdings" pitchFamily="2" charset="2"/>
              <a:buChar char="v"/>
            </a:pPr>
            <a:endParaRPr lang="en-US" dirty="0" smtClean="0"/>
          </a:p>
          <a:p>
            <a:pPr>
              <a:buFont typeface="Wingdings" pitchFamily="2" charset="2"/>
              <a:buChar char="v"/>
            </a:pPr>
            <a:r>
              <a:rPr lang="ru-RU" dirty="0" smtClean="0"/>
              <a:t> </a:t>
            </a:r>
            <a:r>
              <a:rPr lang="en-US" dirty="0" smtClean="0"/>
              <a:t>MIPS24KE</a:t>
            </a:r>
            <a:r>
              <a:rPr lang="ru-RU" dirty="0" smtClean="0"/>
              <a:t>с</a:t>
            </a:r>
          </a:p>
          <a:p>
            <a:pPr>
              <a:buFont typeface="Wingdings" pitchFamily="2" charset="2"/>
              <a:buChar char="v"/>
            </a:pPr>
            <a:endParaRPr lang="ru-RU" dirty="0" smtClean="0"/>
          </a:p>
          <a:p>
            <a:pPr>
              <a:buFont typeface="Wingdings" pitchFamily="2" charset="2"/>
              <a:buChar char="v"/>
            </a:pPr>
            <a:r>
              <a:rPr lang="en-US" dirty="0" smtClean="0"/>
              <a:t> </a:t>
            </a:r>
            <a:r>
              <a:rPr lang="ru-RU" dirty="0" smtClean="0"/>
              <a:t>320 </a:t>
            </a:r>
            <a:r>
              <a:rPr lang="en-US" dirty="0" smtClean="0"/>
              <a:t>MHz</a:t>
            </a:r>
          </a:p>
          <a:p>
            <a:pPr>
              <a:buFont typeface="Wingdings" pitchFamily="2" charset="2"/>
              <a:buChar char="v"/>
            </a:pPr>
            <a:endParaRPr lang="en-US" dirty="0" smtClean="0"/>
          </a:p>
          <a:p>
            <a:pPr>
              <a:buFont typeface="Wingdings" pitchFamily="2" charset="2"/>
              <a:buChar char="v"/>
            </a:pPr>
            <a:r>
              <a:rPr lang="en-US" dirty="0" smtClean="0"/>
              <a:t> </a:t>
            </a:r>
            <a:r>
              <a:rPr lang="en-US" dirty="0" err="1" smtClean="0"/>
              <a:t>OpenWrt</a:t>
            </a:r>
            <a:r>
              <a:rPr lang="en-US" dirty="0" smtClean="0"/>
              <a:t> Linux</a:t>
            </a:r>
            <a:endParaRPr lang="ru-RU" dirty="0" smtClean="0"/>
          </a:p>
          <a:p>
            <a:pPr>
              <a:buFont typeface="Wingdings" pitchFamily="2" charset="2"/>
              <a:buChar char="v"/>
            </a:pPr>
            <a:endParaRPr lang="ru-RU" dirty="0" smtClean="0"/>
          </a:p>
          <a:p>
            <a:pPr>
              <a:buFont typeface="Wingdings" pitchFamily="2" charset="2"/>
              <a:buChar char="v"/>
            </a:pPr>
            <a:r>
              <a:rPr lang="ru-RU" dirty="0" smtClean="0"/>
              <a:t> На сайте компании есть пример робота и станции наблюдения погоды</a:t>
            </a:r>
          </a:p>
          <a:p>
            <a:pPr>
              <a:buFont typeface="Wingdings" pitchFamily="2" charset="2"/>
              <a:buChar char="v"/>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Демо</a:t>
            </a:r>
            <a:r>
              <a:rPr lang="en-US" dirty="0" smtClean="0"/>
              <a:t>:</a:t>
            </a:r>
            <a:r>
              <a:rPr lang="ru-RU" dirty="0" smtClean="0"/>
              <a:t> Терминал линуксного компьютера с </a:t>
            </a:r>
            <a:r>
              <a:rPr lang="en-US" dirty="0" smtClean="0"/>
              <a:t>MIPS</a:t>
            </a:r>
            <a:r>
              <a:rPr lang="ru-RU" dirty="0" smtClean="0"/>
              <a:t> </a:t>
            </a:r>
            <a:r>
              <a:rPr lang="en-US" dirty="0" smtClean="0"/>
              <a:t>24KE</a:t>
            </a:r>
            <a:endParaRPr lang="en-US" dirty="0"/>
          </a:p>
        </p:txBody>
      </p:sp>
      <p:pic>
        <p:nvPicPr>
          <p:cNvPr id="4" name="Content Placeholder 3" descr="mips_20121008_170500.jpg"/>
          <p:cNvPicPr>
            <a:picLocks noGrp="1" noChangeAspect="1"/>
          </p:cNvPicPr>
          <p:nvPr>
            <p:ph idx="1"/>
          </p:nvPr>
        </p:nvPicPr>
        <p:blipFill>
          <a:blip r:embed="rId2" cstate="print"/>
          <a:stretch>
            <a:fillRect/>
          </a:stretch>
        </p:blipFill>
        <p:spPr>
          <a:xfrm>
            <a:off x="628650" y="1143000"/>
            <a:ext cx="7886700" cy="52578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MIPS 34K – </a:t>
            </a:r>
            <a:r>
              <a:rPr lang="ru-RU" dirty="0" smtClean="0"/>
              <a:t>многопоточность на одном ядре</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ru-RU" dirty="0" smtClean="0"/>
              <a:t>Ядро </a:t>
            </a:r>
            <a:r>
              <a:rPr lang="en-US" dirty="0" smtClean="0"/>
              <a:t>MIPS34K </a:t>
            </a:r>
            <a:r>
              <a:rPr lang="ru-RU" dirty="0" smtClean="0"/>
              <a:t>основано на </a:t>
            </a:r>
            <a:r>
              <a:rPr lang="en-US" dirty="0" smtClean="0"/>
              <a:t>MIPS24K </a:t>
            </a:r>
            <a:r>
              <a:rPr lang="ru-RU" dirty="0" smtClean="0"/>
              <a:t>с добавлением многопоточности</a:t>
            </a:r>
          </a:p>
          <a:p>
            <a:endParaRPr lang="ru-RU" dirty="0" smtClean="0"/>
          </a:p>
          <a:p>
            <a:pPr lvl="1"/>
            <a:r>
              <a:rPr lang="ru-RU" dirty="0" smtClean="0"/>
              <a:t>Выборка иструкций из памяти происходит для нескольких </a:t>
            </a:r>
            <a:r>
              <a:rPr lang="en-US" dirty="0" smtClean="0"/>
              <a:t>(</a:t>
            </a:r>
            <a:r>
              <a:rPr lang="ru-RU" dirty="0" smtClean="0"/>
              <a:t>до 9) потоков (тредов)</a:t>
            </a:r>
          </a:p>
          <a:p>
            <a:pPr lvl="1"/>
            <a:endParaRPr lang="ru-RU" dirty="0" smtClean="0"/>
          </a:p>
          <a:p>
            <a:pPr lvl="1"/>
            <a:r>
              <a:rPr lang="ru-RU" dirty="0" smtClean="0"/>
              <a:t>Пока один тред долго ждет, инструкции из других тредов могут проходить через конвейер процессора</a:t>
            </a:r>
          </a:p>
          <a:p>
            <a:pPr lvl="2"/>
            <a:endParaRPr lang="ru-RU" dirty="0" smtClean="0"/>
          </a:p>
          <a:p>
            <a:pPr lvl="1"/>
            <a:r>
              <a:rPr lang="ru-RU" dirty="0" smtClean="0"/>
              <a:t>Пример ожидания</a:t>
            </a:r>
            <a:r>
              <a:rPr lang="en-US" dirty="0" smtClean="0"/>
              <a:t>: </a:t>
            </a:r>
            <a:r>
              <a:rPr lang="ru-RU" dirty="0" smtClean="0"/>
              <a:t>загрузка данных из памяти, если этих данных нет в кэше, может занимать до 150 циклов и выше</a:t>
            </a:r>
          </a:p>
          <a:p>
            <a:endParaRPr lang="ru-RU" dirty="0" smtClean="0"/>
          </a:p>
          <a:p>
            <a:r>
              <a:rPr lang="ru-RU" dirty="0" smtClean="0"/>
              <a:t>Позволяет повысить производительность системы на 20-40% с очень малым увеличением размеров ядра по сравнению с 24</a:t>
            </a:r>
            <a:r>
              <a:rPr lang="en-US" dirty="0" smtClean="0"/>
              <a:t>K</a:t>
            </a:r>
            <a:endParaRPr lang="ru-RU" dirty="0" smtClean="0"/>
          </a:p>
          <a:p>
            <a:endParaRPr lang="ru-RU" dirty="0" smtClean="0"/>
          </a:p>
          <a:p>
            <a:pPr lvl="1"/>
            <a:r>
              <a:rPr lang="ru-RU" dirty="0" smtClean="0"/>
              <a:t>При этом значительное повышение производительности требует поддержки операционной системы и возникает не на всех задачах</a:t>
            </a:r>
          </a:p>
          <a:p>
            <a:endParaRPr lang="en-US" dirty="0" smtClean="0"/>
          </a:p>
          <a:p>
            <a:r>
              <a:rPr lang="ru-RU" dirty="0" smtClean="0"/>
              <a:t>1</a:t>
            </a:r>
            <a:r>
              <a:rPr lang="en-US" dirty="0" smtClean="0"/>
              <a:t>.45 GHz </a:t>
            </a:r>
            <a:r>
              <a:rPr lang="ru-RU" dirty="0" smtClean="0"/>
              <a:t>на 40 </a:t>
            </a:r>
            <a:r>
              <a:rPr lang="en-US" dirty="0" smtClean="0"/>
              <a:t>nm G TSMC, 2.97 </a:t>
            </a:r>
            <a:r>
              <a:rPr lang="en-US" dirty="0" err="1" smtClean="0"/>
              <a:t>Coremark</a:t>
            </a:r>
            <a:r>
              <a:rPr lang="en-US" dirty="0" smtClean="0"/>
              <a:t> / MHz, 1.6 DMIPS / MHz, 0.46 mm</a:t>
            </a:r>
            <a:r>
              <a:rPr lang="en-US" baseline="30000" dirty="0" smtClean="0"/>
              <a:t>2</a:t>
            </a:r>
            <a:r>
              <a:rPr lang="en-US" dirty="0" smtClean="0"/>
              <a:t>, 0.11 </a:t>
            </a:r>
            <a:r>
              <a:rPr lang="en-US" dirty="0" err="1" smtClean="0"/>
              <a:t>mW</a:t>
            </a:r>
            <a:r>
              <a:rPr lang="en-US" dirty="0" smtClean="0"/>
              <a:t> / MHz</a:t>
            </a:r>
            <a:endParaRPr lang="ru-RU" dirty="0" smtClean="0"/>
          </a:p>
          <a:p>
            <a:pPr lvl="2"/>
            <a:endParaRPr lang="ru-RU"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Конвейер </a:t>
            </a:r>
            <a:r>
              <a:rPr lang="en-US" dirty="0" smtClean="0"/>
              <a:t>MIPS 34K – 9 </a:t>
            </a:r>
            <a:r>
              <a:rPr lang="ru-RU" dirty="0" smtClean="0"/>
              <a:t>стадий</a:t>
            </a:r>
            <a:endParaRPr lang="en-US" dirty="0"/>
          </a:p>
        </p:txBody>
      </p:sp>
      <p:sp>
        <p:nvSpPr>
          <p:cNvPr id="3" name="Content Placeholder 2"/>
          <p:cNvSpPr>
            <a:spLocks noGrp="1"/>
          </p:cNvSpPr>
          <p:nvPr>
            <p:ph idx="1"/>
          </p:nvPr>
        </p:nvSpPr>
        <p:spPr>
          <a:xfrm>
            <a:off x="152400" y="1143000"/>
            <a:ext cx="4141694" cy="5257800"/>
          </a:xfrm>
        </p:spPr>
        <p:txBody>
          <a:bodyPr>
            <a:normAutofit fontScale="77500" lnSpcReduction="20000"/>
          </a:bodyPr>
          <a:lstStyle/>
          <a:p>
            <a:endParaRPr lang="ru-RU" dirty="0" smtClean="0"/>
          </a:p>
          <a:p>
            <a:r>
              <a:rPr lang="ru-RU" dirty="0" smtClean="0"/>
              <a:t>Дополнительная стадия конвейера позволяет ядру решать, из какого треда выполнить следущую инструкцию</a:t>
            </a:r>
          </a:p>
          <a:p>
            <a:pPr lvl="1"/>
            <a:endParaRPr lang="ru-RU" dirty="0" smtClean="0"/>
          </a:p>
          <a:p>
            <a:r>
              <a:rPr lang="ru-RU" dirty="0" smtClean="0"/>
              <a:t>Решение принимается на основе информации из блока </a:t>
            </a:r>
            <a:r>
              <a:rPr lang="en-US" dirty="0" smtClean="0"/>
              <a:t>Policy Manager</a:t>
            </a:r>
            <a:r>
              <a:rPr lang="ru-RU" dirty="0" smtClean="0"/>
              <a:t>, который может быть модифицирован разработчиком системы на кристалле</a:t>
            </a:r>
          </a:p>
          <a:p>
            <a:pPr lvl="1"/>
            <a:endParaRPr lang="ru-RU" dirty="0" smtClean="0"/>
          </a:p>
          <a:p>
            <a:r>
              <a:rPr lang="ru-RU" dirty="0" smtClean="0"/>
              <a:t>Также разработчик может менять блок </a:t>
            </a:r>
            <a:r>
              <a:rPr lang="en-US" dirty="0" smtClean="0"/>
              <a:t>Inter-Thread Communication Unit (ITC)</a:t>
            </a:r>
            <a:r>
              <a:rPr lang="ru-RU" dirty="0" smtClean="0"/>
              <a:t>, который служит для </a:t>
            </a:r>
            <a:r>
              <a:rPr lang="ru-RU" dirty="0" smtClean="0"/>
              <a:t>эффективного взаимодействия между </a:t>
            </a:r>
            <a:r>
              <a:rPr lang="ru-RU" dirty="0" smtClean="0"/>
              <a:t>тредами </a:t>
            </a:r>
          </a:p>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4594479" y="1355598"/>
            <a:ext cx="4202049" cy="2715170"/>
          </a:xfrm>
          <a:prstGeom prst="rect">
            <a:avLst/>
          </a:prstGeom>
          <a:noFill/>
          <a:ln w="9525">
            <a:noFill/>
            <a:miter lim="800000"/>
            <a:headEnd/>
            <a:tailEnd/>
          </a:ln>
        </p:spPr>
      </p:pic>
      <p:pic>
        <p:nvPicPr>
          <p:cNvPr id="56322" name="Picture 2"/>
          <p:cNvPicPr>
            <a:picLocks noChangeAspect="1" noChangeArrowheads="1"/>
          </p:cNvPicPr>
          <p:nvPr/>
        </p:nvPicPr>
        <p:blipFill>
          <a:blip r:embed="rId3" cstate="print"/>
          <a:srcRect/>
          <a:stretch>
            <a:fillRect/>
          </a:stretch>
        </p:blipFill>
        <p:spPr bwMode="auto">
          <a:xfrm>
            <a:off x="4475988" y="4667250"/>
            <a:ext cx="4154285" cy="152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74K – </a:t>
            </a:r>
            <a:r>
              <a:rPr lang="ru-RU" dirty="0" smtClean="0"/>
              <a:t>суперскалярная производительность</a:t>
            </a:r>
            <a:endParaRPr lang="en-US" dirty="0"/>
          </a:p>
        </p:txBody>
      </p:sp>
      <p:sp>
        <p:nvSpPr>
          <p:cNvPr id="3" name="Content Placeholder 2"/>
          <p:cNvSpPr>
            <a:spLocks noGrp="1"/>
          </p:cNvSpPr>
          <p:nvPr>
            <p:ph idx="1"/>
          </p:nvPr>
        </p:nvSpPr>
        <p:spPr>
          <a:xfrm>
            <a:off x="152400" y="1143000"/>
            <a:ext cx="8839200" cy="1743635"/>
          </a:xfrm>
        </p:spPr>
        <p:txBody>
          <a:bodyPr>
            <a:normAutofit fontScale="85000" lnSpcReduction="20000"/>
          </a:bodyPr>
          <a:lstStyle/>
          <a:p>
            <a:endParaRPr lang="en-US" dirty="0" smtClean="0"/>
          </a:p>
          <a:p>
            <a:r>
              <a:rPr lang="ru-RU" dirty="0" smtClean="0"/>
              <a:t>Асимметричный конвейер с 15 стадиями, выборкой до 4 инструкций за цикл и </a:t>
            </a:r>
            <a:r>
              <a:rPr lang="en-US" dirty="0" smtClean="0"/>
              <a:t>out-of-order (</a:t>
            </a:r>
            <a:r>
              <a:rPr lang="en-US" dirty="0" err="1" smtClean="0"/>
              <a:t>OoO</a:t>
            </a:r>
            <a:r>
              <a:rPr lang="en-US" dirty="0" smtClean="0"/>
              <a:t>) dispatch</a:t>
            </a:r>
            <a:endParaRPr lang="ru-RU" dirty="0" smtClean="0"/>
          </a:p>
          <a:p>
            <a:endParaRPr lang="en-US" dirty="0" smtClean="0"/>
          </a:p>
          <a:p>
            <a:r>
              <a:rPr lang="ru-RU" dirty="0" smtClean="0"/>
              <a:t>1080 </a:t>
            </a:r>
            <a:r>
              <a:rPr lang="en-US" dirty="0" smtClean="0"/>
              <a:t>MHz </a:t>
            </a:r>
            <a:r>
              <a:rPr lang="ru-RU" dirty="0" smtClean="0"/>
              <a:t>на 65 </a:t>
            </a:r>
            <a:r>
              <a:rPr lang="en-US" dirty="0" smtClean="0"/>
              <a:t>nm GP, 2.57 </a:t>
            </a:r>
            <a:r>
              <a:rPr lang="en-US" dirty="0" err="1" smtClean="0"/>
              <a:t>Coremark</a:t>
            </a:r>
            <a:r>
              <a:rPr lang="en-US" dirty="0" smtClean="0"/>
              <a:t> / MHz, 2.03 DMIPS / MHz, 0.52 </a:t>
            </a:r>
            <a:r>
              <a:rPr lang="en-US" dirty="0" err="1" smtClean="0"/>
              <a:t>mW</a:t>
            </a:r>
            <a:r>
              <a:rPr lang="en-US" dirty="0" smtClean="0"/>
              <a:t> / MHz, 1.7 mm</a:t>
            </a:r>
            <a:r>
              <a:rPr lang="en-US" baseline="30000" dirty="0" smtClean="0"/>
              <a:t>2</a:t>
            </a:r>
            <a:r>
              <a:rPr lang="en-US" dirty="0" smtClean="0"/>
              <a:t> </a:t>
            </a:r>
            <a:r>
              <a:rPr lang="ru-RU" dirty="0" smtClean="0"/>
              <a:t>без </a:t>
            </a:r>
            <a:r>
              <a:rPr lang="en-US" dirty="0" smtClean="0"/>
              <a:t>L2$,</a:t>
            </a:r>
            <a:r>
              <a:rPr lang="ru-RU" dirty="0" smtClean="0"/>
              <a:t> 2</a:t>
            </a:r>
            <a:r>
              <a:rPr lang="en-US" dirty="0" smtClean="0"/>
              <a:t>.5 mm2 </a:t>
            </a:r>
            <a:r>
              <a:rPr lang="ru-RU" dirty="0" smtClean="0"/>
              <a:t>с </a:t>
            </a:r>
            <a:r>
              <a:rPr lang="en-US" dirty="0" smtClean="0"/>
              <a:t>L2$</a:t>
            </a:r>
            <a:endParaRPr lang="en-US" baseline="30000" dirty="0"/>
          </a:p>
        </p:txBody>
      </p:sp>
      <p:pic>
        <p:nvPicPr>
          <p:cNvPr id="3074" name="Picture 2"/>
          <p:cNvPicPr>
            <a:picLocks noChangeAspect="1" noChangeArrowheads="1"/>
          </p:cNvPicPr>
          <p:nvPr/>
        </p:nvPicPr>
        <p:blipFill>
          <a:blip r:embed="rId2" cstate="print"/>
          <a:srcRect/>
          <a:stretch>
            <a:fillRect/>
          </a:stretch>
        </p:blipFill>
        <p:spPr bwMode="auto">
          <a:xfrm>
            <a:off x="1035984" y="3231776"/>
            <a:ext cx="714375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Демо</a:t>
            </a:r>
            <a:r>
              <a:rPr lang="en-US" dirty="0" smtClean="0"/>
              <a:t>: </a:t>
            </a:r>
            <a:r>
              <a:rPr lang="ru-RU" dirty="0" smtClean="0"/>
              <a:t>Андроидный планшет на </a:t>
            </a:r>
            <a:r>
              <a:rPr lang="en-US" dirty="0" smtClean="0"/>
              <a:t>MIPS 74K</a:t>
            </a:r>
            <a:endParaRPr lang="en-US" dirty="0"/>
          </a:p>
        </p:txBody>
      </p:sp>
      <p:sp>
        <p:nvSpPr>
          <p:cNvPr id="3" name="Content Placeholder 2"/>
          <p:cNvSpPr>
            <a:spLocks noGrp="1"/>
          </p:cNvSpPr>
          <p:nvPr>
            <p:ph idx="1"/>
          </p:nvPr>
        </p:nvSpPr>
        <p:spPr>
          <a:xfrm>
            <a:off x="152400" y="1241612"/>
            <a:ext cx="3514166" cy="5087470"/>
          </a:xfrm>
        </p:spPr>
        <p:txBody>
          <a:bodyPr>
            <a:normAutofit/>
          </a:bodyPr>
          <a:lstStyle/>
          <a:p>
            <a:pPr marL="0" indent="0">
              <a:spcBef>
                <a:spcPts val="0"/>
              </a:spcBef>
              <a:buNone/>
            </a:pPr>
            <a:r>
              <a:rPr lang="ru-RU" dirty="0" smtClean="0"/>
              <a:t>Китайская компания </a:t>
            </a:r>
            <a:r>
              <a:rPr lang="en-US" dirty="0" smtClean="0"/>
              <a:t>Action Semiconductor </a:t>
            </a:r>
            <a:r>
              <a:rPr lang="ru-RU" dirty="0" smtClean="0"/>
              <a:t>лицензировала ядро </a:t>
            </a:r>
            <a:r>
              <a:rPr lang="en-US" dirty="0" smtClean="0"/>
              <a:t>MIPS 74K</a:t>
            </a:r>
            <a:r>
              <a:rPr lang="ru-RU" dirty="0" smtClean="0"/>
              <a:t> и сделала на его основе систему на кристалле для использования в недорогих низкопотребляющих планшетах с Андроидом</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4007223" y="1308847"/>
            <a:ext cx="4885764" cy="48857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Многоядерные системы </a:t>
            </a:r>
            <a:r>
              <a:rPr lang="en-US" dirty="0" smtClean="0"/>
              <a:t>MIPS </a:t>
            </a:r>
            <a:r>
              <a:rPr lang="ru-RU" dirty="0" smtClean="0"/>
              <a:t>1004</a:t>
            </a:r>
            <a:r>
              <a:rPr lang="en-US" dirty="0" smtClean="0"/>
              <a:t>K </a:t>
            </a:r>
            <a:r>
              <a:rPr lang="ru-RU" dirty="0" smtClean="0"/>
              <a:t>и </a:t>
            </a:r>
            <a:r>
              <a:rPr lang="en-US" dirty="0" err="1" smtClean="0"/>
              <a:t>interAptiv</a:t>
            </a:r>
            <a:endParaRPr lang="en-US" dirty="0"/>
          </a:p>
        </p:txBody>
      </p:sp>
      <p:pic>
        <p:nvPicPr>
          <p:cNvPr id="9" name="Content Placeholder 8" descr="interAptiv-CPS.jpg"/>
          <p:cNvPicPr>
            <a:picLocks noGrp="1" noChangeAspect="1"/>
          </p:cNvPicPr>
          <p:nvPr>
            <p:ph idx="1"/>
          </p:nvPr>
        </p:nvPicPr>
        <p:blipFill>
          <a:blip r:embed="rId2" cstate="print"/>
          <a:stretch>
            <a:fillRect/>
          </a:stretch>
        </p:blipFill>
        <p:spPr>
          <a:xfrm>
            <a:off x="3736042" y="1160929"/>
            <a:ext cx="5257800" cy="5257800"/>
          </a:xfrm>
        </p:spPr>
      </p:pic>
      <p:sp>
        <p:nvSpPr>
          <p:cNvPr id="10" name="Content Placeholder 2"/>
          <p:cNvSpPr txBox="1">
            <a:spLocks/>
          </p:cNvSpPr>
          <p:nvPr/>
        </p:nvSpPr>
        <p:spPr bwMode="auto">
          <a:xfrm>
            <a:off x="152400" y="1371600"/>
            <a:ext cx="3442447" cy="50650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lang="ru-RU" sz="2400" kern="0" dirty="0" smtClean="0">
                <a:latin typeface="+mn-lt"/>
                <a:ea typeface="+mn-ea"/>
                <a:cs typeface="+mn-cs"/>
              </a:rPr>
              <a:t>Базовые</a:t>
            </a:r>
            <a:r>
              <a:rPr kumimoji="0" lang="ru-RU" sz="2400" b="1" i="0" u="none" strike="noStrike" kern="0" cap="none" spc="0" normalizeH="0" baseline="0" noProof="0" dirty="0" smtClean="0">
                <a:ln>
                  <a:noFill/>
                </a:ln>
                <a:solidFill>
                  <a:srgbClr val="7666AC"/>
                </a:solidFill>
                <a:effectLst/>
                <a:uLnTx/>
                <a:uFillTx/>
                <a:latin typeface="+mn-lt"/>
                <a:ea typeface="+mn-ea"/>
                <a:cs typeface="+mn-cs"/>
              </a:rPr>
              <a:t> ядра </a:t>
            </a:r>
            <a:r>
              <a:rPr kumimoji="0" lang="en-US" sz="2400" b="1" i="0" u="none" strike="noStrike" kern="0" cap="none" spc="0" normalizeH="0" baseline="0" noProof="0" dirty="0" smtClean="0">
                <a:ln>
                  <a:noFill/>
                </a:ln>
                <a:solidFill>
                  <a:srgbClr val="7666AC"/>
                </a:solidFill>
                <a:effectLst/>
                <a:uLnTx/>
                <a:uFillTx/>
                <a:latin typeface="+mn-lt"/>
                <a:ea typeface="+mn-ea"/>
                <a:cs typeface="+mn-cs"/>
              </a:rPr>
              <a:t>CPU</a:t>
            </a:r>
            <a:r>
              <a:rPr kumimoji="0" lang="en-US" sz="2400" b="1" i="0" u="none" strike="noStrike" kern="0" cap="none" spc="0" normalizeH="0" noProof="0" dirty="0" smtClean="0">
                <a:ln>
                  <a:noFill/>
                </a:ln>
                <a:solidFill>
                  <a:srgbClr val="7666AC"/>
                </a:solidFill>
                <a:effectLst/>
                <a:uLnTx/>
                <a:uFillTx/>
                <a:latin typeface="+mn-lt"/>
                <a:ea typeface="+mn-ea"/>
                <a:cs typeface="+mn-cs"/>
              </a:rPr>
              <a:t> </a:t>
            </a:r>
            <a:r>
              <a:rPr kumimoji="0" lang="ru-RU" sz="2400" b="1" i="0" u="none" strike="noStrike" kern="0" cap="none" spc="0" normalizeH="0" baseline="0" noProof="0" dirty="0" smtClean="0">
                <a:ln>
                  <a:noFill/>
                </a:ln>
                <a:solidFill>
                  <a:srgbClr val="7666AC"/>
                </a:solidFill>
                <a:effectLst/>
                <a:uLnTx/>
                <a:uFillTx/>
                <a:latin typeface="+mn-lt"/>
                <a:ea typeface="+mn-ea"/>
                <a:cs typeface="+mn-cs"/>
              </a:rPr>
              <a:t>в</a:t>
            </a:r>
            <a:r>
              <a:rPr kumimoji="0" lang="en-US" sz="2400" b="1" i="0" u="none" strike="noStrike" kern="0" cap="none" spc="0" normalizeH="0" baseline="0" noProof="0" dirty="0" smtClean="0">
                <a:ln>
                  <a:noFill/>
                </a:ln>
                <a:solidFill>
                  <a:srgbClr val="7666AC"/>
                </a:solidFill>
                <a:effectLst/>
                <a:uLnTx/>
                <a:uFillTx/>
                <a:latin typeface="+mn-lt"/>
                <a:ea typeface="+mn-ea"/>
                <a:cs typeface="+mn-cs"/>
              </a:rPr>
              <a:t> MIPS </a:t>
            </a:r>
            <a:r>
              <a:rPr kumimoji="0" lang="ru-RU" sz="2400" b="1" i="0" u="none" strike="noStrike" kern="0" cap="none" spc="0" normalizeH="0" baseline="0" noProof="0" dirty="0" smtClean="0">
                <a:ln>
                  <a:noFill/>
                </a:ln>
                <a:solidFill>
                  <a:srgbClr val="7666AC"/>
                </a:solidFill>
                <a:effectLst/>
                <a:uLnTx/>
                <a:uFillTx/>
                <a:latin typeface="+mn-lt"/>
                <a:ea typeface="+mn-ea"/>
                <a:cs typeface="+mn-cs"/>
              </a:rPr>
              <a:t>1004</a:t>
            </a:r>
            <a:r>
              <a:rPr kumimoji="0" lang="en-US" sz="2400" b="1" i="0" u="none" strike="noStrike" kern="0" cap="none" spc="0" normalizeH="0" baseline="0" noProof="0" dirty="0" smtClean="0">
                <a:ln>
                  <a:noFill/>
                </a:ln>
                <a:solidFill>
                  <a:srgbClr val="7666AC"/>
                </a:solidFill>
                <a:effectLst/>
                <a:uLnTx/>
                <a:uFillTx/>
                <a:latin typeface="+mn-lt"/>
                <a:ea typeface="+mn-ea"/>
                <a:cs typeface="+mn-cs"/>
              </a:rPr>
              <a:t>K CPS </a:t>
            </a:r>
            <a:r>
              <a:rPr kumimoji="0" lang="ru-RU" sz="2400" b="1" i="0" u="none" strike="noStrike" kern="0" cap="none" spc="0" normalizeH="0" baseline="0" noProof="0" dirty="0" smtClean="0">
                <a:ln>
                  <a:noFill/>
                </a:ln>
                <a:solidFill>
                  <a:srgbClr val="7666AC"/>
                </a:solidFill>
                <a:effectLst/>
                <a:uLnTx/>
                <a:uFillTx/>
                <a:latin typeface="+mn-lt"/>
                <a:ea typeface="+mn-ea"/>
                <a:cs typeface="+mn-cs"/>
              </a:rPr>
              <a:t>и</a:t>
            </a:r>
            <a:r>
              <a:rPr kumimoji="0" lang="en-US" sz="2400" b="1" i="0" u="none" strike="noStrike" kern="0" cap="none" spc="0" normalizeH="0" baseline="0" noProof="0" dirty="0" smtClean="0">
                <a:ln>
                  <a:noFill/>
                </a:ln>
                <a:solidFill>
                  <a:srgbClr val="7666AC"/>
                </a:solidFill>
                <a:effectLst/>
                <a:uLnTx/>
                <a:uFillTx/>
                <a:latin typeface="+mn-lt"/>
                <a:ea typeface="+mn-ea"/>
                <a:cs typeface="+mn-cs"/>
              </a:rPr>
              <a:t> </a:t>
            </a:r>
            <a:r>
              <a:rPr kumimoji="0" lang="en-US" sz="2400" b="1" i="0" u="none" strike="noStrike" kern="0" cap="none" spc="0" normalizeH="0" baseline="0" noProof="0" dirty="0" err="1" smtClean="0">
                <a:ln>
                  <a:noFill/>
                </a:ln>
                <a:solidFill>
                  <a:srgbClr val="7666AC"/>
                </a:solidFill>
                <a:effectLst/>
                <a:uLnTx/>
                <a:uFillTx/>
                <a:latin typeface="+mn-lt"/>
                <a:ea typeface="+mn-ea"/>
                <a:cs typeface="+mn-cs"/>
              </a:rPr>
              <a:t>interAptive</a:t>
            </a:r>
            <a:r>
              <a:rPr kumimoji="0" lang="en-US" sz="2400" b="1" i="0" u="none" strike="noStrike" kern="0" cap="none" spc="0" normalizeH="0" baseline="0" noProof="0" dirty="0" smtClean="0">
                <a:ln>
                  <a:noFill/>
                </a:ln>
                <a:solidFill>
                  <a:srgbClr val="7666AC"/>
                </a:solidFill>
                <a:effectLst/>
                <a:uLnTx/>
                <a:uFillTx/>
                <a:latin typeface="+mn-lt"/>
                <a:ea typeface="+mn-ea"/>
                <a:cs typeface="+mn-cs"/>
              </a:rPr>
              <a:t> CPS </a:t>
            </a:r>
            <a:r>
              <a:rPr kumimoji="0" lang="ru-RU" sz="2400" b="1" i="0" u="none" strike="noStrike" kern="0" cap="none" spc="0" normalizeH="0" baseline="0" noProof="0" dirty="0" smtClean="0">
                <a:ln>
                  <a:noFill/>
                </a:ln>
                <a:solidFill>
                  <a:srgbClr val="7666AC"/>
                </a:solidFill>
                <a:effectLst/>
                <a:uLnTx/>
                <a:uFillTx/>
                <a:latin typeface="+mn-lt"/>
                <a:ea typeface="+mn-ea"/>
                <a:cs typeface="+mn-cs"/>
              </a:rPr>
              <a:t>основаны</a:t>
            </a:r>
            <a:r>
              <a:rPr kumimoji="0" lang="ru-RU" sz="2400" b="1" i="0" u="none" strike="noStrike" kern="0" cap="none" spc="0" normalizeH="0" noProof="0" dirty="0" smtClean="0">
                <a:ln>
                  <a:noFill/>
                </a:ln>
                <a:solidFill>
                  <a:srgbClr val="7666AC"/>
                </a:solidFill>
                <a:effectLst/>
                <a:uLnTx/>
                <a:uFillTx/>
                <a:latin typeface="+mn-lt"/>
                <a:ea typeface="+mn-ea"/>
                <a:cs typeface="+mn-cs"/>
              </a:rPr>
              <a:t> на </a:t>
            </a:r>
            <a:r>
              <a:rPr kumimoji="0" lang="ru-RU" sz="2400" b="1" i="0" u="none" strike="noStrike" kern="0" cap="none" spc="0" normalizeH="0" baseline="0" noProof="0" dirty="0" smtClean="0">
                <a:ln>
                  <a:noFill/>
                </a:ln>
                <a:solidFill>
                  <a:srgbClr val="7666AC"/>
                </a:solidFill>
                <a:effectLst/>
                <a:uLnTx/>
                <a:uFillTx/>
                <a:latin typeface="+mn-lt"/>
                <a:ea typeface="+mn-ea"/>
                <a:cs typeface="+mn-cs"/>
              </a:rPr>
              <a:t>34</a:t>
            </a:r>
            <a:r>
              <a:rPr kumimoji="0" lang="en-US" sz="2400" b="1" i="0" u="none" strike="noStrike" kern="0" cap="none" spc="0" normalizeH="0" baseline="0" noProof="0" dirty="0" smtClean="0">
                <a:ln>
                  <a:noFill/>
                </a:ln>
                <a:solidFill>
                  <a:srgbClr val="7666AC"/>
                </a:solidFill>
                <a:effectLst/>
                <a:uLnTx/>
                <a:uFillTx/>
                <a:latin typeface="+mn-lt"/>
                <a:ea typeface="+mn-ea"/>
                <a:cs typeface="+mn-cs"/>
              </a:rPr>
              <a:t>K</a:t>
            </a:r>
            <a:endParaRPr kumimoji="0" lang="ru-RU" sz="2400" b="1" i="0" u="none" strike="noStrike" kern="0" cap="none" spc="0" normalizeH="0" baseline="0" noProof="0" dirty="0" smtClean="0">
              <a:ln>
                <a:noFill/>
              </a:ln>
              <a:solidFill>
                <a:srgbClr val="7666AC"/>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lang="ru-RU" sz="2400" kern="0" dirty="0" smtClean="0">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ru-RU" sz="2400" b="1" i="0" u="none" strike="noStrike" kern="0" cap="none" spc="0" normalizeH="0" baseline="0" noProof="0" dirty="0" smtClean="0">
                <a:ln>
                  <a:noFill/>
                </a:ln>
                <a:solidFill>
                  <a:srgbClr val="7666AC"/>
                </a:solidFill>
                <a:effectLst/>
                <a:uLnTx/>
                <a:uFillTx/>
                <a:latin typeface="+mn-lt"/>
                <a:ea typeface="+mn-ea"/>
                <a:cs typeface="+mn-cs"/>
              </a:rPr>
              <a:t>Менеджер когерентности позволяет ядрам «подсматривать» в кэши первого уровня друг у друга и не мешать друг другу в работе с общей памятью</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lang="ru-RU" sz="2400" kern="0" dirty="0" smtClean="0">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ru-RU" sz="2400" b="1" i="0" u="none" strike="noStrike" kern="0" cap="none" spc="0" normalizeH="0" baseline="0" noProof="0" dirty="0" smtClean="0">
                <a:ln>
                  <a:noFill/>
                </a:ln>
                <a:solidFill>
                  <a:srgbClr val="7666AC"/>
                </a:solidFill>
                <a:effectLst/>
                <a:uLnTx/>
                <a:uFillTx/>
                <a:latin typeface="+mn-lt"/>
                <a:ea typeface="+mn-ea"/>
                <a:cs typeface="+mn-cs"/>
              </a:rPr>
              <a:t>Многоядерная система имеет гибкую систему контроля энергопотребления </a:t>
            </a:r>
            <a:r>
              <a:rPr lang="ru-RU" sz="2400" kern="0" dirty="0" smtClean="0">
                <a:latin typeface="+mn-lt"/>
                <a:ea typeface="+mn-ea"/>
                <a:cs typeface="+mn-cs"/>
              </a:rPr>
              <a:t>и другие опции </a:t>
            </a:r>
            <a:r>
              <a:rPr lang="ru-RU" sz="2400" kern="0" noProof="0" dirty="0" smtClean="0">
                <a:latin typeface="+mn-lt"/>
                <a:ea typeface="+mn-ea"/>
                <a:cs typeface="+mn-cs"/>
              </a:rPr>
              <a:t>(см. отдельную презентацию)</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kumimoji="0" lang="ru-RU" sz="2400" b="1" i="0" u="none" strike="noStrike" kern="0" cap="none" spc="0" normalizeH="0" baseline="0" dirty="0" smtClean="0">
              <a:ln>
                <a:noFill/>
              </a:ln>
              <a:solidFill>
                <a:srgbClr val="7666AC"/>
              </a:solidFill>
              <a:effectLst/>
              <a:uLnTx/>
              <a:uFillTx/>
              <a:latin typeface="+mn-lt"/>
              <a:ea typeface="+mn-ea"/>
              <a:cs typeface="+mn-cs"/>
            </a:endParaRPr>
          </a:p>
          <a:p>
            <a:pPr marL="342900" lvl="0" indent="-342900" eaLnBrk="0" hangingPunct="0">
              <a:spcBef>
                <a:spcPct val="20000"/>
              </a:spcBef>
              <a:buClr>
                <a:srgbClr val="E64418"/>
              </a:buClr>
              <a:buFont typeface="Wingdings" pitchFamily="2" charset="2"/>
              <a:buChar char="v"/>
              <a:defRPr/>
            </a:pPr>
            <a:r>
              <a:rPr lang="ru-RU" sz="2400" kern="0" dirty="0" smtClean="0"/>
              <a:t>Менеджер когерентности для </a:t>
            </a:r>
            <a:r>
              <a:rPr lang="en-US" sz="2400" kern="0" dirty="0" err="1" smtClean="0"/>
              <a:t>interAptiv</a:t>
            </a:r>
            <a:r>
              <a:rPr lang="en-US" sz="2400" kern="0" dirty="0" smtClean="0"/>
              <a:t> (CM2)</a:t>
            </a:r>
            <a:r>
              <a:rPr lang="ru-RU" sz="2400" kern="0" dirty="0" smtClean="0"/>
              <a:t> интегрирован с кэшем второго уровня и имеет оптимизированную </a:t>
            </a:r>
            <a:r>
              <a:rPr lang="en-US" sz="2400" kern="0" dirty="0" smtClean="0"/>
              <a:t>latency</a:t>
            </a:r>
            <a:endParaRPr lang="ru-RU" sz="2400" kern="0" dirty="0" smtClean="0"/>
          </a:p>
          <a:p>
            <a:pPr marL="342900" lvl="0" indent="-342900" eaLnBrk="0" hangingPunct="0">
              <a:spcBef>
                <a:spcPct val="20000"/>
              </a:spcBef>
              <a:buClr>
                <a:srgbClr val="E64418"/>
              </a:buClr>
              <a:buFont typeface="Wingdings" pitchFamily="2" charset="2"/>
              <a:buChar char="v"/>
              <a:defRPr/>
            </a:pPr>
            <a:endParaRPr kumimoji="0" lang="ru-RU" sz="2400" b="1" i="0" u="none" strike="noStrike" kern="0" cap="none" spc="0" normalizeH="0" baseline="0" noProof="0" dirty="0" smtClean="0">
              <a:ln>
                <a:noFill/>
              </a:ln>
              <a:solidFill>
                <a:srgbClr val="7666AC"/>
              </a:solidFill>
              <a:effectLst/>
              <a:uLnTx/>
              <a:uFillTx/>
              <a:latin typeface="+mn-lt"/>
              <a:ea typeface="+mn-ea"/>
              <a:cs typeface="+mn-cs"/>
            </a:endParaRPr>
          </a:p>
          <a:p>
            <a:pPr marL="342900" lvl="0" indent="-342900" eaLnBrk="0" hangingPunct="0">
              <a:spcBef>
                <a:spcPct val="20000"/>
              </a:spcBef>
              <a:buClr>
                <a:srgbClr val="E64418"/>
              </a:buClr>
              <a:buFont typeface="Wingdings" pitchFamily="2" charset="2"/>
              <a:buChar char="v"/>
              <a:defRPr/>
            </a:pPr>
            <a:r>
              <a:rPr lang="ru-RU" sz="2400" kern="0" dirty="0" smtClean="0">
                <a:latin typeface="+mn-lt"/>
                <a:ea typeface="+mn-ea"/>
                <a:cs typeface="+mn-cs"/>
              </a:rPr>
              <a:t>Пример использования - </a:t>
            </a:r>
            <a:endParaRPr kumimoji="0" lang="en-US" sz="2400" b="1" i="0" u="none" strike="noStrike" kern="0" cap="none" spc="0" normalizeH="0" baseline="0" noProof="0" dirty="0">
              <a:ln>
                <a:noFill/>
              </a:ln>
              <a:solidFill>
                <a:srgbClr val="7666AC"/>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Сравнение – </a:t>
            </a:r>
            <a:r>
              <a:rPr lang="en-US" dirty="0" smtClean="0"/>
              <a:t>MIPS 1004K </a:t>
            </a:r>
            <a:r>
              <a:rPr lang="ru-RU" dirty="0" smtClean="0"/>
              <a:t>против </a:t>
            </a:r>
            <a:r>
              <a:rPr lang="en-US" dirty="0" smtClean="0"/>
              <a:t>ARM Cortex A9 </a:t>
            </a:r>
            <a:r>
              <a:rPr lang="ru-RU" dirty="0" smtClean="0"/>
              <a:t>по производительности</a:t>
            </a:r>
            <a:endParaRPr lang="en-US" dirty="0"/>
          </a:p>
        </p:txBody>
      </p:sp>
      <p:pic>
        <p:nvPicPr>
          <p:cNvPr id="4097" name="Picture 1"/>
          <p:cNvPicPr>
            <a:picLocks noGrp="1" noChangeAspect="1" noChangeArrowheads="1"/>
          </p:cNvPicPr>
          <p:nvPr>
            <p:ph idx="1"/>
          </p:nvPr>
        </p:nvPicPr>
        <p:blipFill>
          <a:blip r:embed="rId2" cstate="print"/>
          <a:srcRect/>
          <a:stretch>
            <a:fillRect/>
          </a:stretch>
        </p:blipFill>
        <p:spPr bwMode="auto">
          <a:xfrm>
            <a:off x="1066800" y="1162050"/>
            <a:ext cx="7010400" cy="52197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31624" cy="838200"/>
          </a:xfrm>
        </p:spPr>
        <p:txBody>
          <a:bodyPr>
            <a:normAutofit fontScale="90000"/>
          </a:bodyPr>
          <a:lstStyle/>
          <a:p>
            <a:r>
              <a:rPr lang="ru-RU" dirty="0" smtClean="0"/>
              <a:t>Три ядра </a:t>
            </a:r>
            <a:r>
              <a:rPr lang="en-US" dirty="0" smtClean="0"/>
              <a:t>MIPS 1004K </a:t>
            </a:r>
            <a:r>
              <a:rPr lang="ru-RU" dirty="0" smtClean="0"/>
              <a:t>- меньше площади и энергопотребления, чем два ядра </a:t>
            </a:r>
            <a:r>
              <a:rPr lang="en-US" dirty="0" smtClean="0"/>
              <a:t>ARM Cortex A9</a:t>
            </a:r>
            <a:endParaRPr lang="en-US" dirty="0"/>
          </a:p>
        </p:txBody>
      </p:sp>
      <p:pic>
        <p:nvPicPr>
          <p:cNvPr id="3073" name="Picture 1"/>
          <p:cNvPicPr>
            <a:picLocks noGrp="1" noChangeAspect="1" noChangeArrowheads="1"/>
          </p:cNvPicPr>
          <p:nvPr>
            <p:ph idx="1"/>
          </p:nvPr>
        </p:nvPicPr>
        <p:blipFill>
          <a:blip r:embed="rId2" cstate="print"/>
          <a:srcRect/>
          <a:stretch>
            <a:fillRect/>
          </a:stretch>
        </p:blipFill>
        <p:spPr bwMode="auto">
          <a:xfrm>
            <a:off x="1104900" y="1257300"/>
            <a:ext cx="6934200" cy="5029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Классификация современных процессоров </a:t>
            </a:r>
            <a:r>
              <a:rPr lang="en-US" dirty="0" smtClean="0"/>
              <a:t>MIPS</a:t>
            </a:r>
            <a:endParaRPr lang="en-US" dirty="0"/>
          </a:p>
        </p:txBody>
      </p:sp>
      <p:sp>
        <p:nvSpPr>
          <p:cNvPr id="3" name="Content Placeholder 2"/>
          <p:cNvSpPr>
            <a:spLocks noGrp="1"/>
          </p:cNvSpPr>
          <p:nvPr>
            <p:ph idx="1"/>
          </p:nvPr>
        </p:nvSpPr>
        <p:spPr>
          <a:xfrm>
            <a:off x="152400" y="1143000"/>
            <a:ext cx="8767482" cy="5257800"/>
          </a:xfrm>
        </p:spPr>
        <p:txBody>
          <a:bodyPr>
            <a:normAutofit fontScale="70000" lnSpcReduction="20000"/>
          </a:bodyPr>
          <a:lstStyle/>
          <a:p>
            <a:endParaRPr lang="ru-RU" dirty="0" smtClean="0"/>
          </a:p>
          <a:p>
            <a:r>
              <a:rPr lang="ru-RU" dirty="0" smtClean="0"/>
              <a:t>«Классические» (но не «исторические») ядра от </a:t>
            </a:r>
            <a:r>
              <a:rPr lang="en-US" dirty="0" smtClean="0"/>
              <a:t>MIPS Technologies</a:t>
            </a:r>
          </a:p>
          <a:p>
            <a:pPr lvl="1"/>
            <a:endParaRPr lang="ru-RU" dirty="0" smtClean="0"/>
          </a:p>
          <a:p>
            <a:pPr lvl="1"/>
            <a:r>
              <a:rPr lang="en-US" dirty="0" smtClean="0"/>
              <a:t>MIPS M4K, M14K, M14Kc –</a:t>
            </a:r>
            <a:r>
              <a:rPr lang="ru-RU" dirty="0" smtClean="0"/>
              <a:t> малый размер, цена, энергопотребление</a:t>
            </a:r>
          </a:p>
          <a:p>
            <a:pPr lvl="1"/>
            <a:r>
              <a:rPr lang="en-US" dirty="0" smtClean="0"/>
              <a:t>MIPS 24K, </a:t>
            </a:r>
            <a:r>
              <a:rPr lang="ru-RU" dirty="0" smtClean="0"/>
              <a:t>34</a:t>
            </a:r>
            <a:r>
              <a:rPr lang="en-US" dirty="0" smtClean="0"/>
              <a:t>K, </a:t>
            </a:r>
            <a:r>
              <a:rPr lang="ru-RU" dirty="0" smtClean="0"/>
              <a:t>многоядерный 1004</a:t>
            </a:r>
            <a:r>
              <a:rPr lang="en-US" dirty="0" smtClean="0"/>
              <a:t>K – </a:t>
            </a:r>
            <a:r>
              <a:rPr lang="ru-RU" dirty="0" smtClean="0"/>
              <a:t>эффективность </a:t>
            </a:r>
            <a:r>
              <a:rPr lang="ru-RU" dirty="0" smtClean="0"/>
              <a:t>по </a:t>
            </a:r>
            <a:r>
              <a:rPr lang="ru-RU" dirty="0" smtClean="0"/>
              <a:t>производительности </a:t>
            </a:r>
            <a:r>
              <a:rPr lang="en-US" dirty="0" smtClean="0"/>
              <a:t>/ </a:t>
            </a:r>
            <a:r>
              <a:rPr lang="ru-RU" dirty="0" smtClean="0"/>
              <a:t>милливатт</a:t>
            </a:r>
          </a:p>
          <a:p>
            <a:pPr lvl="1"/>
            <a:r>
              <a:rPr lang="en-US" dirty="0" smtClean="0"/>
              <a:t>MIPS </a:t>
            </a:r>
            <a:r>
              <a:rPr lang="ru-RU" dirty="0" smtClean="0"/>
              <a:t>74</a:t>
            </a:r>
            <a:r>
              <a:rPr lang="en-US" dirty="0" smtClean="0"/>
              <a:t>K, </a:t>
            </a:r>
            <a:r>
              <a:rPr lang="ru-RU" dirty="0" smtClean="0"/>
              <a:t>многоядерный </a:t>
            </a:r>
            <a:r>
              <a:rPr lang="en-US" dirty="0" smtClean="0"/>
              <a:t>1074K – </a:t>
            </a:r>
            <a:r>
              <a:rPr lang="ru-RU" dirty="0" smtClean="0"/>
              <a:t>суперскаляр, высшая производительность</a:t>
            </a:r>
          </a:p>
          <a:p>
            <a:endParaRPr lang="ru-RU" dirty="0" smtClean="0"/>
          </a:p>
          <a:p>
            <a:r>
              <a:rPr lang="ru-RU" dirty="0" smtClean="0"/>
              <a:t>Новое </a:t>
            </a:r>
            <a:r>
              <a:rPr lang="en-US" dirty="0" smtClean="0"/>
              <a:t>(2012) </a:t>
            </a:r>
            <a:r>
              <a:rPr lang="ru-RU" dirty="0" smtClean="0"/>
              <a:t>поколение ядер от </a:t>
            </a:r>
            <a:r>
              <a:rPr lang="en-US" dirty="0" smtClean="0"/>
              <a:t>MIPS Technologies – </a:t>
            </a:r>
            <a:r>
              <a:rPr lang="en-US" dirty="0" err="1" smtClean="0"/>
              <a:t>Aptiv</a:t>
            </a:r>
            <a:r>
              <a:rPr lang="en-US" dirty="0" smtClean="0"/>
              <a:t> Generation</a:t>
            </a:r>
          </a:p>
          <a:p>
            <a:pPr lvl="1"/>
            <a:endParaRPr lang="ru-RU" dirty="0" smtClean="0"/>
          </a:p>
          <a:p>
            <a:pPr lvl="1"/>
            <a:r>
              <a:rPr lang="en-US" dirty="0" err="1" smtClean="0"/>
              <a:t>microAptiv</a:t>
            </a:r>
            <a:r>
              <a:rPr lang="en-US" dirty="0" smtClean="0"/>
              <a:t> – </a:t>
            </a:r>
            <a:r>
              <a:rPr lang="ru-RU" dirty="0" smtClean="0"/>
              <a:t>продолжает линейку </a:t>
            </a:r>
            <a:r>
              <a:rPr lang="en-US" dirty="0" smtClean="0"/>
              <a:t>M14K, </a:t>
            </a:r>
            <a:r>
              <a:rPr lang="ru-RU" dirty="0" smtClean="0"/>
              <a:t>добавляет </a:t>
            </a:r>
            <a:r>
              <a:rPr lang="en-US" dirty="0" smtClean="0"/>
              <a:t>DSP</a:t>
            </a:r>
          </a:p>
          <a:p>
            <a:pPr lvl="1"/>
            <a:r>
              <a:rPr lang="en-US" dirty="0" err="1" smtClean="0"/>
              <a:t>interAptiv</a:t>
            </a:r>
            <a:r>
              <a:rPr lang="en-US" dirty="0" smtClean="0"/>
              <a:t> – </a:t>
            </a:r>
            <a:r>
              <a:rPr lang="ru-RU" dirty="0" smtClean="0"/>
              <a:t>продолжает 1004</a:t>
            </a:r>
            <a:r>
              <a:rPr lang="en-US" dirty="0" smtClean="0"/>
              <a:t>K, </a:t>
            </a:r>
            <a:r>
              <a:rPr lang="ru-RU" dirty="0" smtClean="0"/>
              <a:t>добавляет улучшенный менеджер когерентности</a:t>
            </a:r>
          </a:p>
          <a:p>
            <a:pPr lvl="1"/>
            <a:r>
              <a:rPr lang="en-US" dirty="0" err="1" smtClean="0"/>
              <a:t>proAptiv</a:t>
            </a:r>
            <a:r>
              <a:rPr lang="en-US" dirty="0" smtClean="0"/>
              <a:t> – </a:t>
            </a:r>
            <a:r>
              <a:rPr lang="ru-RU" dirty="0" smtClean="0"/>
              <a:t>на 60-70% производительнее чем 1074</a:t>
            </a:r>
            <a:r>
              <a:rPr lang="en-US" dirty="0" smtClean="0"/>
              <a:t>K,</a:t>
            </a:r>
            <a:r>
              <a:rPr lang="ru-RU" dirty="0" smtClean="0"/>
              <a:t> дополнительные конвейеры </a:t>
            </a:r>
            <a:r>
              <a:rPr lang="en-US" dirty="0" smtClean="0"/>
              <a:t>ALU</a:t>
            </a:r>
            <a:endParaRPr lang="ru-RU" dirty="0" smtClean="0"/>
          </a:p>
          <a:p>
            <a:endParaRPr lang="ru-RU" dirty="0" smtClean="0"/>
          </a:p>
          <a:p>
            <a:r>
              <a:rPr lang="ru-RU" dirty="0" smtClean="0"/>
              <a:t>Ядра от лицензиатов архитектуры </a:t>
            </a:r>
            <a:r>
              <a:rPr lang="en-US" dirty="0" smtClean="0"/>
              <a:t>MIPS</a:t>
            </a:r>
          </a:p>
          <a:p>
            <a:pPr lvl="1"/>
            <a:endParaRPr lang="ru-RU" dirty="0" smtClean="0"/>
          </a:p>
          <a:p>
            <a:pPr lvl="1"/>
            <a:r>
              <a:rPr lang="en-US" dirty="0" err="1" smtClean="0"/>
              <a:t>Ingenic</a:t>
            </a:r>
            <a:r>
              <a:rPr lang="en-US" dirty="0" smtClean="0"/>
              <a:t> – </a:t>
            </a:r>
            <a:r>
              <a:rPr lang="ru-RU" dirty="0" smtClean="0"/>
              <a:t>32-битное ядро с </a:t>
            </a:r>
            <a:r>
              <a:rPr lang="en-US" dirty="0" smtClean="0"/>
              <a:t>8</a:t>
            </a:r>
            <a:r>
              <a:rPr lang="ru-RU" dirty="0" smtClean="0"/>
              <a:t>-стадийным конвейером, очень низкое энергопотребление для своего класса</a:t>
            </a:r>
          </a:p>
          <a:p>
            <a:pPr lvl="1"/>
            <a:endParaRPr lang="ru-RU" dirty="0" smtClean="0"/>
          </a:p>
          <a:p>
            <a:pPr lvl="1"/>
            <a:r>
              <a:rPr lang="en-US" dirty="0" smtClean="0"/>
              <a:t>Broadcom, </a:t>
            </a:r>
            <a:r>
              <a:rPr lang="en-US" dirty="0" err="1" smtClean="0"/>
              <a:t>Cavium</a:t>
            </a:r>
            <a:r>
              <a:rPr lang="en-US" dirty="0" smtClean="0"/>
              <a:t>, </a:t>
            </a:r>
            <a:r>
              <a:rPr lang="en-US" dirty="0" err="1" smtClean="0"/>
              <a:t>NetLogic</a:t>
            </a:r>
            <a:r>
              <a:rPr lang="en-US" dirty="0" smtClean="0"/>
              <a:t> – </a:t>
            </a:r>
            <a:r>
              <a:rPr lang="ru-RU" dirty="0" smtClean="0"/>
              <a:t>высокопроизводительные 64-битные многоядерные сетевые процессоры</a:t>
            </a:r>
          </a:p>
          <a:p>
            <a:pPr lvl="1"/>
            <a:endParaRPr lang="ru-RU" dirty="0" smtClean="0"/>
          </a:p>
          <a:p>
            <a:pPr lvl="1"/>
            <a:r>
              <a:rPr lang="en-US" dirty="0" err="1" smtClean="0"/>
              <a:t>Loongson</a:t>
            </a:r>
            <a:r>
              <a:rPr lang="en-US" dirty="0" smtClean="0"/>
              <a:t> – </a:t>
            </a:r>
            <a:r>
              <a:rPr lang="ru-RU" dirty="0" smtClean="0"/>
              <a:t>64-битный суперскалярный процессор от </a:t>
            </a:r>
            <a:r>
              <a:rPr lang="ru-RU" dirty="0" smtClean="0"/>
              <a:t>Академии Наук </a:t>
            </a:r>
            <a:r>
              <a:rPr lang="ru-RU" dirty="0" smtClean="0"/>
              <a:t>Китая для применений от ноутбуков с Линуксом до серверов и суперкомпьютеров</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использования </a:t>
            </a:r>
            <a:r>
              <a:rPr lang="en-US" dirty="0" smtClean="0"/>
              <a:t>MIPS </a:t>
            </a:r>
            <a:r>
              <a:rPr lang="ru-RU" dirty="0" smtClean="0"/>
              <a:t>1004</a:t>
            </a:r>
            <a:r>
              <a:rPr lang="en-US" dirty="0" smtClean="0"/>
              <a:t>K</a:t>
            </a:r>
            <a:r>
              <a:rPr lang="ru-RU" dirty="0" smtClean="0"/>
              <a:t> </a:t>
            </a:r>
            <a:r>
              <a:rPr lang="en-US" dirty="0" smtClean="0"/>
              <a:t>- </a:t>
            </a:r>
            <a:r>
              <a:rPr lang="en-US" dirty="0" err="1" smtClean="0"/>
              <a:t>Mobileye</a:t>
            </a:r>
            <a:endParaRPr lang="en-US" dirty="0"/>
          </a:p>
        </p:txBody>
      </p:sp>
      <p:sp>
        <p:nvSpPr>
          <p:cNvPr id="3" name="Content Placeholder 2"/>
          <p:cNvSpPr>
            <a:spLocks noGrp="1"/>
          </p:cNvSpPr>
          <p:nvPr>
            <p:ph idx="1"/>
          </p:nvPr>
        </p:nvSpPr>
        <p:spPr>
          <a:xfrm>
            <a:off x="152400" y="1089212"/>
            <a:ext cx="8776447" cy="2263588"/>
          </a:xfrm>
        </p:spPr>
        <p:txBody>
          <a:bodyPr>
            <a:normAutofit fontScale="77500" lnSpcReduction="20000"/>
          </a:bodyPr>
          <a:lstStyle/>
          <a:p>
            <a:endParaRPr lang="en-US" dirty="0" smtClean="0"/>
          </a:p>
          <a:p>
            <a:r>
              <a:rPr lang="en-US" dirty="0" err="1" smtClean="0"/>
              <a:t>Mobileye</a:t>
            </a:r>
            <a:r>
              <a:rPr lang="en-US" dirty="0" smtClean="0"/>
              <a:t> – </a:t>
            </a:r>
            <a:r>
              <a:rPr lang="ru-RU" dirty="0" smtClean="0"/>
              <a:t>компания с штаб-квартирой в Нидерландах и центром разработки в Израиле</a:t>
            </a:r>
            <a:endParaRPr lang="en-US" dirty="0" smtClean="0"/>
          </a:p>
          <a:p>
            <a:endParaRPr lang="en-US" dirty="0" smtClean="0"/>
          </a:p>
          <a:p>
            <a:r>
              <a:rPr lang="en-US" dirty="0" err="1" smtClean="0"/>
              <a:t>Mobileye</a:t>
            </a:r>
            <a:r>
              <a:rPr lang="en-US" dirty="0" smtClean="0"/>
              <a:t> </a:t>
            </a:r>
            <a:r>
              <a:rPr lang="ru-RU" dirty="0" smtClean="0"/>
              <a:t>лицензировала </a:t>
            </a:r>
            <a:r>
              <a:rPr lang="en-US" dirty="0" smtClean="0"/>
              <a:t>MIPS 1004K</a:t>
            </a:r>
            <a:r>
              <a:rPr lang="ru-RU" dirty="0" smtClean="0"/>
              <a:t> для своего продукта </a:t>
            </a:r>
            <a:r>
              <a:rPr lang="en-US" dirty="0" smtClean="0"/>
              <a:t>EyeQ3</a:t>
            </a:r>
          </a:p>
          <a:p>
            <a:endParaRPr lang="ru-RU" dirty="0" smtClean="0"/>
          </a:p>
          <a:p>
            <a:r>
              <a:rPr lang="ru-RU" dirty="0" smtClean="0"/>
              <a:t>Используется в автомобилях BMW, GM, Volvo and Yulon Motors (Nissan) для предотвращения столкновений на дорогах</a:t>
            </a:r>
            <a:endParaRPr lang="en-US" dirty="0" smtClean="0"/>
          </a:p>
          <a:p>
            <a:endParaRPr lang="en-US" dirty="0"/>
          </a:p>
        </p:txBody>
      </p:sp>
      <p:sp>
        <p:nvSpPr>
          <p:cNvPr id="1026" name="AutoShape 2" descr="http://www.gizmodo.com/assets/resources/2006/10/mobileye_aws.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mobileye_aws.jpg"/>
          <p:cNvPicPr>
            <a:picLocks noChangeAspect="1"/>
          </p:cNvPicPr>
          <p:nvPr/>
        </p:nvPicPr>
        <p:blipFill>
          <a:blip r:embed="rId2" cstate="print"/>
          <a:stretch>
            <a:fillRect/>
          </a:stretch>
        </p:blipFill>
        <p:spPr>
          <a:xfrm>
            <a:off x="317128" y="3574674"/>
            <a:ext cx="4762500" cy="2362200"/>
          </a:xfrm>
          <a:prstGeom prst="rect">
            <a:avLst/>
          </a:prstGeom>
        </p:spPr>
      </p:pic>
      <p:sp>
        <p:nvSpPr>
          <p:cNvPr id="6" name="TextBox 5"/>
          <p:cNvSpPr txBox="1"/>
          <p:nvPr/>
        </p:nvSpPr>
        <p:spPr>
          <a:xfrm>
            <a:off x="304801" y="6104964"/>
            <a:ext cx="3003177" cy="259976"/>
          </a:xfrm>
          <a:prstGeom prst="rect">
            <a:avLst/>
          </a:prstGeom>
          <a:noFill/>
        </p:spPr>
        <p:txBody>
          <a:bodyPr wrap="none" rtlCol="0">
            <a:normAutofit fontScale="62500" lnSpcReduction="20000"/>
          </a:bodyPr>
          <a:lstStyle/>
          <a:p>
            <a:r>
              <a:rPr lang="ru-RU" b="0" dirty="0" smtClean="0"/>
              <a:t>Картинка с </a:t>
            </a:r>
            <a:r>
              <a:rPr lang="en-US" b="0" u="sng" dirty="0" smtClean="0">
                <a:hlinkClick r:id="rId3"/>
              </a:rPr>
              <a:t>http://www.gizmodo.com</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5505" name="Rectangle 2"/>
          <p:cNvSpPr>
            <a:spLocks noGrp="1" noChangeArrowheads="1"/>
          </p:cNvSpPr>
          <p:nvPr>
            <p:ph type="title"/>
          </p:nvPr>
        </p:nvSpPr>
        <p:spPr>
          <a:xfrm>
            <a:off x="161365" y="149131"/>
            <a:ext cx="8857129" cy="774234"/>
          </a:xfrm>
        </p:spPr>
        <p:txBody>
          <a:bodyPr>
            <a:normAutofit fontScale="90000"/>
          </a:bodyPr>
          <a:lstStyle/>
          <a:p>
            <a:pPr eaLnBrk="1" hangingPunct="1"/>
            <a:r>
              <a:rPr lang="ru-RU" dirty="0" smtClean="0"/>
              <a:t>Многоядерная система </a:t>
            </a:r>
            <a:r>
              <a:rPr lang="en-US" dirty="0" smtClean="0"/>
              <a:t>MIPS 1074K </a:t>
            </a:r>
            <a:r>
              <a:rPr lang="ru-RU" dirty="0" smtClean="0"/>
              <a:t>против </a:t>
            </a:r>
            <a:r>
              <a:rPr lang="en-US" dirty="0" smtClean="0"/>
              <a:t>Intel Atom</a:t>
            </a:r>
          </a:p>
        </p:txBody>
      </p:sp>
      <p:pic>
        <p:nvPicPr>
          <p:cNvPr id="2325506" name="Picture 3" descr="Intel Atom Silverthorne die photo"/>
          <p:cNvPicPr>
            <a:picLocks noChangeAspect="1" noChangeArrowheads="1"/>
          </p:cNvPicPr>
          <p:nvPr/>
        </p:nvPicPr>
        <p:blipFill>
          <a:blip r:embed="rId3" cstate="print"/>
          <a:srcRect/>
          <a:stretch>
            <a:fillRect/>
          </a:stretch>
        </p:blipFill>
        <p:spPr bwMode="auto">
          <a:xfrm>
            <a:off x="762747" y="1111156"/>
            <a:ext cx="7797800" cy="3027362"/>
          </a:xfrm>
          <a:prstGeom prst="rect">
            <a:avLst/>
          </a:prstGeom>
          <a:noFill/>
          <a:ln w="9525">
            <a:noFill/>
            <a:miter lim="800000"/>
            <a:headEnd/>
            <a:tailEnd/>
          </a:ln>
        </p:spPr>
      </p:pic>
      <p:sp>
        <p:nvSpPr>
          <p:cNvPr id="2383876" name="Rectangle 4"/>
          <p:cNvSpPr>
            <a:spLocks noChangeArrowheads="1"/>
          </p:cNvSpPr>
          <p:nvPr/>
        </p:nvSpPr>
        <p:spPr bwMode="auto">
          <a:xfrm>
            <a:off x="4191747" y="1665193"/>
            <a:ext cx="4152900" cy="1651000"/>
          </a:xfrm>
          <a:prstGeom prst="rect">
            <a:avLst/>
          </a:prstGeom>
          <a:solidFill>
            <a:srgbClr val="000080"/>
          </a:solidFill>
          <a:ln w="28575" algn="ctr">
            <a:solidFill>
              <a:srgbClr val="000099"/>
            </a:solidFill>
            <a:miter lim="800000"/>
            <a:headEnd/>
            <a:tailEnd/>
          </a:ln>
        </p:spPr>
        <p:txBody>
          <a:bodyPr wrap="none" lIns="45720" rIns="45720"/>
          <a:lstStyle/>
          <a:p>
            <a:pPr algn="ctr" eaLnBrk="0" hangingPunct="0">
              <a:lnSpc>
                <a:spcPct val="80000"/>
              </a:lnSpc>
            </a:pPr>
            <a:r>
              <a:rPr lang="en-US" sz="1800" b="1">
                <a:solidFill>
                  <a:schemeClr val="bg1"/>
                </a:solidFill>
              </a:rPr>
              <a:t>Atom = 9mm2 (45nm)</a:t>
            </a:r>
          </a:p>
        </p:txBody>
      </p:sp>
      <p:sp>
        <p:nvSpPr>
          <p:cNvPr id="2383877" name="Rectangle 5"/>
          <p:cNvSpPr>
            <a:spLocks noChangeArrowheads="1"/>
          </p:cNvSpPr>
          <p:nvPr/>
        </p:nvSpPr>
        <p:spPr bwMode="auto">
          <a:xfrm>
            <a:off x="4204447" y="1944593"/>
            <a:ext cx="1379538" cy="1371600"/>
          </a:xfrm>
          <a:prstGeom prst="rect">
            <a:avLst/>
          </a:prstGeom>
          <a:solidFill>
            <a:schemeClr val="accent1">
              <a:lumMod val="60000"/>
              <a:lumOff val="40000"/>
            </a:schemeClr>
          </a:solidFill>
          <a:ln w="28575" algn="ctr">
            <a:solidFill>
              <a:srgbClr val="000099"/>
            </a:solidFill>
            <a:miter lim="800000"/>
            <a:headEnd/>
            <a:tailEnd/>
          </a:ln>
        </p:spPr>
        <p:txBody>
          <a:bodyPr wrap="none" lIns="45720" rIns="45720" anchor="ctr"/>
          <a:lstStyle/>
          <a:p>
            <a:pPr algn="ctr" eaLnBrk="0" hangingPunct="0">
              <a:lnSpc>
                <a:spcPct val="80000"/>
              </a:lnSpc>
            </a:pPr>
            <a:r>
              <a:rPr lang="en-US" b="1"/>
              <a:t>1074Kf</a:t>
            </a:r>
          </a:p>
          <a:p>
            <a:pPr algn="ctr" eaLnBrk="0" hangingPunct="0">
              <a:lnSpc>
                <a:spcPct val="80000"/>
              </a:lnSpc>
            </a:pPr>
            <a:r>
              <a:rPr lang="en-US" b="1"/>
              <a:t>Core</a:t>
            </a:r>
          </a:p>
        </p:txBody>
      </p:sp>
      <p:sp>
        <p:nvSpPr>
          <p:cNvPr id="2383878" name="Rectangle 6"/>
          <p:cNvSpPr>
            <a:spLocks noChangeArrowheads="1"/>
          </p:cNvSpPr>
          <p:nvPr/>
        </p:nvSpPr>
        <p:spPr bwMode="auto">
          <a:xfrm>
            <a:off x="5588747" y="1944593"/>
            <a:ext cx="1379538" cy="1371600"/>
          </a:xfrm>
          <a:prstGeom prst="rect">
            <a:avLst/>
          </a:prstGeom>
          <a:solidFill>
            <a:schemeClr val="accent1">
              <a:lumMod val="60000"/>
              <a:lumOff val="40000"/>
            </a:schemeClr>
          </a:solidFill>
          <a:ln w="28575" algn="ctr">
            <a:solidFill>
              <a:srgbClr val="000099"/>
            </a:solidFill>
            <a:miter lim="800000"/>
            <a:headEnd/>
            <a:tailEnd/>
          </a:ln>
        </p:spPr>
        <p:txBody>
          <a:bodyPr wrap="none" lIns="45720" rIns="45720" anchor="ctr"/>
          <a:lstStyle/>
          <a:p>
            <a:pPr algn="ctr" eaLnBrk="0" hangingPunct="0">
              <a:lnSpc>
                <a:spcPct val="80000"/>
              </a:lnSpc>
            </a:pPr>
            <a:r>
              <a:rPr lang="en-US" b="1"/>
              <a:t>1074Kf</a:t>
            </a:r>
          </a:p>
          <a:p>
            <a:pPr algn="ctr" eaLnBrk="0" hangingPunct="0">
              <a:lnSpc>
                <a:spcPct val="80000"/>
              </a:lnSpc>
            </a:pPr>
            <a:r>
              <a:rPr lang="en-US" b="1"/>
              <a:t>Core</a:t>
            </a:r>
          </a:p>
        </p:txBody>
      </p:sp>
      <p:sp>
        <p:nvSpPr>
          <p:cNvPr id="2383879" name="Rectangle 7"/>
          <p:cNvSpPr>
            <a:spLocks noChangeArrowheads="1"/>
          </p:cNvSpPr>
          <p:nvPr/>
        </p:nvSpPr>
        <p:spPr bwMode="auto">
          <a:xfrm>
            <a:off x="6973047" y="1944593"/>
            <a:ext cx="1379538" cy="1371600"/>
          </a:xfrm>
          <a:prstGeom prst="rect">
            <a:avLst/>
          </a:prstGeom>
          <a:solidFill>
            <a:schemeClr val="accent1">
              <a:lumMod val="60000"/>
              <a:lumOff val="40000"/>
            </a:schemeClr>
          </a:solidFill>
          <a:ln w="28575" algn="ctr">
            <a:solidFill>
              <a:srgbClr val="000099"/>
            </a:solidFill>
            <a:miter lim="800000"/>
            <a:headEnd/>
            <a:tailEnd/>
          </a:ln>
        </p:spPr>
        <p:txBody>
          <a:bodyPr wrap="none" lIns="45720" rIns="45720" anchor="ctr"/>
          <a:lstStyle/>
          <a:p>
            <a:pPr algn="ctr" eaLnBrk="0" hangingPunct="0">
              <a:lnSpc>
                <a:spcPct val="80000"/>
              </a:lnSpc>
            </a:pPr>
            <a:r>
              <a:rPr lang="en-US" b="1"/>
              <a:t>1074Kf</a:t>
            </a:r>
          </a:p>
          <a:p>
            <a:pPr algn="ctr" eaLnBrk="0" hangingPunct="0">
              <a:lnSpc>
                <a:spcPct val="80000"/>
              </a:lnSpc>
            </a:pPr>
            <a:r>
              <a:rPr lang="en-US" b="1"/>
              <a:t>Core</a:t>
            </a:r>
          </a:p>
        </p:txBody>
      </p:sp>
      <p:graphicFrame>
        <p:nvGraphicFramePr>
          <p:cNvPr id="2383880" name="Group 8"/>
          <p:cNvGraphicFramePr>
            <a:graphicFrameLocks noGrp="1"/>
          </p:cNvGraphicFramePr>
          <p:nvPr>
            <p:ph idx="1"/>
          </p:nvPr>
        </p:nvGraphicFramePr>
        <p:xfrm>
          <a:off x="1156447" y="4268693"/>
          <a:ext cx="6807200" cy="1935480"/>
        </p:xfrm>
        <a:graphic>
          <a:graphicData uri="http://schemas.openxmlformats.org/drawingml/2006/table">
            <a:tbl>
              <a:tblPr/>
              <a:tblGrid>
                <a:gridCol w="207963"/>
                <a:gridCol w="2260600"/>
                <a:gridCol w="2203450"/>
                <a:gridCol w="2135187"/>
              </a:tblGrid>
              <a:tr h="322263">
                <a:tc gridSpan="2">
                  <a:txBody>
                    <a:bodyPr/>
                    <a:lstStyle/>
                    <a:p>
                      <a:pPr marL="0" marR="0" lvl="0" indent="0" algn="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600" b="1" i="0" u="none" strike="noStrike" cap="none" normalizeH="0" baseline="0" smtClean="0">
                          <a:ln>
                            <a:noFill/>
                          </a:ln>
                          <a:solidFill>
                            <a:schemeClr val="tx2"/>
                          </a:solidFill>
                          <a:effectLst/>
                          <a:latin typeface="Arial" charset="0"/>
                        </a:rPr>
                        <a:t>@ 1.2 GHz (45nm)</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2100" b="1" i="0" u="none" strike="noStrike" cap="none" normalizeH="0" baseline="0" smtClean="0">
                          <a:ln>
                            <a:noFill/>
                          </a:ln>
                          <a:solidFill>
                            <a:schemeClr val="tx2"/>
                          </a:solidFill>
                          <a:effectLst/>
                          <a:latin typeface="Arial" charset="0"/>
                        </a:rPr>
                        <a:t>1074Kf (3 core)</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2100" b="1" i="0" u="none" strike="noStrike" cap="none" normalizeH="0" baseline="0" smtClean="0">
                          <a:ln>
                            <a:noFill/>
                          </a:ln>
                          <a:solidFill>
                            <a:schemeClr val="tx2"/>
                          </a:solidFill>
                          <a:effectLst/>
                          <a:latin typeface="Arial" charset="0"/>
                        </a:rPr>
                        <a:t>Atom (1 core)</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gridSpan="2">
                  <a:txBody>
                    <a:bodyPr/>
                    <a:lstStyle/>
                    <a:p>
                      <a:pPr marL="0" marR="0" lvl="0" indent="0" algn="l"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Performance</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endParaRPr kumimoji="0" lang="en-US" sz="1400" b="1" i="0" u="none" strike="noStrike" cap="none" normalizeH="0" baseline="0" smtClean="0">
                        <a:ln>
                          <a:noFill/>
                        </a:ln>
                        <a:solidFill>
                          <a:schemeClr val="tx2"/>
                        </a:solidFill>
                        <a:effectLst/>
                        <a:latin typeface="Arial"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endParaRPr kumimoji="0" lang="en-US" sz="1400" b="1" i="0" u="none" strike="noStrike" cap="none" normalizeH="0" baseline="0" smtClean="0">
                        <a:ln>
                          <a:noFill/>
                        </a:ln>
                        <a:solidFill>
                          <a:schemeClr val="tx2"/>
                        </a:solidFill>
                        <a:effectLst/>
                        <a:latin typeface="Arial" charset="0"/>
                      </a:endParaRP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
                          <a:srgbClr val="E64418"/>
                        </a:buClr>
                        <a:buSzTx/>
                        <a:buFont typeface="Wingdings" pitchFamily="2" charset="2"/>
                        <a:buNone/>
                        <a:tabLst/>
                      </a:pPr>
                      <a:endParaRPr kumimoji="0" lang="en-US" sz="1400" b="1" i="0" u="none" strike="noStrike" cap="none" normalizeH="0" baseline="0" smtClean="0">
                        <a:ln>
                          <a:noFill/>
                        </a:ln>
                        <a:solidFill>
                          <a:schemeClr val="tx2"/>
                        </a:solidFill>
                        <a:effectLst/>
                        <a:latin typeface="Arial" charset="0"/>
                      </a:endParaRP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Total CoreMark</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9180</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3830</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
                          <a:srgbClr val="E64418"/>
                        </a:buClr>
                        <a:buSzTx/>
                        <a:buFont typeface="Wingdings" pitchFamily="2" charset="2"/>
                        <a:buNone/>
                        <a:tabLst/>
                      </a:pPr>
                      <a:endParaRPr kumimoji="0" lang="en-US" sz="1400" b="1" i="0" u="none" strike="noStrike" cap="none" normalizeH="0" baseline="0" smtClean="0">
                        <a:ln>
                          <a:noFill/>
                        </a:ln>
                        <a:solidFill>
                          <a:schemeClr val="tx2"/>
                        </a:solidFill>
                        <a:effectLst/>
                        <a:latin typeface="Arial" charset="0"/>
                      </a:endParaRP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Total DMIPS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7200</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2880</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gridSpan="2">
                  <a:txBody>
                    <a:bodyPr/>
                    <a:lstStyle/>
                    <a:p>
                      <a:pPr marL="0" marR="0" lvl="0" indent="0" algn="l"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Area (mm2, 40nm/45nm)</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~6.2/7.5</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 9</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gridSpan="2">
                  <a:txBody>
                    <a:bodyPr/>
                    <a:lstStyle/>
                    <a:p>
                      <a:pPr marL="0" marR="0" lvl="0" indent="0" algn="l"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Power (total dyn mW)</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&lt;1.4W</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 2W core?/7-9W chip</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25544" name="Text Box 41"/>
          <p:cNvSpPr txBox="1">
            <a:spLocks noChangeArrowheads="1"/>
          </p:cNvSpPr>
          <p:nvPr/>
        </p:nvSpPr>
        <p:spPr bwMode="auto">
          <a:xfrm>
            <a:off x="724647" y="6216556"/>
            <a:ext cx="7899400" cy="396875"/>
          </a:xfrm>
          <a:prstGeom prst="rect">
            <a:avLst/>
          </a:prstGeom>
          <a:noFill/>
          <a:ln w="9525" algn="ctr">
            <a:noFill/>
            <a:prstDash val="dash"/>
            <a:miter lim="800000"/>
            <a:headEnd/>
            <a:tailEnd/>
          </a:ln>
        </p:spPr>
        <p:txBody>
          <a:bodyPr>
            <a:spAutoFit/>
          </a:bodyPr>
          <a:lstStyle/>
          <a:p>
            <a:pPr>
              <a:tabLst>
                <a:tab pos="457200" algn="l"/>
                <a:tab pos="739775" algn="l"/>
                <a:tab pos="4691063" algn="l"/>
                <a:tab pos="7891463" algn="r"/>
              </a:tabLst>
            </a:pPr>
            <a:r>
              <a:rPr lang="en-US" sz="1000" b="1" dirty="0">
                <a:solidFill>
                  <a:srgbClr val="4D4D4D"/>
                </a:solidFill>
              </a:rPr>
              <a:t> Data sources: Atom: www.intel.com, </a:t>
            </a:r>
            <a:r>
              <a:rPr lang="en-US" sz="1000" b="1" dirty="0" err="1">
                <a:solidFill>
                  <a:srgbClr val="4D4D4D"/>
                </a:solidFill>
              </a:rPr>
              <a:t>Anandtech</a:t>
            </a:r>
            <a:r>
              <a:rPr lang="en-US" sz="1000" b="1" dirty="0">
                <a:solidFill>
                  <a:srgbClr val="4D4D4D"/>
                </a:solidFill>
              </a:rPr>
              <a:t>, other web content (Z5xx and CE4100 data)</a:t>
            </a:r>
          </a:p>
          <a:p>
            <a:pPr>
              <a:tabLst>
                <a:tab pos="457200" algn="l"/>
                <a:tab pos="739775" algn="l"/>
                <a:tab pos="4691063" algn="l"/>
                <a:tab pos="7891463" algn="r"/>
              </a:tabLst>
            </a:pPr>
            <a:r>
              <a:rPr lang="en-US" sz="1000" b="1" dirty="0">
                <a:solidFill>
                  <a:srgbClr val="4D4D4D"/>
                </a:solidFill>
              </a:rPr>
              <a:t>		     MIPS: prelim synthesis data for 1074Kf for 3 core CPS including fully configured FPU cores, plus CM functions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38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8387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300"/>
                                  </p:stCondLst>
                                  <p:childTnLst>
                                    <p:set>
                                      <p:cBhvr>
                                        <p:cTn id="13" dur="1" fill="hold">
                                          <p:stCondLst>
                                            <p:cond delay="0"/>
                                          </p:stCondLst>
                                        </p:cTn>
                                        <p:tgtEl>
                                          <p:spTgt spid="2383878"/>
                                        </p:tgtEl>
                                        <p:attrNameLst>
                                          <p:attrName>style.visibility</p:attrName>
                                        </p:attrNameLst>
                                      </p:cBhvr>
                                      <p:to>
                                        <p:strVal val="visible"/>
                                      </p:to>
                                    </p:set>
                                  </p:childTnLst>
                                </p:cTn>
                              </p:par>
                            </p:childTnLst>
                          </p:cTn>
                        </p:par>
                        <p:par>
                          <p:cTn id="14" fill="hold">
                            <p:stCondLst>
                              <p:cond delay="300"/>
                            </p:stCondLst>
                            <p:childTnLst>
                              <p:par>
                                <p:cTn id="15" presetID="1" presetClass="entr" presetSubtype="0" fill="hold" grpId="0" nodeType="afterEffect">
                                  <p:stCondLst>
                                    <p:cond delay="300"/>
                                  </p:stCondLst>
                                  <p:childTnLst>
                                    <p:set>
                                      <p:cBhvr>
                                        <p:cTn id="16" dur="1" fill="hold">
                                          <p:stCondLst>
                                            <p:cond delay="0"/>
                                          </p:stCondLst>
                                        </p:cTn>
                                        <p:tgtEl>
                                          <p:spTgt spid="2383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3876" grpId="0" animBg="1"/>
      <p:bldP spid="2383877" grpId="0" animBg="1"/>
      <p:bldP spid="2383878" grpId="0" animBg="1"/>
      <p:bldP spid="238387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a:t>
            </a:r>
            <a:r>
              <a:rPr lang="en-US" dirty="0" err="1" smtClean="0"/>
              <a:t>proAptiv</a:t>
            </a:r>
            <a:r>
              <a:rPr lang="en-US" dirty="0" smtClean="0"/>
              <a:t> –</a:t>
            </a:r>
            <a:r>
              <a:rPr lang="ru-RU" dirty="0" smtClean="0"/>
              <a:t> новый уровень производительности</a:t>
            </a:r>
            <a:endParaRPr lang="en-US" dirty="0"/>
          </a:p>
        </p:txBody>
      </p:sp>
      <p:sp>
        <p:nvSpPr>
          <p:cNvPr id="3" name="Content Placeholder 2"/>
          <p:cNvSpPr>
            <a:spLocks noGrp="1"/>
          </p:cNvSpPr>
          <p:nvPr>
            <p:ph idx="1"/>
          </p:nvPr>
        </p:nvSpPr>
        <p:spPr>
          <a:xfrm>
            <a:off x="152401" y="1143000"/>
            <a:ext cx="3810000" cy="5257800"/>
          </a:xfrm>
        </p:spPr>
        <p:txBody>
          <a:bodyPr>
            <a:normAutofit fontScale="85000" lnSpcReduction="10000"/>
          </a:bodyPr>
          <a:lstStyle/>
          <a:p>
            <a:r>
              <a:rPr lang="ru-RU" dirty="0" smtClean="0"/>
              <a:t>Многоядерный комплекс, как и </a:t>
            </a:r>
            <a:r>
              <a:rPr lang="en-US" dirty="0" smtClean="0"/>
              <a:t>MIPS 1074K, </a:t>
            </a:r>
            <a:r>
              <a:rPr lang="ru-RU" dirty="0" smtClean="0"/>
              <a:t>но</a:t>
            </a:r>
            <a:r>
              <a:rPr lang="en-US" dirty="0" smtClean="0"/>
              <a:t>:</a:t>
            </a:r>
          </a:p>
          <a:p>
            <a:pPr lvl="1"/>
            <a:endParaRPr lang="ru-RU" dirty="0" smtClean="0"/>
          </a:p>
          <a:p>
            <a:pPr lvl="1"/>
            <a:r>
              <a:rPr lang="ru-RU" dirty="0" smtClean="0"/>
              <a:t>Базовое ядро </a:t>
            </a:r>
            <a:r>
              <a:rPr lang="en-US" dirty="0" err="1" smtClean="0"/>
              <a:t>proAptiv</a:t>
            </a:r>
            <a:r>
              <a:rPr lang="en-US" dirty="0" smtClean="0"/>
              <a:t> </a:t>
            </a:r>
            <a:r>
              <a:rPr lang="ru-RU" dirty="0" smtClean="0"/>
              <a:t>гораздо производительнее чем </a:t>
            </a:r>
            <a:r>
              <a:rPr lang="en-US" dirty="0" smtClean="0"/>
              <a:t>74K </a:t>
            </a:r>
            <a:r>
              <a:rPr lang="ru-RU" dirty="0" smtClean="0"/>
              <a:t>за счет дополнительных конвейеров </a:t>
            </a:r>
            <a:r>
              <a:rPr lang="en-US" dirty="0" smtClean="0"/>
              <a:t>ALU</a:t>
            </a:r>
          </a:p>
          <a:p>
            <a:pPr lvl="1"/>
            <a:endParaRPr lang="ru-RU" dirty="0" smtClean="0"/>
          </a:p>
          <a:p>
            <a:pPr lvl="1"/>
            <a:r>
              <a:rPr lang="ru-RU" dirty="0" smtClean="0"/>
              <a:t>Новый менеджер когерентности (</a:t>
            </a:r>
            <a:r>
              <a:rPr lang="en-US" dirty="0" smtClean="0"/>
              <a:t>CM2) </a:t>
            </a:r>
            <a:r>
              <a:rPr lang="ru-RU" dirty="0" smtClean="0"/>
              <a:t>сильно ускоряет обмен между ядрами и </a:t>
            </a:r>
            <a:r>
              <a:rPr lang="en-US" dirty="0" smtClean="0"/>
              <a:t>L2 </a:t>
            </a:r>
            <a:r>
              <a:rPr lang="ru-RU" dirty="0" smtClean="0"/>
              <a:t>кэшем</a:t>
            </a:r>
          </a:p>
          <a:p>
            <a:pPr lvl="1"/>
            <a:endParaRPr lang="ru-RU" dirty="0" smtClean="0"/>
          </a:p>
          <a:p>
            <a:pPr lvl="1"/>
            <a:r>
              <a:rPr lang="ru-RU" dirty="0" smtClean="0"/>
              <a:t>Имплементирован механизм </a:t>
            </a:r>
            <a:r>
              <a:rPr lang="en-US" dirty="0" smtClean="0"/>
              <a:t>Enhanced Virtual Address (EVA) </a:t>
            </a:r>
            <a:r>
              <a:rPr lang="ru-RU" dirty="0" smtClean="0"/>
              <a:t>для лучшей утилизации адресного пространства</a:t>
            </a:r>
            <a:endParaRPr lang="en-US" dirty="0"/>
          </a:p>
        </p:txBody>
      </p:sp>
      <p:pic>
        <p:nvPicPr>
          <p:cNvPr id="5122" name="Picture 2" descr="http://www.mips.com/global/images/aptiv/proAptiv.jpg"/>
          <p:cNvPicPr>
            <a:picLocks noChangeAspect="1" noChangeArrowheads="1"/>
          </p:cNvPicPr>
          <p:nvPr/>
        </p:nvPicPr>
        <p:blipFill>
          <a:blip r:embed="rId2" cstate="print"/>
          <a:srcRect/>
          <a:stretch>
            <a:fillRect/>
          </a:stretch>
        </p:blipFill>
        <p:spPr bwMode="auto">
          <a:xfrm>
            <a:off x="4598894" y="1256739"/>
            <a:ext cx="4306234" cy="418996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9" name="Chart 48"/>
          <p:cNvGraphicFramePr>
            <a:graphicFrameLocks/>
          </p:cNvGraphicFramePr>
          <p:nvPr/>
        </p:nvGraphicFramePr>
        <p:xfrm>
          <a:off x="153988" y="1081088"/>
          <a:ext cx="8753475" cy="4833937"/>
        </p:xfrm>
        <a:graphic>
          <a:graphicData uri="http://schemas.openxmlformats.org/presentationml/2006/ole">
            <p:oleObj spid="_x0000_s46082" r:id="rId4" imgW="8754615" imgH="4834547" progId="Excel.Sheet.8">
              <p:embed/>
            </p:oleObj>
          </a:graphicData>
        </a:graphic>
      </p:graphicFrame>
      <p:cxnSp>
        <p:nvCxnSpPr>
          <p:cNvPr id="30" name="Straight Arrow Connector 29"/>
          <p:cNvCxnSpPr/>
          <p:nvPr/>
        </p:nvCxnSpPr>
        <p:spPr>
          <a:xfrm>
            <a:off x="3048000" y="2216150"/>
            <a:ext cx="696913" cy="930275"/>
          </a:xfrm>
          <a:prstGeom prst="straightConnector1">
            <a:avLst/>
          </a:prstGeom>
          <a:ln>
            <a:headEnd type="triangle"/>
            <a:tailEnd type="none"/>
          </a:ln>
        </p:spPr>
        <p:style>
          <a:lnRef idx="2">
            <a:schemeClr val="accent4"/>
          </a:lnRef>
          <a:fillRef idx="0">
            <a:schemeClr val="accent4"/>
          </a:fillRef>
          <a:effectRef idx="1">
            <a:schemeClr val="accent4"/>
          </a:effectRef>
          <a:fontRef idx="minor">
            <a:schemeClr val="tx1"/>
          </a:fontRef>
        </p:style>
      </p:cxnSp>
      <p:sp>
        <p:nvSpPr>
          <p:cNvPr id="27651" name="Rectangle 2"/>
          <p:cNvSpPr>
            <a:spLocks noGrp="1" noChangeArrowheads="1"/>
          </p:cNvSpPr>
          <p:nvPr>
            <p:ph type="title" idx="4294967295"/>
          </p:nvPr>
        </p:nvSpPr>
        <p:spPr>
          <a:xfrm>
            <a:off x="251011" y="0"/>
            <a:ext cx="8686800" cy="990600"/>
          </a:xfrm>
        </p:spPr>
        <p:txBody>
          <a:bodyPr>
            <a:normAutofit/>
          </a:bodyPr>
          <a:lstStyle/>
          <a:p>
            <a:pPr eaLnBrk="1" hangingPunct="1"/>
            <a:r>
              <a:rPr lang="en-US" sz="2400" dirty="0" smtClean="0"/>
              <a:t>MIPS </a:t>
            </a:r>
            <a:r>
              <a:rPr lang="en-US" sz="2400" dirty="0" err="1" smtClean="0"/>
              <a:t>proAptiv</a:t>
            </a:r>
            <a:r>
              <a:rPr lang="en-US" sz="2400" dirty="0" smtClean="0"/>
              <a:t> </a:t>
            </a:r>
            <a:r>
              <a:rPr lang="ru-RU" sz="2400" dirty="0" smtClean="0"/>
              <a:t>против </a:t>
            </a:r>
            <a:r>
              <a:rPr lang="en-US" sz="2400" dirty="0" smtClean="0"/>
              <a:t>ARM Cortex A15 – </a:t>
            </a:r>
            <a:r>
              <a:rPr lang="ru-RU" sz="2400" dirty="0" smtClean="0"/>
              <a:t>та же производительность на вдвое меньшей площади</a:t>
            </a:r>
            <a:endParaRPr lang="en-US" sz="2400" dirty="0" smtClean="0"/>
          </a:p>
        </p:txBody>
      </p:sp>
      <p:sp>
        <p:nvSpPr>
          <p:cNvPr id="27652" name="TextBox 13"/>
          <p:cNvSpPr txBox="1">
            <a:spLocks noChangeArrowheads="1"/>
          </p:cNvSpPr>
          <p:nvPr/>
        </p:nvSpPr>
        <p:spPr bwMode="auto">
          <a:xfrm rot="-5400000">
            <a:off x="3371851" y="4854575"/>
            <a:ext cx="412750" cy="307975"/>
          </a:xfrm>
          <a:prstGeom prst="rect">
            <a:avLst/>
          </a:prstGeom>
          <a:noFill/>
          <a:ln w="9525">
            <a:noFill/>
            <a:miter lim="800000"/>
            <a:headEnd/>
            <a:tailEnd/>
          </a:ln>
        </p:spPr>
        <p:txBody>
          <a:bodyPr wrap="none">
            <a:spAutoFit/>
          </a:bodyPr>
          <a:lstStyle/>
          <a:p>
            <a:r>
              <a:rPr lang="en-US" sz="1400" b="1">
                <a:solidFill>
                  <a:schemeClr val="bg1"/>
                </a:solidFill>
              </a:rPr>
              <a:t>A9</a:t>
            </a:r>
          </a:p>
        </p:txBody>
      </p:sp>
      <p:sp>
        <p:nvSpPr>
          <p:cNvPr id="27653" name="TextBox 15"/>
          <p:cNvSpPr txBox="1">
            <a:spLocks noChangeArrowheads="1"/>
          </p:cNvSpPr>
          <p:nvPr/>
        </p:nvSpPr>
        <p:spPr bwMode="auto">
          <a:xfrm rot="-5400000">
            <a:off x="1920082" y="4639469"/>
            <a:ext cx="920750" cy="306387"/>
          </a:xfrm>
          <a:prstGeom prst="rect">
            <a:avLst/>
          </a:prstGeom>
          <a:noFill/>
          <a:ln w="9525">
            <a:noFill/>
            <a:miter lim="800000"/>
            <a:headEnd/>
            <a:tailEnd/>
          </a:ln>
        </p:spPr>
        <p:txBody>
          <a:bodyPr wrap="none">
            <a:spAutoFit/>
          </a:bodyPr>
          <a:lstStyle/>
          <a:p>
            <a:r>
              <a:rPr lang="en-US" sz="1400" b="1">
                <a:solidFill>
                  <a:schemeClr val="bg1"/>
                </a:solidFill>
              </a:rPr>
              <a:t>proAptiv</a:t>
            </a:r>
          </a:p>
        </p:txBody>
      </p:sp>
      <p:sp>
        <p:nvSpPr>
          <p:cNvPr id="17" name="TextBox 16"/>
          <p:cNvSpPr txBox="1"/>
          <p:nvPr/>
        </p:nvSpPr>
        <p:spPr>
          <a:xfrm rot="16200000">
            <a:off x="1469232" y="4709319"/>
            <a:ext cx="711200" cy="306387"/>
          </a:xfrm>
          <a:prstGeom prst="rect">
            <a:avLst/>
          </a:prstGeom>
          <a:noFill/>
        </p:spPr>
        <p:txBody>
          <a:bodyPr wrap="none">
            <a:spAutoFit/>
          </a:bodyPr>
          <a:lstStyle/>
          <a:p>
            <a:pPr>
              <a:defRPr/>
            </a:pPr>
            <a:r>
              <a:rPr lang="en-US" sz="1400" b="1" dirty="0">
                <a:solidFill>
                  <a:schemeClr val="bg2">
                    <a:lumMod val="75000"/>
                    <a:lumOff val="25000"/>
                  </a:schemeClr>
                </a:solidFill>
                <a:ea typeface="ＭＳ Ｐゴシック" charset="0"/>
                <a:cs typeface="ＭＳ Ｐゴシック" charset="0"/>
              </a:rPr>
              <a:t>1074K</a:t>
            </a:r>
          </a:p>
        </p:txBody>
      </p:sp>
      <p:sp>
        <p:nvSpPr>
          <p:cNvPr id="18" name="Oval 17"/>
          <p:cNvSpPr/>
          <p:nvPr/>
        </p:nvSpPr>
        <p:spPr>
          <a:xfrm>
            <a:off x="5402263" y="2416175"/>
            <a:ext cx="3513137" cy="819150"/>
          </a:xfrm>
          <a:prstGeom prst="ellipse">
            <a:avLst/>
          </a:prstGeom>
          <a:noFill/>
          <a:ln>
            <a:solidFill>
              <a:srgbClr val="AA1B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6" name="TextBox 18"/>
          <p:cNvSpPr txBox="1">
            <a:spLocks noChangeArrowheads="1"/>
          </p:cNvSpPr>
          <p:nvPr/>
        </p:nvSpPr>
        <p:spPr bwMode="auto">
          <a:xfrm>
            <a:off x="5202238" y="1746250"/>
            <a:ext cx="3941762" cy="585788"/>
          </a:xfrm>
          <a:prstGeom prst="rect">
            <a:avLst/>
          </a:prstGeom>
          <a:noFill/>
          <a:ln w="9525">
            <a:noFill/>
            <a:miter lim="800000"/>
            <a:headEnd/>
            <a:tailEnd/>
          </a:ln>
        </p:spPr>
        <p:txBody>
          <a:bodyPr>
            <a:spAutoFit/>
          </a:bodyPr>
          <a:lstStyle/>
          <a:p>
            <a:pPr algn="ctr"/>
            <a:r>
              <a:rPr lang="en-US" sz="1600" b="1" i="1">
                <a:solidFill>
                  <a:srgbClr val="7F1461"/>
                </a:solidFill>
              </a:rPr>
              <a:t>proAptiv vs. A15 </a:t>
            </a:r>
            <a:br>
              <a:rPr lang="en-US" sz="1600" b="1" i="1">
                <a:solidFill>
                  <a:srgbClr val="7F1461"/>
                </a:solidFill>
              </a:rPr>
            </a:br>
            <a:r>
              <a:rPr lang="en-US" sz="1600" b="1" i="1">
                <a:solidFill>
                  <a:srgbClr val="7F1461"/>
                </a:solidFill>
              </a:rPr>
              <a:t>Equal DMIPS @  nearly ½ the size!</a:t>
            </a:r>
          </a:p>
        </p:txBody>
      </p:sp>
      <p:sp>
        <p:nvSpPr>
          <p:cNvPr id="27657" name="TextBox 21"/>
          <p:cNvSpPr txBox="1">
            <a:spLocks noChangeArrowheads="1"/>
          </p:cNvSpPr>
          <p:nvPr/>
        </p:nvSpPr>
        <p:spPr bwMode="auto">
          <a:xfrm rot="-5400000">
            <a:off x="5755481" y="4648994"/>
            <a:ext cx="919163" cy="307975"/>
          </a:xfrm>
          <a:prstGeom prst="rect">
            <a:avLst/>
          </a:prstGeom>
          <a:noFill/>
          <a:ln w="9525">
            <a:noFill/>
            <a:miter lim="800000"/>
            <a:headEnd/>
            <a:tailEnd/>
          </a:ln>
        </p:spPr>
        <p:txBody>
          <a:bodyPr wrap="none">
            <a:spAutoFit/>
          </a:bodyPr>
          <a:lstStyle/>
          <a:p>
            <a:r>
              <a:rPr lang="en-US" sz="1400" b="1">
                <a:solidFill>
                  <a:schemeClr val="bg1"/>
                </a:solidFill>
              </a:rPr>
              <a:t>proAptiv</a:t>
            </a:r>
          </a:p>
        </p:txBody>
      </p:sp>
      <p:sp>
        <p:nvSpPr>
          <p:cNvPr id="23" name="TextBox 22"/>
          <p:cNvSpPr txBox="1"/>
          <p:nvPr/>
        </p:nvSpPr>
        <p:spPr>
          <a:xfrm rot="16200000">
            <a:off x="5294313" y="4718050"/>
            <a:ext cx="711200" cy="307975"/>
          </a:xfrm>
          <a:prstGeom prst="rect">
            <a:avLst/>
          </a:prstGeom>
          <a:noFill/>
        </p:spPr>
        <p:txBody>
          <a:bodyPr wrap="none">
            <a:spAutoFit/>
          </a:bodyPr>
          <a:lstStyle/>
          <a:p>
            <a:pPr>
              <a:defRPr/>
            </a:pPr>
            <a:r>
              <a:rPr lang="en-US" sz="1400" b="1" dirty="0">
                <a:solidFill>
                  <a:schemeClr val="bg2">
                    <a:lumMod val="75000"/>
                    <a:lumOff val="25000"/>
                  </a:schemeClr>
                </a:solidFill>
                <a:ea typeface="ＭＳ Ｐゴシック" charset="0"/>
                <a:cs typeface="ＭＳ Ｐゴシック" charset="0"/>
              </a:rPr>
              <a:t>1074K</a:t>
            </a:r>
          </a:p>
        </p:txBody>
      </p:sp>
      <p:sp>
        <p:nvSpPr>
          <p:cNvPr id="27659" name="TextBox 23"/>
          <p:cNvSpPr txBox="1">
            <a:spLocks noChangeArrowheads="1"/>
          </p:cNvSpPr>
          <p:nvPr/>
        </p:nvSpPr>
        <p:spPr bwMode="auto">
          <a:xfrm rot="-5400000">
            <a:off x="7199313" y="4862512"/>
            <a:ext cx="412750" cy="307975"/>
          </a:xfrm>
          <a:prstGeom prst="rect">
            <a:avLst/>
          </a:prstGeom>
          <a:noFill/>
          <a:ln w="9525">
            <a:noFill/>
            <a:miter lim="800000"/>
            <a:headEnd/>
            <a:tailEnd/>
          </a:ln>
        </p:spPr>
        <p:txBody>
          <a:bodyPr wrap="none">
            <a:spAutoFit/>
          </a:bodyPr>
          <a:lstStyle/>
          <a:p>
            <a:r>
              <a:rPr lang="en-US" sz="1400" b="1">
                <a:solidFill>
                  <a:schemeClr val="bg1"/>
                </a:solidFill>
              </a:rPr>
              <a:t>A9</a:t>
            </a:r>
          </a:p>
        </p:txBody>
      </p:sp>
      <p:sp>
        <p:nvSpPr>
          <p:cNvPr id="27660" name="TextBox 24"/>
          <p:cNvSpPr txBox="1">
            <a:spLocks noChangeArrowheads="1"/>
          </p:cNvSpPr>
          <p:nvPr/>
        </p:nvSpPr>
        <p:spPr bwMode="auto">
          <a:xfrm rot="-5400000">
            <a:off x="7721601" y="4813300"/>
            <a:ext cx="514350" cy="307975"/>
          </a:xfrm>
          <a:prstGeom prst="rect">
            <a:avLst/>
          </a:prstGeom>
          <a:noFill/>
          <a:ln w="9525">
            <a:noFill/>
            <a:miter lim="800000"/>
            <a:headEnd/>
            <a:tailEnd/>
          </a:ln>
        </p:spPr>
        <p:txBody>
          <a:bodyPr wrap="none">
            <a:spAutoFit/>
          </a:bodyPr>
          <a:lstStyle/>
          <a:p>
            <a:r>
              <a:rPr lang="en-US" sz="1400" b="1">
                <a:solidFill>
                  <a:schemeClr val="bg1"/>
                </a:solidFill>
              </a:rPr>
              <a:t>A15</a:t>
            </a:r>
          </a:p>
        </p:txBody>
      </p:sp>
      <p:sp>
        <p:nvSpPr>
          <p:cNvPr id="27661" name="TextBox 27"/>
          <p:cNvSpPr txBox="1">
            <a:spLocks noChangeArrowheads="1"/>
          </p:cNvSpPr>
          <p:nvPr/>
        </p:nvSpPr>
        <p:spPr bwMode="auto">
          <a:xfrm>
            <a:off x="1200150" y="1406525"/>
            <a:ext cx="3076575" cy="584200"/>
          </a:xfrm>
          <a:prstGeom prst="rect">
            <a:avLst/>
          </a:prstGeom>
          <a:noFill/>
          <a:ln w="9525">
            <a:noFill/>
            <a:miter lim="800000"/>
            <a:headEnd/>
            <a:tailEnd/>
          </a:ln>
        </p:spPr>
        <p:txBody>
          <a:bodyPr>
            <a:spAutoFit/>
          </a:bodyPr>
          <a:lstStyle/>
          <a:p>
            <a:pPr algn="ctr"/>
            <a:r>
              <a:rPr lang="en-US" sz="1600" b="1" i="1">
                <a:solidFill>
                  <a:srgbClr val="7F1461"/>
                </a:solidFill>
              </a:rPr>
              <a:t>proAptiv = top CoreMark score in Industry!</a:t>
            </a:r>
          </a:p>
        </p:txBody>
      </p:sp>
      <p:sp>
        <p:nvSpPr>
          <p:cNvPr id="27662" name="TextBox 28"/>
          <p:cNvSpPr txBox="1">
            <a:spLocks noChangeArrowheads="1"/>
          </p:cNvSpPr>
          <p:nvPr/>
        </p:nvSpPr>
        <p:spPr bwMode="auto">
          <a:xfrm>
            <a:off x="3163888" y="2114550"/>
            <a:ext cx="1947862" cy="584200"/>
          </a:xfrm>
          <a:prstGeom prst="rect">
            <a:avLst/>
          </a:prstGeom>
          <a:noFill/>
          <a:ln w="9525">
            <a:noFill/>
            <a:miter lim="800000"/>
            <a:headEnd/>
            <a:tailEnd/>
          </a:ln>
        </p:spPr>
        <p:txBody>
          <a:bodyPr>
            <a:spAutoFit/>
          </a:bodyPr>
          <a:lstStyle/>
          <a:p>
            <a:pPr algn="ctr"/>
            <a:r>
              <a:rPr lang="en-US" sz="1600" b="1" i="1">
                <a:solidFill>
                  <a:srgbClr val="7F1461"/>
                </a:solidFill>
              </a:rPr>
              <a:t>50% Higher</a:t>
            </a:r>
          </a:p>
          <a:p>
            <a:pPr algn="ctr"/>
            <a:r>
              <a:rPr lang="en-US" sz="1600" b="1" i="1">
                <a:solidFill>
                  <a:srgbClr val="7F1461"/>
                </a:solidFill>
              </a:rPr>
              <a:t>Than Cortex A9</a:t>
            </a:r>
          </a:p>
        </p:txBody>
      </p:sp>
      <p:sp>
        <p:nvSpPr>
          <p:cNvPr id="21" name="Rectangle 3"/>
          <p:cNvSpPr txBox="1">
            <a:spLocks noChangeArrowheads="1"/>
          </p:cNvSpPr>
          <p:nvPr/>
        </p:nvSpPr>
        <p:spPr bwMode="auto">
          <a:xfrm>
            <a:off x="5091114" y="5991226"/>
            <a:ext cx="3936346" cy="472328"/>
          </a:xfrm>
          <a:prstGeom prst="rect">
            <a:avLst/>
          </a:prstGeom>
          <a:noFill/>
          <a:ln w="9525">
            <a:noFill/>
            <a:miter lim="800000"/>
            <a:headEnd/>
            <a:tailEnd/>
          </a:ln>
        </p:spPr>
        <p:txBody>
          <a:bodyPr>
            <a:normAutofit fontScale="92500" lnSpcReduction="20000"/>
          </a:bodyPr>
          <a:lstStyle/>
          <a:p>
            <a:pPr marL="169863" lvl="1" indent="-169863">
              <a:spcBef>
                <a:spcPct val="20000"/>
              </a:spcBef>
              <a:buClr>
                <a:schemeClr val="tx1"/>
              </a:buClr>
              <a:buFont typeface="Arial" pitchFamily="34" charset="0"/>
              <a:buChar char="•"/>
              <a:defRPr/>
            </a:pPr>
            <a:r>
              <a:rPr lang="en-US" sz="1000" kern="0" dirty="0" err="1">
                <a:solidFill>
                  <a:schemeClr val="tx2"/>
                </a:solidFill>
                <a:ea typeface="ＭＳ Ｐゴシック" charset="0"/>
                <a:cs typeface="ＭＳ Ｐゴシック" charset="0"/>
              </a:rPr>
              <a:t>proAptiv</a:t>
            </a:r>
            <a:r>
              <a:rPr lang="en-US" sz="1000" kern="0" dirty="0">
                <a:solidFill>
                  <a:schemeClr val="tx2"/>
                </a:solidFill>
                <a:ea typeface="ＭＳ Ｐゴシック" charset="0"/>
                <a:cs typeface="ＭＳ Ｐゴシック" charset="0"/>
              </a:rPr>
              <a:t> results: prelim/target PPA specs + measured benchmarks on FPGA </a:t>
            </a:r>
            <a:r>
              <a:rPr lang="en-US" sz="1000" kern="0" dirty="0" err="1">
                <a:solidFill>
                  <a:schemeClr val="tx2"/>
                </a:solidFill>
                <a:ea typeface="ＭＳ Ｐゴシック" charset="0"/>
                <a:cs typeface="ＭＳ Ｐゴシック" charset="0"/>
              </a:rPr>
              <a:t>bitfile</a:t>
            </a:r>
            <a:r>
              <a:rPr lang="en-US" sz="1000" kern="0" dirty="0">
                <a:solidFill>
                  <a:schemeClr val="tx2"/>
                </a:solidFill>
                <a:ea typeface="ＭＳ Ｐゴシック" charset="0"/>
                <a:cs typeface="ＭＳ Ｐゴシック" charset="0"/>
              </a:rPr>
              <a:t> of pre-GA RTL</a:t>
            </a:r>
          </a:p>
          <a:p>
            <a:pPr marL="169863" lvl="1" indent="-169863">
              <a:spcBef>
                <a:spcPct val="20000"/>
              </a:spcBef>
              <a:buClr>
                <a:schemeClr val="tx1"/>
              </a:buClr>
              <a:buFont typeface="Arial" pitchFamily="34" charset="0"/>
              <a:buChar char="•"/>
              <a:defRPr/>
            </a:pPr>
            <a:r>
              <a:rPr lang="en-US" sz="1000" kern="0" dirty="0">
                <a:solidFill>
                  <a:schemeClr val="tx2"/>
                </a:solidFill>
                <a:latin typeface="+mn-lt"/>
                <a:ea typeface="ＭＳ Ｐゴシック" charset="0"/>
                <a:cs typeface="ＭＳ Ｐゴシック" charset="0"/>
              </a:rPr>
              <a:t>Cortex A15 ARM has not provided </a:t>
            </a:r>
            <a:r>
              <a:rPr lang="en-US" sz="1000" kern="0" dirty="0" err="1">
                <a:solidFill>
                  <a:schemeClr val="tx2"/>
                </a:solidFill>
                <a:latin typeface="+mn-lt"/>
                <a:ea typeface="ＭＳ Ｐゴシック" charset="0"/>
                <a:cs typeface="ＭＳ Ｐゴシック" charset="0"/>
              </a:rPr>
              <a:t>CoreMark</a:t>
            </a:r>
            <a:r>
              <a:rPr lang="en-US" sz="1000" kern="0" dirty="0">
                <a:solidFill>
                  <a:schemeClr val="tx2"/>
                </a:solidFill>
                <a:latin typeface="+mn-lt"/>
                <a:ea typeface="ＭＳ Ｐゴシック" charset="0"/>
                <a:cs typeface="ＭＳ Ｐゴシック" charset="0"/>
              </a:rPr>
              <a:t> results publicly yet.</a:t>
            </a:r>
            <a:endParaRPr lang="en-US" sz="900" kern="0" dirty="0">
              <a:solidFill>
                <a:schemeClr val="tx2"/>
              </a:solidFill>
              <a:latin typeface="+mn-lt"/>
              <a:ea typeface="ＭＳ Ｐゴシック" charset="0"/>
              <a:cs typeface="ＭＳ Ｐゴシック" charset="0"/>
            </a:endParaRPr>
          </a:p>
        </p:txBody>
      </p:sp>
      <p:sp>
        <p:nvSpPr>
          <p:cNvPr id="27664" name="TextBox 26"/>
          <p:cNvSpPr txBox="1">
            <a:spLocks noChangeArrowheads="1"/>
          </p:cNvSpPr>
          <p:nvPr/>
        </p:nvSpPr>
        <p:spPr bwMode="auto">
          <a:xfrm>
            <a:off x="354013" y="6024281"/>
            <a:ext cx="4484687" cy="439271"/>
          </a:xfrm>
          <a:prstGeom prst="rect">
            <a:avLst/>
          </a:prstGeom>
          <a:noFill/>
          <a:ln w="9525">
            <a:noFill/>
            <a:miter lim="800000"/>
            <a:headEnd/>
            <a:tailEnd/>
          </a:ln>
        </p:spPr>
        <p:txBody>
          <a:bodyPr>
            <a:normAutofit fontScale="70000" lnSpcReduction="20000"/>
          </a:bodyPr>
          <a:lstStyle/>
          <a:p>
            <a:pPr algn="ctr"/>
            <a:r>
              <a:rPr lang="en-US" b="1" i="1" dirty="0" err="1">
                <a:solidFill>
                  <a:srgbClr val="7F1461"/>
                </a:solidFill>
              </a:rPr>
              <a:t>proAptiv</a:t>
            </a:r>
            <a:r>
              <a:rPr lang="en-US" b="1" i="1" dirty="0">
                <a:solidFill>
                  <a:srgbClr val="7F1461"/>
                </a:solidFill>
              </a:rPr>
              <a:t> -&gt; performance architecture with sophisticated branch prediction</a:t>
            </a:r>
          </a:p>
        </p:txBody>
      </p:sp>
      <p:sp>
        <p:nvSpPr>
          <p:cNvPr id="26" name="TextBox 25"/>
          <p:cNvSpPr txBox="1"/>
          <p:nvPr/>
        </p:nvSpPr>
        <p:spPr>
          <a:xfrm>
            <a:off x="3752850" y="3275013"/>
            <a:ext cx="1214438" cy="585787"/>
          </a:xfrm>
          <a:prstGeom prst="rect">
            <a:avLst/>
          </a:prstGeom>
          <a:noFill/>
        </p:spPr>
        <p:txBody>
          <a:bodyPr>
            <a:spAutoFit/>
          </a:bodyPr>
          <a:lstStyle/>
          <a:p>
            <a:pPr algn="ctr">
              <a:defRPr/>
            </a:pPr>
            <a:r>
              <a:rPr lang="en-US" sz="1600" b="1" i="1" dirty="0">
                <a:solidFill>
                  <a:schemeClr val="accent3"/>
                </a:solidFill>
                <a:ea typeface="ＭＳ Ｐゴシック" charset="0"/>
                <a:cs typeface="ＭＳ Ｐゴシック" charset="0"/>
              </a:rPr>
              <a:t>A15</a:t>
            </a:r>
          </a:p>
          <a:p>
            <a:pPr algn="ctr">
              <a:defRPr/>
            </a:pPr>
            <a:r>
              <a:rPr lang="en-US" sz="1600" b="1" i="1" dirty="0">
                <a:solidFill>
                  <a:schemeClr val="accent3"/>
                </a:solidFill>
                <a:ea typeface="ＭＳ Ｐゴシック" charset="0"/>
                <a:cs typeface="ＭＳ Ｐゴシック" charset="0"/>
              </a:rPr>
              <a:t>Score?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Демо</a:t>
            </a:r>
            <a:r>
              <a:rPr lang="en-US" dirty="0" smtClean="0"/>
              <a:t>: MIPS-based</a:t>
            </a:r>
            <a:r>
              <a:rPr lang="ru-RU" dirty="0" smtClean="0"/>
              <a:t> </a:t>
            </a:r>
            <a:r>
              <a:rPr lang="en-US" dirty="0" err="1" smtClean="0"/>
              <a:t>Ingenic</a:t>
            </a:r>
            <a:r>
              <a:rPr lang="en-US" dirty="0" smtClean="0"/>
              <a:t> </a:t>
            </a:r>
            <a:r>
              <a:rPr lang="ru-RU" dirty="0" smtClean="0"/>
              <a:t>и Андроид в телевизоре</a:t>
            </a:r>
            <a:endParaRPr lang="en-US" dirty="0"/>
          </a:p>
        </p:txBody>
      </p:sp>
      <p:sp>
        <p:nvSpPr>
          <p:cNvPr id="3" name="Content Placeholder 2"/>
          <p:cNvSpPr>
            <a:spLocks noGrp="1"/>
          </p:cNvSpPr>
          <p:nvPr>
            <p:ph idx="1"/>
          </p:nvPr>
        </p:nvSpPr>
        <p:spPr>
          <a:xfrm>
            <a:off x="152399" y="1143000"/>
            <a:ext cx="4078941" cy="5257800"/>
          </a:xfrm>
        </p:spPr>
        <p:txBody>
          <a:bodyPr>
            <a:normAutofit fontScale="85000" lnSpcReduction="20000"/>
          </a:bodyPr>
          <a:lstStyle/>
          <a:p>
            <a:endParaRPr lang="ru-RU" b="0" u="sng" dirty="0" smtClean="0">
              <a:hlinkClick r:id="rId2"/>
            </a:endParaRPr>
          </a:p>
          <a:p>
            <a:r>
              <a:rPr lang="en-US" b="0" dirty="0" err="1" smtClean="0"/>
              <a:t>iPPea</a:t>
            </a:r>
            <a:r>
              <a:rPr lang="en-US" b="0" dirty="0" smtClean="0"/>
              <a:t> TV Dongle</a:t>
            </a:r>
            <a:r>
              <a:rPr lang="ru-RU" b="0" dirty="0" smtClean="0"/>
              <a:t> – втыкается в телевизор с </a:t>
            </a:r>
            <a:r>
              <a:rPr lang="en-US" b="0" dirty="0" smtClean="0"/>
              <a:t>HDMI</a:t>
            </a:r>
            <a:endParaRPr lang="ru-RU" b="0" dirty="0" smtClean="0"/>
          </a:p>
          <a:p>
            <a:endParaRPr lang="ru-RU" b="0" dirty="0" smtClean="0"/>
          </a:p>
          <a:p>
            <a:r>
              <a:rPr lang="en-US" b="0" u="sng" dirty="0" smtClean="0">
                <a:hlinkClick r:id="rId2"/>
              </a:rPr>
              <a:t>http://www.ippea.com</a:t>
            </a:r>
            <a:endParaRPr lang="ru-RU" b="0" u="sng" dirty="0" smtClean="0"/>
          </a:p>
          <a:p>
            <a:endParaRPr lang="ru-RU" dirty="0" smtClean="0"/>
          </a:p>
          <a:p>
            <a:r>
              <a:rPr lang="en-US" b="0" dirty="0" err="1" smtClean="0"/>
              <a:t>Ingenic</a:t>
            </a:r>
            <a:r>
              <a:rPr lang="en-US" b="0" dirty="0" smtClean="0"/>
              <a:t> Jz4770 1.2 GHz</a:t>
            </a:r>
            <a:endParaRPr lang="ru-RU" b="0" dirty="0" smtClean="0"/>
          </a:p>
          <a:p>
            <a:endParaRPr lang="ru-RU" b="0" dirty="0" smtClean="0"/>
          </a:p>
          <a:p>
            <a:r>
              <a:rPr lang="en-US" b="0" dirty="0" err="1" smtClean="0"/>
              <a:t>Ingenic</a:t>
            </a:r>
            <a:r>
              <a:rPr lang="en-US" b="0" dirty="0" smtClean="0"/>
              <a:t> – </a:t>
            </a:r>
            <a:r>
              <a:rPr lang="ru-RU" b="0" dirty="0" smtClean="0"/>
              <a:t>лицензиат архитектуры </a:t>
            </a:r>
            <a:r>
              <a:rPr lang="en-US" b="0" dirty="0" smtClean="0"/>
              <a:t>MIPS</a:t>
            </a:r>
          </a:p>
          <a:p>
            <a:endParaRPr lang="en-US" b="0" dirty="0" smtClean="0"/>
          </a:p>
          <a:p>
            <a:r>
              <a:rPr lang="ru-RU" b="0" dirty="0" smtClean="0"/>
              <a:t>Очень низкопотребляющий процессор</a:t>
            </a:r>
            <a:endParaRPr lang="en-US" b="0" dirty="0" smtClean="0"/>
          </a:p>
          <a:p>
            <a:endParaRPr lang="en-US" b="0" dirty="0" smtClean="0"/>
          </a:p>
          <a:p>
            <a:r>
              <a:rPr lang="en-US" b="0" dirty="0" smtClean="0"/>
              <a:t>Android 4.03</a:t>
            </a:r>
          </a:p>
          <a:p>
            <a:endParaRPr lang="en-US" b="0" dirty="0" smtClean="0"/>
          </a:p>
          <a:p>
            <a:r>
              <a:rPr lang="ru-RU" b="0" dirty="0" smtClean="0"/>
              <a:t>Разрешение </a:t>
            </a:r>
            <a:r>
              <a:rPr lang="en-US" b="0" dirty="0" smtClean="0"/>
              <a:t>1080p</a:t>
            </a:r>
            <a:endParaRPr lang="en-US" dirty="0"/>
          </a:p>
        </p:txBody>
      </p:sp>
      <p:pic>
        <p:nvPicPr>
          <p:cNvPr id="7169" name="Picture 1"/>
          <p:cNvPicPr>
            <a:picLocks noChangeAspect="1" noChangeArrowheads="1"/>
          </p:cNvPicPr>
          <p:nvPr/>
        </p:nvPicPr>
        <p:blipFill>
          <a:blip r:embed="rId3" cstate="print"/>
          <a:srcRect/>
          <a:stretch>
            <a:fillRect/>
          </a:stretch>
        </p:blipFill>
        <p:spPr bwMode="auto">
          <a:xfrm>
            <a:off x="4571439" y="1285875"/>
            <a:ext cx="428625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3238500" y="4243388"/>
            <a:ext cx="2743200" cy="628650"/>
          </a:xfrm>
          <a:prstGeom prst="rect">
            <a:avLst/>
          </a:prstGeom>
          <a:noFill/>
          <a:ln w="9525">
            <a:noFill/>
            <a:miter lim="800000"/>
            <a:headEnd/>
            <a:tailEnd/>
          </a:ln>
        </p:spPr>
      </p:pic>
      <p:sp>
        <p:nvSpPr>
          <p:cNvPr id="43011" name="Text Box 3"/>
          <p:cNvSpPr txBox="1">
            <a:spLocks noChangeArrowheads="1"/>
          </p:cNvSpPr>
          <p:nvPr/>
        </p:nvSpPr>
        <p:spPr bwMode="auto">
          <a:xfrm>
            <a:off x="1828800" y="5010150"/>
            <a:ext cx="5562600" cy="400050"/>
          </a:xfrm>
          <a:prstGeom prst="rect">
            <a:avLst/>
          </a:prstGeom>
          <a:noFill/>
          <a:ln w="9525">
            <a:noFill/>
            <a:miter lim="800000"/>
            <a:headEnd/>
            <a:tailEnd/>
          </a:ln>
        </p:spPr>
        <p:txBody>
          <a:bodyPr>
            <a:spAutoFit/>
          </a:bodyPr>
          <a:lstStyle/>
          <a:p>
            <a:pPr algn="ctr">
              <a:spcBef>
                <a:spcPct val="50000"/>
              </a:spcBef>
            </a:pPr>
            <a:r>
              <a:rPr lang="en-US">
                <a:solidFill>
                  <a:schemeClr val="accent1"/>
                </a:solidFill>
                <a:ea typeface="Geneva"/>
                <a:cs typeface="Geneva"/>
              </a:rPr>
              <a:t>At the core of the user experience</a:t>
            </a:r>
            <a:r>
              <a:rPr lang="en-US" baseline="30000">
                <a:solidFill>
                  <a:schemeClr val="accent1"/>
                </a:solidFill>
                <a:ea typeface="Geneva"/>
                <a:cs typeface="Geneva"/>
              </a:rPr>
              <a:t>®</a:t>
            </a:r>
          </a:p>
        </p:txBody>
      </p:sp>
      <p:sp>
        <p:nvSpPr>
          <p:cNvPr id="4" name="Text Box 5"/>
          <p:cNvSpPr txBox="1">
            <a:spLocks noChangeArrowheads="1"/>
          </p:cNvSpPr>
          <p:nvPr/>
        </p:nvSpPr>
        <p:spPr bwMode="auto">
          <a:xfrm>
            <a:off x="2209800" y="2514600"/>
            <a:ext cx="4800600" cy="701675"/>
          </a:xfrm>
          <a:prstGeom prst="rect">
            <a:avLst/>
          </a:prstGeom>
          <a:noFill/>
          <a:ln w="9525">
            <a:noFill/>
            <a:miter lim="800000"/>
            <a:headEnd/>
            <a:tailEnd/>
          </a:ln>
        </p:spPr>
        <p:txBody>
          <a:bodyPr>
            <a:spAutoFit/>
          </a:bodyPr>
          <a:lstStyle/>
          <a:p>
            <a:pPr algn="ctr">
              <a:spcBef>
                <a:spcPct val="50000"/>
              </a:spcBef>
            </a:pPr>
            <a:r>
              <a:rPr lang="ru-RU" sz="4000">
                <a:solidFill>
                  <a:schemeClr val="tx1"/>
                </a:solidFill>
                <a:ea typeface="Geneva"/>
                <a:cs typeface="Geneva"/>
              </a:rPr>
              <a:t>Спасибо</a:t>
            </a:r>
            <a:r>
              <a:rPr lang="en-US" sz="4000">
                <a:solidFill>
                  <a:schemeClr val="tx1"/>
                </a:solidFill>
                <a:ea typeface="Geneva"/>
                <a:cs typeface="Geneva"/>
              </a:rPr>
              <a:t>!</a:t>
            </a:r>
          </a:p>
        </p:txBody>
      </p:sp>
      <p:sp>
        <p:nvSpPr>
          <p:cNvPr id="43013" name="Rectangle 4"/>
          <p:cNvSpPr>
            <a:spLocks noChangeArrowheads="1"/>
          </p:cNvSpPr>
          <p:nvPr/>
        </p:nvSpPr>
        <p:spPr bwMode="auto">
          <a:xfrm>
            <a:off x="533400" y="5886450"/>
            <a:ext cx="7937500" cy="742950"/>
          </a:xfrm>
          <a:prstGeom prst="rect">
            <a:avLst/>
          </a:prstGeom>
          <a:noFill/>
          <a:ln w="9525">
            <a:noFill/>
            <a:miter lim="800000"/>
            <a:headEnd/>
            <a:tailEnd/>
          </a:ln>
        </p:spPr>
        <p:txBody>
          <a:bodyPr/>
          <a:lstStyle/>
          <a:p>
            <a:pPr>
              <a:lnSpc>
                <a:spcPct val="90000"/>
              </a:lnSpc>
            </a:pPr>
            <a:r>
              <a:rPr lang="en-US" sz="900" b="0">
                <a:solidFill>
                  <a:schemeClr val="tx1"/>
                </a:solidFill>
                <a:ea typeface="Geneva"/>
                <a:cs typeface="Geneva"/>
              </a:rPr>
              <a:t>MIPS, MIPS32, MIPS64, MIPS-Based, MIPS-Verified, MIPS Technologies logo are trademarks of MIPS Technologies, Inc. and registered in the U.S. Patent and Trademark Office. MIPS, MIPS32, MIPS64, MIPS-Based, MIPS Logo, MIPS Technologies Logo, Aptiv, microAptiv, interAptiv, proAptiv, CorExtend, Pro Series, microMIPS, M14K, M4K, 4KE, 4KEc, 24K, 24KE, 34K, 74K, 1004K, 1074K, MIPS Navigator, and FS2 are trademarks or registered trademarks of MIPS Technologies, Inc. in the United States and other countries.</a:t>
            </a:r>
          </a:p>
          <a:p>
            <a:pPr>
              <a:lnSpc>
                <a:spcPct val="90000"/>
              </a:lnSpc>
              <a:spcBef>
                <a:spcPct val="20000"/>
              </a:spcBef>
              <a:buClr>
                <a:srgbClr val="E64418"/>
              </a:buClr>
              <a:buFont typeface="Wingdings" pitchFamily="2" charset="2"/>
              <a:buChar char="v"/>
            </a:pPr>
            <a:endParaRPr lang="en-US" sz="1000" b="0">
              <a:solidFill>
                <a:schemeClr val="tx1"/>
              </a:solidFill>
              <a:ea typeface="Geneva"/>
              <a:cs typeface="Geneva"/>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Title 1"/>
          <p:cNvSpPr>
            <a:spLocks noGrp="1"/>
          </p:cNvSpPr>
          <p:nvPr>
            <p:ph type="title"/>
          </p:nvPr>
        </p:nvSpPr>
        <p:spPr/>
        <p:txBody>
          <a:bodyPr>
            <a:normAutofit fontScale="90000"/>
          </a:bodyPr>
          <a:lstStyle/>
          <a:p>
            <a:r>
              <a:rPr lang="ru-RU" dirty="0" smtClean="0"/>
              <a:t>«Классические» ядра и новое поколение - </a:t>
            </a:r>
            <a:r>
              <a:rPr lang="en-US" dirty="0" smtClean="0"/>
              <a:t>MIPS </a:t>
            </a:r>
            <a:r>
              <a:rPr lang="en-US" dirty="0" err="1" smtClean="0"/>
              <a:t>Aptiv</a:t>
            </a:r>
            <a:endParaRPr lang="en-US" dirty="0" smtClean="0"/>
          </a:p>
        </p:txBody>
      </p:sp>
      <p:grpSp>
        <p:nvGrpSpPr>
          <p:cNvPr id="2" name="Group 28"/>
          <p:cNvGrpSpPr/>
          <p:nvPr/>
        </p:nvGrpSpPr>
        <p:grpSpPr>
          <a:xfrm>
            <a:off x="311847" y="3650360"/>
            <a:ext cx="1431880" cy="1099498"/>
            <a:chOff x="2009047" y="3982584"/>
            <a:chExt cx="1431880" cy="1099498"/>
          </a:xfrm>
        </p:grpSpPr>
        <p:sp>
          <p:nvSpPr>
            <p:cNvPr id="52343" name="AutoShape 119"/>
            <p:cNvSpPr>
              <a:spLocks noChangeArrowheads="1"/>
            </p:cNvSpPr>
            <p:nvPr/>
          </p:nvSpPr>
          <p:spPr bwMode="auto">
            <a:xfrm>
              <a:off x="2374127" y="3982584"/>
              <a:ext cx="1066800" cy="571500"/>
            </a:xfrm>
            <a:prstGeom prst="roundRect">
              <a:avLst>
                <a:gd name="adj" fmla="val 16667"/>
              </a:avLst>
            </a:prstGeom>
            <a:solidFill>
              <a:schemeClr val="accent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defRPr/>
              </a:pPr>
              <a:endParaRPr lang="en-US" dirty="0">
                <a:latin typeface="Arial" pitchFamily="34" charset="0"/>
                <a:cs typeface="Arial" pitchFamily="34" charset="0"/>
              </a:endParaRPr>
            </a:p>
          </p:txBody>
        </p:sp>
        <p:sp>
          <p:nvSpPr>
            <p:cNvPr id="16389" name="Text Box 21"/>
            <p:cNvSpPr txBox="1">
              <a:spLocks noChangeArrowheads="1"/>
            </p:cNvSpPr>
            <p:nvPr/>
          </p:nvSpPr>
          <p:spPr bwMode="auto">
            <a:xfrm>
              <a:off x="2383652" y="4011159"/>
              <a:ext cx="1047750" cy="238125"/>
            </a:xfrm>
            <a:prstGeom prst="rect">
              <a:avLst/>
            </a:prstGeom>
            <a:noFill/>
            <a:ln w="9525">
              <a:noFill/>
              <a:miter lim="800000"/>
              <a:headEnd/>
              <a:tailEnd/>
            </a:ln>
          </p:spPr>
          <p:txBody>
            <a:bodyPr lIns="45720" rIns="45720">
              <a:spAutoFit/>
            </a:bodyPr>
            <a:lstStyle/>
            <a:p>
              <a:pPr algn="ctr" eaLnBrk="0" hangingPunct="0">
                <a:lnSpc>
                  <a:spcPct val="80000"/>
                </a:lnSpc>
              </a:pPr>
              <a:r>
                <a:rPr lang="en-US" sz="1200" dirty="0"/>
                <a:t>1004K Series</a:t>
              </a:r>
              <a:endParaRPr lang="en-US" sz="1200" baseline="30000" dirty="0"/>
            </a:p>
          </p:txBody>
        </p:sp>
        <p:sp>
          <p:nvSpPr>
            <p:cNvPr id="52341" name="AutoShape 117"/>
            <p:cNvSpPr>
              <a:spLocks noChangeArrowheads="1"/>
            </p:cNvSpPr>
            <p:nvPr/>
          </p:nvSpPr>
          <p:spPr bwMode="auto">
            <a:xfrm>
              <a:off x="2212202" y="4249284"/>
              <a:ext cx="1066800" cy="571500"/>
            </a:xfrm>
            <a:prstGeom prst="roundRect">
              <a:avLst>
                <a:gd name="adj" fmla="val 16667"/>
              </a:avLst>
            </a:prstGeom>
            <a:solidFill>
              <a:schemeClr val="accent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defRPr/>
              </a:pPr>
              <a:endParaRPr lang="en-US" dirty="0">
                <a:latin typeface="Arial" pitchFamily="34" charset="0"/>
                <a:cs typeface="Arial" pitchFamily="34" charset="0"/>
              </a:endParaRPr>
            </a:p>
          </p:txBody>
        </p:sp>
        <p:sp>
          <p:nvSpPr>
            <p:cNvPr id="16398" name="Text Box 21"/>
            <p:cNvSpPr txBox="1">
              <a:spLocks noChangeArrowheads="1"/>
            </p:cNvSpPr>
            <p:nvPr/>
          </p:nvSpPr>
          <p:spPr bwMode="auto">
            <a:xfrm>
              <a:off x="2269352" y="4268334"/>
              <a:ext cx="952500" cy="238125"/>
            </a:xfrm>
            <a:prstGeom prst="rect">
              <a:avLst/>
            </a:prstGeom>
            <a:noFill/>
            <a:ln w="9525">
              <a:noFill/>
              <a:miter lim="800000"/>
              <a:headEnd/>
              <a:tailEnd/>
            </a:ln>
          </p:spPr>
          <p:txBody>
            <a:bodyPr lIns="45720" rIns="45720">
              <a:spAutoFit/>
            </a:bodyPr>
            <a:lstStyle/>
            <a:p>
              <a:pPr algn="ctr" eaLnBrk="0" hangingPunct="0">
                <a:lnSpc>
                  <a:spcPct val="80000"/>
                </a:lnSpc>
              </a:pPr>
              <a:r>
                <a:rPr lang="en-US" sz="1200" dirty="0"/>
                <a:t>34K Series</a:t>
              </a:r>
              <a:endParaRPr lang="en-US" sz="1200" baseline="30000" dirty="0"/>
            </a:p>
          </p:txBody>
        </p:sp>
        <p:sp>
          <p:nvSpPr>
            <p:cNvPr id="52339" name="AutoShape 115"/>
            <p:cNvSpPr>
              <a:spLocks noChangeArrowheads="1"/>
            </p:cNvSpPr>
            <p:nvPr/>
          </p:nvSpPr>
          <p:spPr bwMode="auto">
            <a:xfrm>
              <a:off x="2009047" y="4510582"/>
              <a:ext cx="1066800" cy="571500"/>
            </a:xfrm>
            <a:prstGeom prst="roundRect">
              <a:avLst>
                <a:gd name="adj" fmla="val 16667"/>
              </a:avLst>
            </a:prstGeom>
            <a:solidFill>
              <a:schemeClr val="accent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defRPr/>
              </a:pPr>
              <a:endParaRPr lang="en-US" dirty="0">
                <a:latin typeface="Arial" pitchFamily="34" charset="0"/>
                <a:cs typeface="Arial" pitchFamily="34" charset="0"/>
              </a:endParaRPr>
            </a:p>
          </p:txBody>
        </p:sp>
        <p:sp>
          <p:nvSpPr>
            <p:cNvPr id="16400" name="Text Box 21"/>
            <p:cNvSpPr txBox="1">
              <a:spLocks noChangeArrowheads="1"/>
            </p:cNvSpPr>
            <p:nvPr/>
          </p:nvSpPr>
          <p:spPr bwMode="auto">
            <a:xfrm>
              <a:off x="2063331" y="4570576"/>
              <a:ext cx="952500" cy="238125"/>
            </a:xfrm>
            <a:prstGeom prst="rect">
              <a:avLst/>
            </a:prstGeom>
            <a:noFill/>
            <a:ln w="9525">
              <a:noFill/>
              <a:miter lim="800000"/>
              <a:headEnd/>
              <a:tailEnd/>
            </a:ln>
          </p:spPr>
          <p:txBody>
            <a:bodyPr lIns="45720" rIns="45720">
              <a:spAutoFit/>
            </a:bodyPr>
            <a:lstStyle/>
            <a:p>
              <a:pPr algn="ctr" eaLnBrk="0" hangingPunct="0">
                <a:lnSpc>
                  <a:spcPct val="80000"/>
                </a:lnSpc>
              </a:pPr>
              <a:r>
                <a:rPr lang="en-US" sz="1200" dirty="0"/>
                <a:t>24K Series</a:t>
              </a:r>
              <a:endParaRPr lang="en-US" sz="1200" baseline="30000" dirty="0"/>
            </a:p>
          </p:txBody>
        </p:sp>
      </p:grpSp>
      <p:grpSp>
        <p:nvGrpSpPr>
          <p:cNvPr id="3" name="Group 29"/>
          <p:cNvGrpSpPr/>
          <p:nvPr/>
        </p:nvGrpSpPr>
        <p:grpSpPr>
          <a:xfrm>
            <a:off x="481665" y="2164026"/>
            <a:ext cx="1228725" cy="838200"/>
            <a:chOff x="2212202" y="2551562"/>
            <a:chExt cx="1228725" cy="838200"/>
          </a:xfrm>
        </p:grpSpPr>
        <p:sp>
          <p:nvSpPr>
            <p:cNvPr id="52345" name="AutoShape 121"/>
            <p:cNvSpPr>
              <a:spLocks noChangeArrowheads="1"/>
            </p:cNvSpPr>
            <p:nvPr/>
          </p:nvSpPr>
          <p:spPr bwMode="auto">
            <a:xfrm>
              <a:off x="2374127" y="2551562"/>
              <a:ext cx="1066800" cy="571500"/>
            </a:xfrm>
            <a:prstGeom prst="roundRect">
              <a:avLst>
                <a:gd name="adj" fmla="val 16667"/>
              </a:avLst>
            </a:prstGeom>
            <a:solidFill>
              <a:schemeClr val="accent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defRPr/>
              </a:pPr>
              <a:endParaRPr lang="en-US" dirty="0">
                <a:latin typeface="Arial" pitchFamily="34" charset="0"/>
                <a:cs typeface="Arial" pitchFamily="34" charset="0"/>
              </a:endParaRPr>
            </a:p>
          </p:txBody>
        </p:sp>
        <p:sp>
          <p:nvSpPr>
            <p:cNvPr id="16402" name="Text Box 21"/>
            <p:cNvSpPr txBox="1">
              <a:spLocks noChangeArrowheads="1"/>
            </p:cNvSpPr>
            <p:nvPr/>
          </p:nvSpPr>
          <p:spPr bwMode="auto">
            <a:xfrm>
              <a:off x="2383652" y="2580137"/>
              <a:ext cx="1047750" cy="238125"/>
            </a:xfrm>
            <a:prstGeom prst="rect">
              <a:avLst/>
            </a:prstGeom>
            <a:noFill/>
            <a:ln w="9525">
              <a:noFill/>
              <a:miter lim="800000"/>
              <a:headEnd/>
              <a:tailEnd/>
            </a:ln>
          </p:spPr>
          <p:txBody>
            <a:bodyPr lIns="45720" rIns="45720">
              <a:spAutoFit/>
            </a:bodyPr>
            <a:lstStyle/>
            <a:p>
              <a:pPr algn="ctr" eaLnBrk="0" hangingPunct="0">
                <a:lnSpc>
                  <a:spcPct val="80000"/>
                </a:lnSpc>
              </a:pPr>
              <a:r>
                <a:rPr lang="en-US" sz="1200" dirty="0"/>
                <a:t>1074K Series</a:t>
              </a:r>
              <a:endParaRPr lang="en-US" sz="1200" baseline="30000" dirty="0"/>
            </a:p>
          </p:txBody>
        </p:sp>
        <p:sp>
          <p:nvSpPr>
            <p:cNvPr id="52347" name="AutoShape 123"/>
            <p:cNvSpPr>
              <a:spLocks noChangeArrowheads="1"/>
            </p:cNvSpPr>
            <p:nvPr/>
          </p:nvSpPr>
          <p:spPr bwMode="auto">
            <a:xfrm>
              <a:off x="2212202" y="2818262"/>
              <a:ext cx="1066800" cy="571500"/>
            </a:xfrm>
            <a:prstGeom prst="roundRect">
              <a:avLst>
                <a:gd name="adj" fmla="val 16667"/>
              </a:avLst>
            </a:prstGeom>
            <a:solidFill>
              <a:schemeClr val="accent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defRPr/>
              </a:pPr>
              <a:endParaRPr lang="en-US" dirty="0">
                <a:latin typeface="Arial" pitchFamily="34" charset="0"/>
                <a:cs typeface="Arial" pitchFamily="34" charset="0"/>
              </a:endParaRPr>
            </a:p>
          </p:txBody>
        </p:sp>
        <p:sp>
          <p:nvSpPr>
            <p:cNvPr id="16404" name="Text Box 21"/>
            <p:cNvSpPr txBox="1">
              <a:spLocks noChangeArrowheads="1"/>
            </p:cNvSpPr>
            <p:nvPr/>
          </p:nvSpPr>
          <p:spPr bwMode="auto">
            <a:xfrm>
              <a:off x="2269352" y="2846837"/>
              <a:ext cx="952500" cy="238125"/>
            </a:xfrm>
            <a:prstGeom prst="rect">
              <a:avLst/>
            </a:prstGeom>
            <a:noFill/>
            <a:ln w="9525">
              <a:noFill/>
              <a:miter lim="800000"/>
              <a:headEnd/>
              <a:tailEnd/>
            </a:ln>
          </p:spPr>
          <p:txBody>
            <a:bodyPr lIns="45720" rIns="45720">
              <a:spAutoFit/>
            </a:bodyPr>
            <a:lstStyle/>
            <a:p>
              <a:pPr algn="ctr" eaLnBrk="0" hangingPunct="0">
                <a:lnSpc>
                  <a:spcPct val="80000"/>
                </a:lnSpc>
              </a:pPr>
              <a:r>
                <a:rPr lang="en-US" sz="1200" dirty="0"/>
                <a:t>74K Series</a:t>
              </a:r>
              <a:endParaRPr lang="en-US" sz="1200" baseline="30000" dirty="0"/>
            </a:p>
          </p:txBody>
        </p:sp>
      </p:grpSp>
      <p:sp>
        <p:nvSpPr>
          <p:cNvPr id="43" name="TextBox 98"/>
          <p:cNvSpPr txBox="1">
            <a:spLocks noChangeArrowheads="1"/>
          </p:cNvSpPr>
          <p:nvPr/>
        </p:nvSpPr>
        <p:spPr bwMode="auto">
          <a:xfrm>
            <a:off x="27540" y="1098332"/>
            <a:ext cx="2133600" cy="584775"/>
          </a:xfrm>
          <a:prstGeom prst="rect">
            <a:avLst/>
          </a:prstGeom>
          <a:noFill/>
          <a:ln w="9525">
            <a:noFill/>
            <a:miter lim="800000"/>
            <a:headEnd/>
            <a:tailEnd/>
          </a:ln>
        </p:spPr>
        <p:txBody>
          <a:bodyPr wrap="square">
            <a:spAutoFit/>
          </a:bodyPr>
          <a:lstStyle/>
          <a:p>
            <a:pPr algn="ctr"/>
            <a:r>
              <a:rPr lang="en-US" sz="1600" b="1" i="1" dirty="0" smtClean="0"/>
              <a:t>Classic MIPS Products</a:t>
            </a:r>
            <a:endParaRPr lang="en-US" sz="1600" b="1" i="1" dirty="0"/>
          </a:p>
        </p:txBody>
      </p:sp>
      <p:grpSp>
        <p:nvGrpSpPr>
          <p:cNvPr id="4" name="Group 30"/>
          <p:cNvGrpSpPr/>
          <p:nvPr/>
        </p:nvGrpSpPr>
        <p:grpSpPr>
          <a:xfrm>
            <a:off x="576275" y="5523675"/>
            <a:ext cx="1066800" cy="571500"/>
            <a:chOff x="2428719" y="5632139"/>
            <a:chExt cx="1066800" cy="571500"/>
          </a:xfrm>
        </p:grpSpPr>
        <p:sp>
          <p:nvSpPr>
            <p:cNvPr id="49" name="AutoShape 115"/>
            <p:cNvSpPr>
              <a:spLocks noChangeArrowheads="1"/>
            </p:cNvSpPr>
            <p:nvPr/>
          </p:nvSpPr>
          <p:spPr bwMode="auto">
            <a:xfrm>
              <a:off x="2428719" y="5632139"/>
              <a:ext cx="1066800" cy="571500"/>
            </a:xfrm>
            <a:prstGeom prst="roundRect">
              <a:avLst>
                <a:gd name="adj" fmla="val 16667"/>
              </a:avLst>
            </a:prstGeom>
            <a:solidFill>
              <a:schemeClr val="accent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defRPr/>
              </a:pPr>
              <a:endParaRPr lang="en-US" dirty="0">
                <a:latin typeface="Arial" pitchFamily="34" charset="0"/>
                <a:cs typeface="Arial" pitchFamily="34" charset="0"/>
              </a:endParaRPr>
            </a:p>
          </p:txBody>
        </p:sp>
        <p:sp>
          <p:nvSpPr>
            <p:cNvPr id="50" name="Text Box 21"/>
            <p:cNvSpPr txBox="1">
              <a:spLocks noChangeArrowheads="1"/>
            </p:cNvSpPr>
            <p:nvPr/>
          </p:nvSpPr>
          <p:spPr bwMode="auto">
            <a:xfrm>
              <a:off x="2442213" y="5651189"/>
              <a:ext cx="1039812" cy="240066"/>
            </a:xfrm>
            <a:prstGeom prst="rect">
              <a:avLst/>
            </a:prstGeom>
            <a:noFill/>
            <a:ln w="9525">
              <a:noFill/>
              <a:miter lim="800000"/>
              <a:headEnd/>
              <a:tailEnd/>
            </a:ln>
          </p:spPr>
          <p:txBody>
            <a:bodyPr wrap="square" lIns="45720" rIns="45720">
              <a:spAutoFit/>
            </a:bodyPr>
            <a:lstStyle/>
            <a:p>
              <a:pPr algn="ctr" eaLnBrk="0" hangingPunct="0">
                <a:lnSpc>
                  <a:spcPct val="80000"/>
                </a:lnSpc>
              </a:pPr>
              <a:r>
                <a:rPr lang="en-US" sz="1200" dirty="0" smtClean="0"/>
                <a:t>M14K </a:t>
              </a:r>
              <a:r>
                <a:rPr lang="en-US" sz="1200" dirty="0"/>
                <a:t>Series</a:t>
              </a:r>
              <a:endParaRPr lang="en-US" sz="1200" baseline="30000" dirty="0"/>
            </a:p>
          </p:txBody>
        </p:sp>
      </p:grpSp>
      <p:sp>
        <p:nvSpPr>
          <p:cNvPr id="32" name="AutoShape 2"/>
          <p:cNvSpPr>
            <a:spLocks noChangeArrowheads="1"/>
          </p:cNvSpPr>
          <p:nvPr/>
        </p:nvSpPr>
        <p:spPr bwMode="auto">
          <a:xfrm>
            <a:off x="2621759" y="1480586"/>
            <a:ext cx="1676400" cy="1189038"/>
          </a:xfrm>
          <a:prstGeom prst="roundRect">
            <a:avLst>
              <a:gd name="adj" fmla="val 16667"/>
            </a:avLst>
          </a:prstGeom>
          <a:solidFill>
            <a:srgbClr val="00A1AC"/>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endParaRPr lang="en-US"/>
          </a:p>
        </p:txBody>
      </p:sp>
      <p:sp>
        <p:nvSpPr>
          <p:cNvPr id="33" name="Text Box 25"/>
          <p:cNvSpPr txBox="1">
            <a:spLocks noChangeArrowheads="1"/>
          </p:cNvSpPr>
          <p:nvPr/>
        </p:nvSpPr>
        <p:spPr bwMode="auto">
          <a:xfrm>
            <a:off x="3066262" y="1437415"/>
            <a:ext cx="787395" cy="707886"/>
          </a:xfrm>
          <a:prstGeom prst="rect">
            <a:avLst/>
          </a:prstGeom>
          <a:noFill/>
          <a:ln w="9525" algn="ctr">
            <a:noFill/>
            <a:miter lim="800000"/>
            <a:headEnd/>
            <a:tailEnd/>
          </a:ln>
          <a:effectLst/>
        </p:spPr>
        <p:txBody>
          <a:bodyPr wrap="none">
            <a:spAutoFit/>
          </a:bodyPr>
          <a:lstStyle/>
          <a:p>
            <a:pPr algn="ctr">
              <a:defRPr/>
            </a:pPr>
            <a:endParaRPr lang="en-US" sz="2400" dirty="0">
              <a:solidFill>
                <a:schemeClr val="bg1"/>
              </a:solidFill>
              <a:latin typeface="Arial" pitchFamily="34" charset="0"/>
              <a:cs typeface="Arial" pitchFamily="34" charset="0"/>
            </a:endParaRPr>
          </a:p>
          <a:p>
            <a:pPr algn="ctr">
              <a:defRPr/>
            </a:pPr>
            <a:r>
              <a:rPr lang="en-US" sz="1600" dirty="0" smtClean="0">
                <a:solidFill>
                  <a:schemeClr val="bg1"/>
                </a:solidFill>
                <a:latin typeface="Arial" pitchFamily="34" charset="0"/>
                <a:cs typeface="Arial" pitchFamily="34" charset="0"/>
              </a:rPr>
              <a:t>Family</a:t>
            </a:r>
            <a:endParaRPr lang="en-US" sz="1600" dirty="0">
              <a:solidFill>
                <a:schemeClr val="bg1"/>
              </a:solidFill>
              <a:latin typeface="Arial" pitchFamily="34" charset="0"/>
              <a:cs typeface="Arial" pitchFamily="34" charset="0"/>
            </a:endParaRPr>
          </a:p>
        </p:txBody>
      </p:sp>
      <p:sp>
        <p:nvSpPr>
          <p:cNvPr id="34" name="Text Box 21"/>
          <p:cNvSpPr txBox="1">
            <a:spLocks noChangeArrowheads="1"/>
          </p:cNvSpPr>
          <p:nvPr/>
        </p:nvSpPr>
        <p:spPr bwMode="auto">
          <a:xfrm>
            <a:off x="2678909" y="2069244"/>
            <a:ext cx="1562100" cy="581025"/>
          </a:xfrm>
          <a:prstGeom prst="rect">
            <a:avLst/>
          </a:prstGeom>
          <a:noFill/>
          <a:ln w="9525">
            <a:noFill/>
            <a:miter lim="800000"/>
            <a:headEnd/>
            <a:tailEnd/>
          </a:ln>
        </p:spPr>
        <p:txBody>
          <a:bodyPr lIns="45720" rIns="45720">
            <a:spAutoFit/>
          </a:bodyPr>
          <a:lstStyle/>
          <a:p>
            <a:pPr algn="ctr" eaLnBrk="0" hangingPunct="0">
              <a:lnSpc>
                <a:spcPct val="80000"/>
              </a:lnSpc>
            </a:pPr>
            <a:r>
              <a:rPr lang="en-US" sz="1000" i="1" dirty="0">
                <a:solidFill>
                  <a:schemeClr val="bg1"/>
                </a:solidFill>
              </a:rPr>
              <a:t>Fused t</a:t>
            </a:r>
            <a:r>
              <a:rPr lang="en-US" sz="1000" i="1" dirty="0" smtClean="0">
                <a:solidFill>
                  <a:schemeClr val="bg1"/>
                </a:solidFill>
              </a:rPr>
              <a:t>riple-dispatch superscalar </a:t>
            </a:r>
            <a:r>
              <a:rPr lang="en-US" sz="1000" i="1" dirty="0">
                <a:solidFill>
                  <a:schemeClr val="bg1"/>
                </a:solidFill>
              </a:rPr>
              <a:t>OoO CPU</a:t>
            </a:r>
          </a:p>
          <a:p>
            <a:pPr algn="ctr" eaLnBrk="0" hangingPunct="0">
              <a:lnSpc>
                <a:spcPct val="80000"/>
              </a:lnSpc>
            </a:pPr>
            <a:r>
              <a:rPr lang="en-US" sz="1000" i="1" dirty="0">
                <a:solidFill>
                  <a:schemeClr val="bg1"/>
                </a:solidFill>
              </a:rPr>
              <a:t>EVA, hi speed FPU</a:t>
            </a:r>
          </a:p>
          <a:p>
            <a:pPr algn="ctr" eaLnBrk="0" hangingPunct="0">
              <a:lnSpc>
                <a:spcPct val="80000"/>
              </a:lnSpc>
            </a:pPr>
            <a:r>
              <a:rPr lang="en-US" sz="1000" i="1" dirty="0">
                <a:solidFill>
                  <a:schemeClr val="bg1"/>
                </a:solidFill>
              </a:rPr>
              <a:t>1-&gt;6 core versions</a:t>
            </a:r>
          </a:p>
        </p:txBody>
      </p:sp>
      <p:sp>
        <p:nvSpPr>
          <p:cNvPr id="35" name="TextBox 98"/>
          <p:cNvSpPr txBox="1">
            <a:spLocks noChangeArrowheads="1"/>
          </p:cNvSpPr>
          <p:nvPr/>
        </p:nvSpPr>
        <p:spPr bwMode="auto">
          <a:xfrm>
            <a:off x="2786564" y="2683911"/>
            <a:ext cx="1346791" cy="400110"/>
          </a:xfrm>
          <a:prstGeom prst="rect">
            <a:avLst/>
          </a:prstGeom>
          <a:noFill/>
          <a:ln w="9525">
            <a:noFill/>
            <a:miter lim="800000"/>
            <a:headEnd/>
            <a:tailEnd/>
          </a:ln>
        </p:spPr>
        <p:txBody>
          <a:bodyPr wrap="square">
            <a:spAutoFit/>
          </a:bodyPr>
          <a:lstStyle/>
          <a:p>
            <a:pPr algn="ctr"/>
            <a:r>
              <a:rPr lang="en-US" sz="1000" i="1" dirty="0" smtClean="0"/>
              <a:t>4.4 </a:t>
            </a:r>
            <a:r>
              <a:rPr lang="en-US" sz="1000" i="1" dirty="0" err="1" smtClean="0"/>
              <a:t>CoreMark</a:t>
            </a:r>
            <a:r>
              <a:rPr lang="en-US" sz="1000" i="1" dirty="0" smtClean="0"/>
              <a:t>/MHz</a:t>
            </a:r>
          </a:p>
          <a:p>
            <a:pPr algn="ctr"/>
            <a:r>
              <a:rPr lang="en-US" sz="1000" i="1" dirty="0" smtClean="0"/>
              <a:t>3.5 </a:t>
            </a:r>
            <a:r>
              <a:rPr lang="en-US" sz="1000" i="1" dirty="0"/>
              <a:t>DMIPS/MHZ</a:t>
            </a:r>
          </a:p>
        </p:txBody>
      </p:sp>
      <p:sp>
        <p:nvSpPr>
          <p:cNvPr id="36" name="AutoShape 2"/>
          <p:cNvSpPr>
            <a:spLocks noChangeArrowheads="1"/>
          </p:cNvSpPr>
          <p:nvPr/>
        </p:nvSpPr>
        <p:spPr bwMode="auto">
          <a:xfrm>
            <a:off x="2621759" y="3182055"/>
            <a:ext cx="1676400" cy="1240466"/>
          </a:xfrm>
          <a:prstGeom prst="roundRect">
            <a:avLst>
              <a:gd name="adj" fmla="val 16667"/>
            </a:avLst>
          </a:prstGeom>
          <a:solidFill>
            <a:schemeClr val="accent4"/>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endParaRPr lang="en-US"/>
          </a:p>
        </p:txBody>
      </p:sp>
      <p:sp>
        <p:nvSpPr>
          <p:cNvPr id="38" name="Text Box 25"/>
          <p:cNvSpPr txBox="1">
            <a:spLocks noChangeArrowheads="1"/>
          </p:cNvSpPr>
          <p:nvPr/>
        </p:nvSpPr>
        <p:spPr bwMode="auto">
          <a:xfrm>
            <a:off x="3066262" y="3158995"/>
            <a:ext cx="787395" cy="707886"/>
          </a:xfrm>
          <a:prstGeom prst="rect">
            <a:avLst/>
          </a:prstGeom>
          <a:noFill/>
          <a:ln w="9525" algn="ctr">
            <a:noFill/>
            <a:miter lim="800000"/>
            <a:headEnd/>
            <a:tailEnd/>
          </a:ln>
          <a:effectLst/>
        </p:spPr>
        <p:txBody>
          <a:bodyPr wrap="none">
            <a:spAutoFit/>
          </a:bodyPr>
          <a:lstStyle/>
          <a:p>
            <a:pPr algn="ctr">
              <a:defRPr/>
            </a:pPr>
            <a:endParaRPr lang="en-US" sz="2400" dirty="0">
              <a:solidFill>
                <a:schemeClr val="bg1"/>
              </a:solidFill>
            </a:endParaRPr>
          </a:p>
          <a:p>
            <a:pPr algn="ctr">
              <a:defRPr/>
            </a:pPr>
            <a:r>
              <a:rPr lang="en-US" sz="1600" dirty="0" smtClean="0">
                <a:solidFill>
                  <a:schemeClr val="bg1"/>
                </a:solidFill>
              </a:rPr>
              <a:t>Family</a:t>
            </a:r>
            <a:endParaRPr lang="en-US" sz="1600" dirty="0">
              <a:solidFill>
                <a:schemeClr val="bg1"/>
              </a:solidFill>
            </a:endParaRPr>
          </a:p>
        </p:txBody>
      </p:sp>
      <p:sp>
        <p:nvSpPr>
          <p:cNvPr id="40" name="Text Box 21"/>
          <p:cNvSpPr txBox="1">
            <a:spLocks noChangeArrowheads="1"/>
          </p:cNvSpPr>
          <p:nvPr/>
        </p:nvSpPr>
        <p:spPr bwMode="auto">
          <a:xfrm>
            <a:off x="2678909" y="3800552"/>
            <a:ext cx="1562100" cy="584775"/>
          </a:xfrm>
          <a:prstGeom prst="rect">
            <a:avLst/>
          </a:prstGeom>
          <a:noFill/>
          <a:ln w="9525">
            <a:noFill/>
            <a:miter lim="800000"/>
            <a:headEnd/>
            <a:tailEnd/>
          </a:ln>
        </p:spPr>
        <p:txBody>
          <a:bodyPr lIns="45720" rIns="45720">
            <a:spAutoFit/>
          </a:bodyPr>
          <a:lstStyle/>
          <a:p>
            <a:pPr algn="ctr" eaLnBrk="0" hangingPunct="0">
              <a:lnSpc>
                <a:spcPct val="80000"/>
              </a:lnSpc>
            </a:pPr>
            <a:r>
              <a:rPr lang="en-US" sz="1000" i="1" dirty="0" smtClean="0">
                <a:solidFill>
                  <a:schemeClr val="bg1"/>
                </a:solidFill>
              </a:rPr>
              <a:t>Multi-threaded core,</a:t>
            </a:r>
          </a:p>
          <a:p>
            <a:pPr algn="ctr" eaLnBrk="0" hangingPunct="0">
              <a:lnSpc>
                <a:spcPct val="80000"/>
              </a:lnSpc>
            </a:pPr>
            <a:r>
              <a:rPr lang="en-US" sz="1000" i="1" dirty="0" smtClean="0">
                <a:solidFill>
                  <a:schemeClr val="bg1"/>
                </a:solidFill>
              </a:rPr>
              <a:t>EVA, low power</a:t>
            </a:r>
            <a:endParaRPr lang="en-US" sz="1000" i="1" dirty="0">
              <a:solidFill>
                <a:schemeClr val="bg1"/>
              </a:solidFill>
            </a:endParaRPr>
          </a:p>
          <a:p>
            <a:pPr algn="ctr" eaLnBrk="0" hangingPunct="0">
              <a:lnSpc>
                <a:spcPct val="80000"/>
              </a:lnSpc>
            </a:pPr>
            <a:r>
              <a:rPr lang="en-US" sz="1000" i="1" dirty="0">
                <a:solidFill>
                  <a:schemeClr val="bg1"/>
                </a:solidFill>
              </a:rPr>
              <a:t>h</a:t>
            </a:r>
            <a:r>
              <a:rPr lang="en-US" sz="1000" i="1" dirty="0" smtClean="0">
                <a:solidFill>
                  <a:schemeClr val="bg1"/>
                </a:solidFill>
              </a:rPr>
              <a:t>igher </a:t>
            </a:r>
            <a:r>
              <a:rPr lang="en-US" sz="1000" i="1" dirty="0" err="1">
                <a:solidFill>
                  <a:schemeClr val="bg1"/>
                </a:solidFill>
              </a:rPr>
              <a:t>p</a:t>
            </a:r>
            <a:r>
              <a:rPr lang="en-US" sz="1000" i="1" dirty="0" err="1" smtClean="0">
                <a:solidFill>
                  <a:schemeClr val="bg1"/>
                </a:solidFill>
              </a:rPr>
              <a:t>erf</a:t>
            </a:r>
            <a:r>
              <a:rPr lang="en-US" sz="1000" i="1" dirty="0" smtClean="0">
                <a:solidFill>
                  <a:schemeClr val="bg1"/>
                </a:solidFill>
              </a:rPr>
              <a:t> </a:t>
            </a:r>
            <a:r>
              <a:rPr lang="en-US" sz="1000" i="1" dirty="0">
                <a:solidFill>
                  <a:schemeClr val="bg1"/>
                </a:solidFill>
              </a:rPr>
              <a:t>CM &amp; L2$,</a:t>
            </a:r>
          </a:p>
          <a:p>
            <a:pPr algn="ctr" eaLnBrk="0" hangingPunct="0">
              <a:lnSpc>
                <a:spcPct val="80000"/>
              </a:lnSpc>
            </a:pPr>
            <a:r>
              <a:rPr lang="en-US" sz="1000" i="1" dirty="0" smtClean="0">
                <a:solidFill>
                  <a:schemeClr val="bg1"/>
                </a:solidFill>
              </a:rPr>
              <a:t>1-&gt;4 </a:t>
            </a:r>
            <a:r>
              <a:rPr lang="en-US" sz="1000" i="1" dirty="0">
                <a:solidFill>
                  <a:schemeClr val="bg1"/>
                </a:solidFill>
              </a:rPr>
              <a:t>core versions</a:t>
            </a:r>
          </a:p>
        </p:txBody>
      </p:sp>
      <p:sp>
        <p:nvSpPr>
          <p:cNvPr id="41" name="TextBox 98"/>
          <p:cNvSpPr txBox="1">
            <a:spLocks noChangeArrowheads="1"/>
          </p:cNvSpPr>
          <p:nvPr/>
        </p:nvSpPr>
        <p:spPr bwMode="auto">
          <a:xfrm>
            <a:off x="2786564" y="4415317"/>
            <a:ext cx="1346791" cy="400110"/>
          </a:xfrm>
          <a:prstGeom prst="rect">
            <a:avLst/>
          </a:prstGeom>
          <a:noFill/>
          <a:ln w="9525">
            <a:noFill/>
            <a:miter lim="800000"/>
            <a:headEnd/>
            <a:tailEnd/>
          </a:ln>
        </p:spPr>
        <p:txBody>
          <a:bodyPr wrap="square">
            <a:spAutoFit/>
          </a:bodyPr>
          <a:lstStyle/>
          <a:p>
            <a:pPr algn="ctr"/>
            <a:r>
              <a:rPr lang="en-US" sz="1000" i="1" dirty="0" smtClean="0"/>
              <a:t>3.2 </a:t>
            </a:r>
            <a:r>
              <a:rPr lang="en-US" sz="1000" i="1" dirty="0" err="1" smtClean="0"/>
              <a:t>CoreMark</a:t>
            </a:r>
            <a:r>
              <a:rPr lang="en-US" sz="1000" i="1" dirty="0" smtClean="0"/>
              <a:t>/MHz</a:t>
            </a:r>
          </a:p>
          <a:p>
            <a:pPr algn="ctr"/>
            <a:r>
              <a:rPr lang="en-US" sz="1000" i="1" dirty="0" smtClean="0"/>
              <a:t>~1.7 </a:t>
            </a:r>
            <a:r>
              <a:rPr lang="en-US" sz="1000" i="1" dirty="0"/>
              <a:t>DMIPS/MHZ</a:t>
            </a:r>
          </a:p>
        </p:txBody>
      </p:sp>
      <p:sp>
        <p:nvSpPr>
          <p:cNvPr id="42" name="TextBox 98"/>
          <p:cNvSpPr txBox="1">
            <a:spLocks noChangeArrowheads="1"/>
          </p:cNvSpPr>
          <p:nvPr/>
        </p:nvSpPr>
        <p:spPr bwMode="auto">
          <a:xfrm>
            <a:off x="2472976" y="1098332"/>
            <a:ext cx="1976759" cy="338554"/>
          </a:xfrm>
          <a:prstGeom prst="rect">
            <a:avLst/>
          </a:prstGeom>
          <a:noFill/>
          <a:ln w="9525">
            <a:noFill/>
            <a:miter lim="800000"/>
            <a:headEnd/>
            <a:tailEnd/>
          </a:ln>
        </p:spPr>
        <p:txBody>
          <a:bodyPr wrap="square">
            <a:spAutoFit/>
          </a:bodyPr>
          <a:lstStyle/>
          <a:p>
            <a:pPr algn="ctr"/>
            <a:r>
              <a:rPr lang="en-US" sz="1600" b="1" i="1" dirty="0" smtClean="0"/>
              <a:t>Aptiv Generation</a:t>
            </a:r>
            <a:endParaRPr lang="en-US" sz="1600" b="1" i="1" dirty="0"/>
          </a:p>
        </p:txBody>
      </p:sp>
      <p:sp>
        <p:nvSpPr>
          <p:cNvPr id="47" name="AutoShape 2"/>
          <p:cNvSpPr>
            <a:spLocks noChangeArrowheads="1"/>
          </p:cNvSpPr>
          <p:nvPr/>
        </p:nvSpPr>
        <p:spPr bwMode="auto">
          <a:xfrm>
            <a:off x="2621759" y="4895506"/>
            <a:ext cx="1676400" cy="1240466"/>
          </a:xfrm>
          <a:prstGeom prst="roundRect">
            <a:avLst>
              <a:gd name="adj" fmla="val 16667"/>
            </a:avLst>
          </a:prstGeom>
          <a:solidFill>
            <a:srgbClr val="7F146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endParaRPr lang="en-US"/>
          </a:p>
        </p:txBody>
      </p:sp>
      <p:sp>
        <p:nvSpPr>
          <p:cNvPr id="48" name="Text Box 21"/>
          <p:cNvSpPr txBox="1">
            <a:spLocks noChangeArrowheads="1"/>
          </p:cNvSpPr>
          <p:nvPr/>
        </p:nvSpPr>
        <p:spPr bwMode="auto">
          <a:xfrm>
            <a:off x="2678909" y="5616728"/>
            <a:ext cx="1562100" cy="461665"/>
          </a:xfrm>
          <a:prstGeom prst="rect">
            <a:avLst/>
          </a:prstGeom>
          <a:noFill/>
          <a:ln w="9525">
            <a:noFill/>
            <a:miter lim="800000"/>
            <a:headEnd/>
            <a:tailEnd/>
          </a:ln>
        </p:spPr>
        <p:txBody>
          <a:bodyPr lIns="45720" rIns="45720">
            <a:spAutoFit/>
          </a:bodyPr>
          <a:lstStyle/>
          <a:p>
            <a:pPr algn="ctr" eaLnBrk="0" hangingPunct="0">
              <a:lnSpc>
                <a:spcPct val="80000"/>
              </a:lnSpc>
            </a:pPr>
            <a:r>
              <a:rPr lang="en-US" sz="1000" i="1" dirty="0" smtClean="0">
                <a:solidFill>
                  <a:schemeClr val="bg1"/>
                </a:solidFill>
              </a:rPr>
              <a:t>DSP enhanced microcontroller and microprocessor core</a:t>
            </a:r>
            <a:endParaRPr lang="en-US" sz="1000" i="1" dirty="0">
              <a:solidFill>
                <a:schemeClr val="bg1"/>
              </a:solidFill>
            </a:endParaRPr>
          </a:p>
        </p:txBody>
      </p:sp>
      <p:sp>
        <p:nvSpPr>
          <p:cNvPr id="52" name="TextBox 98"/>
          <p:cNvSpPr txBox="1">
            <a:spLocks noChangeArrowheads="1"/>
          </p:cNvSpPr>
          <p:nvPr/>
        </p:nvSpPr>
        <p:spPr bwMode="auto">
          <a:xfrm>
            <a:off x="2786564" y="6136483"/>
            <a:ext cx="1346791" cy="400110"/>
          </a:xfrm>
          <a:prstGeom prst="rect">
            <a:avLst/>
          </a:prstGeom>
          <a:noFill/>
          <a:ln w="9525">
            <a:noFill/>
            <a:miter lim="800000"/>
            <a:headEnd/>
            <a:tailEnd/>
          </a:ln>
        </p:spPr>
        <p:txBody>
          <a:bodyPr wrap="square">
            <a:spAutoFit/>
          </a:bodyPr>
          <a:lstStyle/>
          <a:p>
            <a:pPr algn="ctr"/>
            <a:r>
              <a:rPr lang="en-US" sz="1000" i="1" dirty="0" smtClean="0"/>
              <a:t>3.1 </a:t>
            </a:r>
            <a:r>
              <a:rPr lang="en-US" sz="1000" i="1" dirty="0" err="1" smtClean="0"/>
              <a:t>CoreMark</a:t>
            </a:r>
            <a:r>
              <a:rPr lang="en-US" sz="1000" i="1" dirty="0" smtClean="0"/>
              <a:t>/MHz</a:t>
            </a:r>
          </a:p>
          <a:p>
            <a:pPr algn="ctr"/>
            <a:r>
              <a:rPr lang="en-US" sz="1000" i="1" dirty="0" smtClean="0"/>
              <a:t>1.57 DMIPS/MHZ</a:t>
            </a:r>
            <a:endParaRPr lang="en-US" sz="1000" i="1" dirty="0"/>
          </a:p>
        </p:txBody>
      </p:sp>
      <p:sp>
        <p:nvSpPr>
          <p:cNvPr id="53" name="Rectangle 52"/>
          <p:cNvSpPr/>
          <p:nvPr/>
        </p:nvSpPr>
        <p:spPr>
          <a:xfrm>
            <a:off x="4518311" y="5157140"/>
            <a:ext cx="4393677" cy="784830"/>
          </a:xfrm>
          <a:prstGeom prst="rect">
            <a:avLst/>
          </a:prstGeom>
        </p:spPr>
        <p:txBody>
          <a:bodyPr wrap="square">
            <a:spAutoFit/>
          </a:bodyPr>
          <a:lstStyle/>
          <a:p>
            <a:pPr marL="225425" indent="-225425" fontAlgn="auto">
              <a:spcBef>
                <a:spcPts val="0"/>
              </a:spcBef>
              <a:spcAft>
                <a:spcPts val="0"/>
              </a:spcAft>
              <a:buFont typeface="Arial" pitchFamily="34" charset="0"/>
              <a:buChar char="•"/>
            </a:pPr>
            <a:r>
              <a:rPr lang="en-US" sz="1500" b="1" i="1" dirty="0" smtClean="0"/>
              <a:t>Highest </a:t>
            </a:r>
            <a:r>
              <a:rPr lang="en-US" sz="1500" b="1" i="1" dirty="0" err="1" smtClean="0"/>
              <a:t>CoreMark</a:t>
            </a:r>
            <a:r>
              <a:rPr lang="en-US" sz="1500" b="1" i="1" dirty="0" smtClean="0"/>
              <a:t>/MHz score among </a:t>
            </a:r>
            <a:br>
              <a:rPr lang="en-US" sz="1500" b="1" i="1" dirty="0" smtClean="0"/>
            </a:br>
            <a:r>
              <a:rPr lang="en-US" sz="1500" b="1" i="1" dirty="0" smtClean="0"/>
              <a:t>microcontroller-class cores</a:t>
            </a:r>
          </a:p>
          <a:p>
            <a:pPr marL="225425" indent="-225425" fontAlgn="auto">
              <a:spcBef>
                <a:spcPts val="0"/>
              </a:spcBef>
              <a:spcAft>
                <a:spcPts val="0"/>
              </a:spcAft>
              <a:buFont typeface="Arial" pitchFamily="34" charset="0"/>
              <a:buChar char="•"/>
            </a:pPr>
            <a:r>
              <a:rPr lang="en-US" sz="1500" b="1" i="1" dirty="0" smtClean="0"/>
              <a:t>Added DSP acceleration and security </a:t>
            </a:r>
          </a:p>
        </p:txBody>
      </p:sp>
      <p:sp>
        <p:nvSpPr>
          <p:cNvPr id="54" name="Rectangle 53"/>
          <p:cNvSpPr/>
          <p:nvPr/>
        </p:nvSpPr>
        <p:spPr>
          <a:xfrm>
            <a:off x="4518311" y="3401763"/>
            <a:ext cx="4420973" cy="784830"/>
          </a:xfrm>
          <a:prstGeom prst="rect">
            <a:avLst/>
          </a:prstGeom>
        </p:spPr>
        <p:txBody>
          <a:bodyPr wrap="square">
            <a:spAutoFit/>
          </a:bodyPr>
          <a:lstStyle/>
          <a:p>
            <a:pPr marL="225425" indent="-225425" fontAlgn="auto">
              <a:spcBef>
                <a:spcPts val="0"/>
              </a:spcBef>
              <a:spcAft>
                <a:spcPts val="0"/>
              </a:spcAft>
              <a:buFont typeface="Arial" pitchFamily="34" charset="0"/>
              <a:buChar char="•"/>
            </a:pPr>
            <a:r>
              <a:rPr lang="en-US" sz="1500" b="1" i="1" dirty="0" smtClean="0"/>
              <a:t>Higher </a:t>
            </a:r>
            <a:r>
              <a:rPr lang="en-US" sz="1500" b="1" i="1" dirty="0" err="1" smtClean="0"/>
              <a:t>CoreMark</a:t>
            </a:r>
            <a:r>
              <a:rPr lang="en-US" sz="1500" b="1" i="1" dirty="0" smtClean="0"/>
              <a:t>/MHz than competing cores in similar die area</a:t>
            </a:r>
          </a:p>
          <a:p>
            <a:pPr marL="225425" indent="-225425" fontAlgn="auto">
              <a:spcBef>
                <a:spcPts val="0"/>
              </a:spcBef>
              <a:spcAft>
                <a:spcPts val="0"/>
              </a:spcAft>
              <a:buFont typeface="Arial" pitchFamily="34" charset="0"/>
              <a:buChar char="•"/>
            </a:pPr>
            <a:r>
              <a:rPr lang="en-US" sz="1500" b="1" i="1" dirty="0" smtClean="0"/>
              <a:t>Leading performance efficiency in its class</a:t>
            </a:r>
          </a:p>
        </p:txBody>
      </p:sp>
      <p:sp>
        <p:nvSpPr>
          <p:cNvPr id="55" name="Rectangle 54"/>
          <p:cNvSpPr/>
          <p:nvPr/>
        </p:nvSpPr>
        <p:spPr>
          <a:xfrm>
            <a:off x="4411437" y="1677621"/>
            <a:ext cx="4377722" cy="794968"/>
          </a:xfrm>
          <a:prstGeom prst="rect">
            <a:avLst/>
          </a:prstGeom>
        </p:spPr>
        <p:txBody>
          <a:bodyPr wrap="square">
            <a:spAutoFit/>
          </a:bodyPr>
          <a:lstStyle/>
          <a:p>
            <a:pPr marL="225425" lvl="0" indent="-225425" fontAlgn="auto">
              <a:spcBef>
                <a:spcPts val="0"/>
              </a:spcBef>
              <a:spcAft>
                <a:spcPts val="0"/>
              </a:spcAft>
              <a:buFont typeface="Arial" pitchFamily="34" charset="0"/>
              <a:buChar char="•"/>
            </a:pPr>
            <a:r>
              <a:rPr lang="en-US" sz="1500" b="1" i="1" dirty="0" smtClean="0"/>
              <a:t>Highest </a:t>
            </a:r>
            <a:r>
              <a:rPr lang="en-US" sz="1500" b="1" i="1" dirty="0" err="1" smtClean="0"/>
              <a:t>CoreMark</a:t>
            </a:r>
            <a:r>
              <a:rPr lang="en-US" sz="1500" b="1" i="1" dirty="0" smtClean="0"/>
              <a:t>/MHz score reported </a:t>
            </a:r>
            <a:br>
              <a:rPr lang="en-US" sz="1500" b="1" i="1" dirty="0" smtClean="0"/>
            </a:br>
            <a:r>
              <a:rPr lang="en-US" sz="1500" b="1" i="1" dirty="0" smtClean="0"/>
              <a:t>for any licensable IP core </a:t>
            </a:r>
          </a:p>
          <a:p>
            <a:pPr marL="225425" lvl="0" indent="-225425" fontAlgn="auto">
              <a:spcBef>
                <a:spcPts val="0"/>
              </a:spcBef>
              <a:spcAft>
                <a:spcPts val="0"/>
              </a:spcAft>
              <a:buFont typeface="Arial" pitchFamily="34" charset="0"/>
              <a:buChar char="•"/>
            </a:pPr>
            <a:r>
              <a:rPr lang="en-US" sz="1500" b="1" i="1" dirty="0" smtClean="0"/>
              <a:t>Leading silicon efficiency in its class</a:t>
            </a:r>
          </a:p>
        </p:txBody>
      </p:sp>
      <p:sp>
        <p:nvSpPr>
          <p:cNvPr id="56" name="Text Box 25"/>
          <p:cNvSpPr txBox="1">
            <a:spLocks noChangeArrowheads="1"/>
          </p:cNvSpPr>
          <p:nvPr/>
        </p:nvSpPr>
        <p:spPr bwMode="auto">
          <a:xfrm>
            <a:off x="3066262" y="4911055"/>
            <a:ext cx="787395" cy="707886"/>
          </a:xfrm>
          <a:prstGeom prst="rect">
            <a:avLst/>
          </a:prstGeom>
          <a:noFill/>
          <a:ln w="9525" algn="ctr">
            <a:noFill/>
            <a:miter lim="800000"/>
            <a:headEnd/>
            <a:tailEnd/>
          </a:ln>
          <a:effectLst/>
        </p:spPr>
        <p:txBody>
          <a:bodyPr wrap="none">
            <a:spAutoFit/>
          </a:bodyPr>
          <a:lstStyle/>
          <a:p>
            <a:pPr algn="ctr">
              <a:defRPr/>
            </a:pPr>
            <a:endParaRPr lang="en-US" sz="2400" dirty="0">
              <a:solidFill>
                <a:schemeClr val="bg1"/>
              </a:solidFill>
            </a:endParaRPr>
          </a:p>
          <a:p>
            <a:pPr algn="ctr">
              <a:defRPr/>
            </a:pPr>
            <a:r>
              <a:rPr lang="en-US" sz="1600" dirty="0" smtClean="0">
                <a:solidFill>
                  <a:schemeClr val="bg1"/>
                </a:solidFill>
              </a:rPr>
              <a:t>Family</a:t>
            </a:r>
            <a:endParaRPr lang="en-US" sz="1600" dirty="0">
              <a:solidFill>
                <a:schemeClr val="bg1"/>
              </a:solidFill>
            </a:endParaRPr>
          </a:p>
        </p:txBody>
      </p:sp>
      <p:pic>
        <p:nvPicPr>
          <p:cNvPr id="57" name="Picture 56" descr="interAptivLogo_wt.png"/>
          <p:cNvPicPr>
            <a:picLocks noChangeAspect="1"/>
          </p:cNvPicPr>
          <p:nvPr/>
        </p:nvPicPr>
        <p:blipFill>
          <a:blip r:embed="rId3" cstate="print"/>
          <a:stretch>
            <a:fillRect/>
          </a:stretch>
        </p:blipFill>
        <p:spPr>
          <a:xfrm>
            <a:off x="2754659" y="3262330"/>
            <a:ext cx="1410600" cy="301752"/>
          </a:xfrm>
          <a:prstGeom prst="rect">
            <a:avLst/>
          </a:prstGeom>
        </p:spPr>
      </p:pic>
      <p:pic>
        <p:nvPicPr>
          <p:cNvPr id="61" name="Picture 60" descr="microAptivLogo_wt.png"/>
          <p:cNvPicPr>
            <a:picLocks noChangeAspect="1"/>
          </p:cNvPicPr>
          <p:nvPr/>
        </p:nvPicPr>
        <p:blipFill>
          <a:blip r:embed="rId4" cstate="print"/>
          <a:stretch>
            <a:fillRect/>
          </a:stretch>
        </p:blipFill>
        <p:spPr>
          <a:xfrm>
            <a:off x="2719213" y="4977286"/>
            <a:ext cx="1481493" cy="301752"/>
          </a:xfrm>
          <a:prstGeom prst="rect">
            <a:avLst/>
          </a:prstGeom>
        </p:spPr>
      </p:pic>
      <p:pic>
        <p:nvPicPr>
          <p:cNvPr id="62" name="Picture 61" descr="proAptivLogo_wt.png"/>
          <p:cNvPicPr>
            <a:picLocks noChangeAspect="1"/>
          </p:cNvPicPr>
          <p:nvPr/>
        </p:nvPicPr>
        <p:blipFill>
          <a:blip r:embed="rId5" cstate="print"/>
          <a:stretch>
            <a:fillRect/>
          </a:stretch>
        </p:blipFill>
        <p:spPr>
          <a:xfrm>
            <a:off x="2861688" y="1547083"/>
            <a:ext cx="1196543" cy="301752"/>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9"/>
          <p:cNvSpPr>
            <a:spLocks noGrp="1" noChangeArrowheads="1"/>
          </p:cNvSpPr>
          <p:nvPr>
            <p:ph type="title" idx="4294967295"/>
          </p:nvPr>
        </p:nvSpPr>
        <p:spPr>
          <a:xfrm>
            <a:off x="152400" y="170328"/>
            <a:ext cx="8915400" cy="681319"/>
          </a:xfrm>
        </p:spPr>
        <p:txBody>
          <a:bodyPr anchor="b">
            <a:normAutofit/>
          </a:bodyPr>
          <a:lstStyle/>
          <a:p>
            <a:pPr eaLnBrk="1" hangingPunct="1"/>
            <a:r>
              <a:rPr lang="ru-RU" dirty="0" smtClean="0"/>
              <a:t>«Классические» ядра </a:t>
            </a:r>
            <a:r>
              <a:rPr lang="en-US" dirty="0" smtClean="0"/>
              <a:t>MIPS Technologies</a:t>
            </a:r>
          </a:p>
        </p:txBody>
      </p:sp>
      <p:cxnSp>
        <p:nvCxnSpPr>
          <p:cNvPr id="22530" name="Straight Arrow Connector 42"/>
          <p:cNvCxnSpPr>
            <a:cxnSpLocks noChangeShapeType="1"/>
          </p:cNvCxnSpPr>
          <p:nvPr/>
        </p:nvCxnSpPr>
        <p:spPr bwMode="auto">
          <a:xfrm flipV="1">
            <a:off x="3105711" y="3155389"/>
            <a:ext cx="1454150" cy="1039813"/>
          </a:xfrm>
          <a:prstGeom prst="straightConnector1">
            <a:avLst/>
          </a:prstGeom>
          <a:noFill/>
          <a:ln w="38100">
            <a:solidFill>
              <a:schemeClr val="accent2"/>
            </a:solidFill>
            <a:round/>
            <a:headEnd/>
            <a:tailEnd type="triangle" w="med" len="med"/>
          </a:ln>
        </p:spPr>
      </p:cxnSp>
      <p:cxnSp>
        <p:nvCxnSpPr>
          <p:cNvPr id="22531" name="Straight Arrow Connector 54"/>
          <p:cNvCxnSpPr>
            <a:cxnSpLocks noChangeShapeType="1"/>
          </p:cNvCxnSpPr>
          <p:nvPr/>
        </p:nvCxnSpPr>
        <p:spPr bwMode="auto">
          <a:xfrm flipV="1">
            <a:off x="3264461" y="4366652"/>
            <a:ext cx="928688" cy="657225"/>
          </a:xfrm>
          <a:prstGeom prst="straightConnector1">
            <a:avLst/>
          </a:prstGeom>
          <a:noFill/>
          <a:ln w="38100">
            <a:solidFill>
              <a:schemeClr val="accent2"/>
            </a:solidFill>
            <a:round/>
            <a:headEnd/>
            <a:tailEnd type="triangle" w="med" len="med"/>
          </a:ln>
        </p:spPr>
      </p:cxnSp>
      <p:cxnSp>
        <p:nvCxnSpPr>
          <p:cNvPr id="22532" name="Straight Arrow Connector 37"/>
          <p:cNvCxnSpPr>
            <a:cxnSpLocks noChangeShapeType="1"/>
          </p:cNvCxnSpPr>
          <p:nvPr/>
        </p:nvCxnSpPr>
        <p:spPr bwMode="auto">
          <a:xfrm flipV="1">
            <a:off x="1662674" y="4707964"/>
            <a:ext cx="592137" cy="441325"/>
          </a:xfrm>
          <a:prstGeom prst="straightConnector1">
            <a:avLst/>
          </a:prstGeom>
          <a:noFill/>
          <a:ln w="38100">
            <a:solidFill>
              <a:schemeClr val="accent2"/>
            </a:solidFill>
            <a:round/>
            <a:headEnd/>
            <a:tailEnd type="triangle" w="med" len="med"/>
          </a:ln>
        </p:spPr>
      </p:cxnSp>
      <p:grpSp>
        <p:nvGrpSpPr>
          <p:cNvPr id="4" name="Group 80"/>
          <p:cNvGrpSpPr>
            <a:grpSpLocks/>
          </p:cNvGrpSpPr>
          <p:nvPr/>
        </p:nvGrpSpPr>
        <p:grpSpPr bwMode="auto">
          <a:xfrm>
            <a:off x="6279124" y="2639452"/>
            <a:ext cx="763587" cy="481012"/>
            <a:chOff x="5986463" y="1314450"/>
            <a:chExt cx="1033547" cy="640080"/>
          </a:xfrm>
        </p:grpSpPr>
        <p:sp>
          <p:nvSpPr>
            <p:cNvPr id="80" name="Rectangle 79"/>
            <p:cNvSpPr>
              <a:spLocks noChangeArrowheads="1"/>
            </p:cNvSpPr>
            <p:nvPr/>
          </p:nvSpPr>
          <p:spPr bwMode="auto">
            <a:xfrm>
              <a:off x="5986463" y="1314450"/>
              <a:ext cx="1033547" cy="640080"/>
            </a:xfrm>
            <a:prstGeom prst="rect">
              <a:avLst/>
            </a:prstGeom>
            <a:solidFill>
              <a:srgbClr val="808080"/>
            </a:solidFill>
            <a:ln w="28575">
              <a:solidFill>
                <a:schemeClr val="accent2"/>
              </a:solidFill>
              <a:round/>
              <a:headEnd/>
              <a:tailEnd/>
            </a:ln>
            <a:effectLst>
              <a:outerShdw blurRad="63500" dist="38100" dir="2700000" algn="tl" rotWithShape="0">
                <a:srgbClr val="000000">
                  <a:alpha val="39998"/>
                </a:srgbClr>
              </a:outerShdw>
            </a:effectLst>
          </p:spPr>
          <p:txBody>
            <a:bodyPr/>
            <a:lstStyle/>
            <a:p>
              <a:pPr algn="ctr">
                <a:defRPr/>
              </a:pPr>
              <a:endParaRPr lang="en-US" sz="1050">
                <a:solidFill>
                  <a:schemeClr val="tx1"/>
                </a:solidFill>
                <a:ea typeface="Geneva" charset="-128"/>
                <a:cs typeface="+mn-cs"/>
              </a:endParaRPr>
            </a:p>
          </p:txBody>
        </p:sp>
        <p:sp>
          <p:nvSpPr>
            <p:cNvPr id="22571" name="Text Box 57"/>
            <p:cNvSpPr txBox="1">
              <a:spLocks noChangeArrowheads="1"/>
            </p:cNvSpPr>
            <p:nvPr/>
          </p:nvSpPr>
          <p:spPr bwMode="auto">
            <a:xfrm>
              <a:off x="6070264" y="1472886"/>
              <a:ext cx="865945" cy="325321"/>
            </a:xfrm>
            <a:prstGeom prst="rect">
              <a:avLst/>
            </a:prstGeom>
            <a:solidFill>
              <a:srgbClr val="4D4D4D"/>
            </a:solidFill>
            <a:ln w="9525">
              <a:noFill/>
              <a:miter lim="800000"/>
              <a:headEnd/>
              <a:tailEnd/>
            </a:ln>
          </p:spPr>
          <p:txBody>
            <a:bodyPr anchor="ctr">
              <a:spAutoFit/>
            </a:bodyPr>
            <a:lstStyle/>
            <a:p>
              <a:pPr algn="ctr">
                <a:spcBef>
                  <a:spcPct val="50000"/>
                </a:spcBef>
              </a:pPr>
              <a:r>
                <a:rPr lang="en-US" sz="1000" b="1">
                  <a:solidFill>
                    <a:schemeClr val="bg1"/>
                  </a:solidFill>
                </a:rPr>
                <a:t>1004K</a:t>
              </a:r>
            </a:p>
          </p:txBody>
        </p:sp>
      </p:grpSp>
      <p:grpSp>
        <p:nvGrpSpPr>
          <p:cNvPr id="5" name="Group 11"/>
          <p:cNvGrpSpPr>
            <a:grpSpLocks/>
          </p:cNvGrpSpPr>
          <p:nvPr/>
        </p:nvGrpSpPr>
        <p:grpSpPr bwMode="auto">
          <a:xfrm>
            <a:off x="2389749" y="4341252"/>
            <a:ext cx="709612" cy="855662"/>
            <a:chOff x="2953" y="1873"/>
            <a:chExt cx="474" cy="520"/>
          </a:xfrm>
        </p:grpSpPr>
        <p:sp>
          <p:nvSpPr>
            <p:cNvPr id="2" name="Rectangle 85"/>
            <p:cNvSpPr>
              <a:spLocks noChangeArrowheads="1"/>
            </p:cNvSpPr>
            <p:nvPr/>
          </p:nvSpPr>
          <p:spPr bwMode="auto">
            <a:xfrm>
              <a:off x="2953" y="1873"/>
              <a:ext cx="474" cy="520"/>
            </a:xfrm>
            <a:prstGeom prst="rect">
              <a:avLst/>
            </a:prstGeom>
            <a:solidFill>
              <a:srgbClr val="808080"/>
            </a:solidFill>
            <a:ln w="28575">
              <a:solidFill>
                <a:schemeClr val="accent2"/>
              </a:solidFill>
              <a:round/>
              <a:headEnd/>
              <a:tailEnd/>
            </a:ln>
            <a:effectLst>
              <a:outerShdw blurRad="63500" dist="38100" dir="2700000" algn="tl" rotWithShape="0">
                <a:srgbClr val="000000">
                  <a:alpha val="39998"/>
                </a:srgbClr>
              </a:outerShdw>
            </a:effectLst>
          </p:spPr>
          <p:txBody>
            <a:bodyPr/>
            <a:lstStyle/>
            <a:p>
              <a:pPr algn="ctr">
                <a:defRPr/>
              </a:pPr>
              <a:endParaRPr lang="en-US" sz="1050">
                <a:solidFill>
                  <a:schemeClr val="tx1"/>
                </a:solidFill>
                <a:ea typeface="Geneva" charset="-128"/>
                <a:cs typeface="+mn-cs"/>
              </a:endParaRPr>
            </a:p>
          </p:txBody>
        </p:sp>
        <p:sp>
          <p:nvSpPr>
            <p:cNvPr id="22568" name="Text Box 57"/>
            <p:cNvSpPr txBox="1">
              <a:spLocks noChangeArrowheads="1"/>
            </p:cNvSpPr>
            <p:nvPr/>
          </p:nvSpPr>
          <p:spPr bwMode="auto">
            <a:xfrm>
              <a:off x="2983" y="1960"/>
              <a:ext cx="404" cy="148"/>
            </a:xfrm>
            <a:prstGeom prst="rect">
              <a:avLst/>
            </a:prstGeom>
            <a:solidFill>
              <a:srgbClr val="4D4D4D"/>
            </a:solidFill>
            <a:ln w="9525">
              <a:noFill/>
              <a:miter lim="800000"/>
              <a:headEnd/>
              <a:tailEnd/>
            </a:ln>
          </p:spPr>
          <p:txBody>
            <a:bodyPr anchor="ctr">
              <a:spAutoFit/>
            </a:bodyPr>
            <a:lstStyle/>
            <a:p>
              <a:pPr algn="ctr">
                <a:spcBef>
                  <a:spcPct val="50000"/>
                </a:spcBef>
              </a:pPr>
              <a:r>
                <a:rPr lang="en-US" sz="1000" b="1">
                  <a:solidFill>
                    <a:schemeClr val="bg1"/>
                  </a:solidFill>
                </a:rPr>
                <a:t>24KE</a:t>
              </a:r>
            </a:p>
          </p:txBody>
        </p:sp>
        <p:sp>
          <p:nvSpPr>
            <p:cNvPr id="22569" name="Text Box 57"/>
            <p:cNvSpPr txBox="1">
              <a:spLocks noChangeArrowheads="1"/>
            </p:cNvSpPr>
            <p:nvPr/>
          </p:nvSpPr>
          <p:spPr bwMode="auto">
            <a:xfrm>
              <a:off x="2983" y="2167"/>
              <a:ext cx="404" cy="149"/>
            </a:xfrm>
            <a:prstGeom prst="rect">
              <a:avLst/>
            </a:prstGeom>
            <a:solidFill>
              <a:srgbClr val="4D4D4D"/>
            </a:solidFill>
            <a:ln w="9525">
              <a:noFill/>
              <a:miter lim="800000"/>
              <a:headEnd/>
              <a:tailEnd/>
            </a:ln>
          </p:spPr>
          <p:txBody>
            <a:bodyPr anchor="ctr">
              <a:spAutoFit/>
            </a:bodyPr>
            <a:lstStyle/>
            <a:p>
              <a:pPr algn="ctr">
                <a:spcBef>
                  <a:spcPct val="50000"/>
                </a:spcBef>
              </a:pPr>
              <a:r>
                <a:rPr lang="en-US" sz="1000" b="1">
                  <a:solidFill>
                    <a:schemeClr val="bg1"/>
                  </a:solidFill>
                </a:rPr>
                <a:t>24K</a:t>
              </a:r>
            </a:p>
          </p:txBody>
        </p:sp>
      </p:grpSp>
      <p:grpSp>
        <p:nvGrpSpPr>
          <p:cNvPr id="6" name="Group 90"/>
          <p:cNvGrpSpPr>
            <a:grpSpLocks/>
          </p:cNvGrpSpPr>
          <p:nvPr/>
        </p:nvGrpSpPr>
        <p:grpSpPr bwMode="auto">
          <a:xfrm>
            <a:off x="805424" y="4888939"/>
            <a:ext cx="768350" cy="1130300"/>
            <a:chOff x="5862639" y="2343149"/>
            <a:chExt cx="1038466" cy="1500189"/>
          </a:xfrm>
        </p:grpSpPr>
        <p:grpSp>
          <p:nvGrpSpPr>
            <p:cNvPr id="7" name="Group 84"/>
            <p:cNvGrpSpPr>
              <a:grpSpLocks/>
            </p:cNvGrpSpPr>
            <p:nvPr/>
          </p:nvGrpSpPr>
          <p:grpSpPr bwMode="auto">
            <a:xfrm>
              <a:off x="5862639" y="2343149"/>
              <a:ext cx="1038466" cy="1500189"/>
              <a:chOff x="5986464" y="1314449"/>
              <a:chExt cx="1038466" cy="1500189"/>
            </a:xfrm>
          </p:grpSpPr>
          <p:sp>
            <p:nvSpPr>
              <p:cNvPr id="95" name="Rectangle 94"/>
              <p:cNvSpPr>
                <a:spLocks noChangeArrowheads="1"/>
              </p:cNvSpPr>
              <p:nvPr/>
            </p:nvSpPr>
            <p:spPr bwMode="auto">
              <a:xfrm>
                <a:off x="5986464" y="1314449"/>
                <a:ext cx="1038466" cy="1500189"/>
              </a:xfrm>
              <a:prstGeom prst="rect">
                <a:avLst/>
              </a:prstGeom>
              <a:solidFill>
                <a:srgbClr val="808080"/>
              </a:solidFill>
              <a:ln w="28575">
                <a:solidFill>
                  <a:schemeClr val="accent2"/>
                </a:solidFill>
                <a:round/>
                <a:headEnd/>
                <a:tailEnd/>
              </a:ln>
              <a:effectLst>
                <a:outerShdw blurRad="63500" dist="38100" dir="2700000" algn="tl" rotWithShape="0">
                  <a:srgbClr val="000000">
                    <a:alpha val="39998"/>
                  </a:srgbClr>
                </a:outerShdw>
              </a:effectLst>
            </p:spPr>
            <p:txBody>
              <a:bodyPr/>
              <a:lstStyle/>
              <a:p>
                <a:pPr algn="ctr">
                  <a:defRPr/>
                </a:pPr>
                <a:endParaRPr lang="en-US" sz="1050">
                  <a:solidFill>
                    <a:schemeClr val="tx1"/>
                  </a:solidFill>
                  <a:ea typeface="Geneva" charset="-128"/>
                  <a:cs typeface="+mn-cs"/>
                </a:endParaRPr>
              </a:p>
            </p:txBody>
          </p:sp>
          <p:sp>
            <p:nvSpPr>
              <p:cNvPr id="22566" name="Text Box 57"/>
              <p:cNvSpPr txBox="1">
                <a:spLocks noChangeArrowheads="1"/>
              </p:cNvSpPr>
              <p:nvPr/>
            </p:nvSpPr>
            <p:spPr bwMode="auto">
              <a:xfrm>
                <a:off x="6072288" y="1483010"/>
                <a:ext cx="866818" cy="324479"/>
              </a:xfrm>
              <a:prstGeom prst="rect">
                <a:avLst/>
              </a:prstGeom>
              <a:solidFill>
                <a:srgbClr val="4D4D4D"/>
              </a:solidFill>
              <a:ln w="9525">
                <a:noFill/>
                <a:miter lim="800000"/>
                <a:headEnd/>
                <a:tailEnd/>
              </a:ln>
            </p:spPr>
            <p:txBody>
              <a:bodyPr anchor="ctr">
                <a:spAutoFit/>
              </a:bodyPr>
              <a:lstStyle/>
              <a:p>
                <a:pPr algn="ctr">
                  <a:spcBef>
                    <a:spcPct val="50000"/>
                  </a:spcBef>
                </a:pPr>
                <a:r>
                  <a:rPr lang="en-US" sz="1000" b="1">
                    <a:solidFill>
                      <a:schemeClr val="bg1"/>
                    </a:solidFill>
                  </a:rPr>
                  <a:t>4K</a:t>
                </a:r>
              </a:p>
            </p:txBody>
          </p:sp>
        </p:grpSp>
        <p:sp>
          <p:nvSpPr>
            <p:cNvPr id="22563" name="Text Box 57"/>
            <p:cNvSpPr txBox="1">
              <a:spLocks noChangeArrowheads="1"/>
            </p:cNvSpPr>
            <p:nvPr/>
          </p:nvSpPr>
          <p:spPr bwMode="auto">
            <a:xfrm>
              <a:off x="5948463" y="2922576"/>
              <a:ext cx="866818" cy="324479"/>
            </a:xfrm>
            <a:prstGeom prst="rect">
              <a:avLst/>
            </a:prstGeom>
            <a:solidFill>
              <a:srgbClr val="4D4D4D"/>
            </a:solidFill>
            <a:ln w="9525">
              <a:noFill/>
              <a:miter lim="800000"/>
              <a:headEnd/>
              <a:tailEnd/>
            </a:ln>
          </p:spPr>
          <p:txBody>
            <a:bodyPr anchor="ctr">
              <a:spAutoFit/>
            </a:bodyPr>
            <a:lstStyle/>
            <a:p>
              <a:pPr algn="ctr">
                <a:spcBef>
                  <a:spcPct val="50000"/>
                </a:spcBef>
              </a:pPr>
              <a:r>
                <a:rPr lang="en-US" sz="1000" b="1">
                  <a:solidFill>
                    <a:schemeClr val="bg1"/>
                  </a:solidFill>
                </a:rPr>
                <a:t>M4K</a:t>
              </a:r>
            </a:p>
          </p:txBody>
        </p:sp>
        <p:sp>
          <p:nvSpPr>
            <p:cNvPr id="22564" name="Text Box 57"/>
            <p:cNvSpPr txBox="1">
              <a:spLocks noChangeArrowheads="1"/>
            </p:cNvSpPr>
            <p:nvPr/>
          </p:nvSpPr>
          <p:spPr bwMode="auto">
            <a:xfrm>
              <a:off x="5948463" y="3360833"/>
              <a:ext cx="866818" cy="324479"/>
            </a:xfrm>
            <a:prstGeom prst="rect">
              <a:avLst/>
            </a:prstGeom>
            <a:solidFill>
              <a:srgbClr val="4D4D4D"/>
            </a:solidFill>
            <a:ln w="9525">
              <a:noFill/>
              <a:miter lim="800000"/>
              <a:headEnd/>
              <a:tailEnd/>
            </a:ln>
          </p:spPr>
          <p:txBody>
            <a:bodyPr anchor="ctr">
              <a:spAutoFit/>
            </a:bodyPr>
            <a:lstStyle/>
            <a:p>
              <a:pPr algn="ctr">
                <a:spcBef>
                  <a:spcPct val="50000"/>
                </a:spcBef>
              </a:pPr>
              <a:r>
                <a:rPr lang="en-US" sz="1000" b="1">
                  <a:solidFill>
                    <a:schemeClr val="bg1"/>
                  </a:solidFill>
                </a:rPr>
                <a:t>4KS</a:t>
              </a:r>
            </a:p>
          </p:txBody>
        </p:sp>
      </p:grpSp>
      <p:grpSp>
        <p:nvGrpSpPr>
          <p:cNvPr id="8" name="Group 80"/>
          <p:cNvGrpSpPr>
            <a:grpSpLocks/>
          </p:cNvGrpSpPr>
          <p:nvPr/>
        </p:nvGrpSpPr>
        <p:grpSpPr bwMode="auto">
          <a:xfrm>
            <a:off x="4563036" y="2536264"/>
            <a:ext cx="768350" cy="482600"/>
            <a:chOff x="6019817" y="1314450"/>
            <a:chExt cx="1038464" cy="640080"/>
          </a:xfrm>
        </p:grpSpPr>
        <p:sp>
          <p:nvSpPr>
            <p:cNvPr id="3" name="Rectangle 48"/>
            <p:cNvSpPr>
              <a:spLocks noChangeArrowheads="1"/>
            </p:cNvSpPr>
            <p:nvPr/>
          </p:nvSpPr>
          <p:spPr bwMode="auto">
            <a:xfrm>
              <a:off x="6019817" y="1314450"/>
              <a:ext cx="1038464" cy="640080"/>
            </a:xfrm>
            <a:prstGeom prst="rect">
              <a:avLst/>
            </a:prstGeom>
            <a:solidFill>
              <a:srgbClr val="808080"/>
            </a:solidFill>
            <a:ln w="28575">
              <a:solidFill>
                <a:schemeClr val="accent2"/>
              </a:solidFill>
              <a:round/>
              <a:headEnd/>
              <a:tailEnd/>
            </a:ln>
            <a:effectLst>
              <a:outerShdw blurRad="63500" dist="38100" dir="2700000" algn="tl" rotWithShape="0">
                <a:srgbClr val="000000">
                  <a:alpha val="39998"/>
                </a:srgbClr>
              </a:outerShdw>
            </a:effectLst>
          </p:spPr>
          <p:txBody>
            <a:bodyPr/>
            <a:lstStyle/>
            <a:p>
              <a:pPr algn="ctr">
                <a:defRPr/>
              </a:pPr>
              <a:endParaRPr lang="en-US" sz="1050">
                <a:solidFill>
                  <a:schemeClr val="tx1"/>
                </a:solidFill>
                <a:ea typeface="Geneva" charset="-128"/>
                <a:cs typeface="+mn-cs"/>
              </a:endParaRPr>
            </a:p>
          </p:txBody>
        </p:sp>
        <p:sp>
          <p:nvSpPr>
            <p:cNvPr id="22561" name="Text Box 57"/>
            <p:cNvSpPr txBox="1">
              <a:spLocks noChangeArrowheads="1"/>
            </p:cNvSpPr>
            <p:nvPr/>
          </p:nvSpPr>
          <p:spPr bwMode="auto">
            <a:xfrm>
              <a:off x="6105640" y="1472364"/>
              <a:ext cx="866818" cy="324252"/>
            </a:xfrm>
            <a:prstGeom prst="rect">
              <a:avLst/>
            </a:prstGeom>
            <a:solidFill>
              <a:srgbClr val="4D4D4D"/>
            </a:solidFill>
            <a:ln w="9525">
              <a:noFill/>
              <a:miter lim="800000"/>
              <a:headEnd/>
              <a:tailEnd/>
            </a:ln>
          </p:spPr>
          <p:txBody>
            <a:bodyPr anchor="ctr">
              <a:spAutoFit/>
            </a:bodyPr>
            <a:lstStyle/>
            <a:p>
              <a:pPr algn="ctr">
                <a:spcBef>
                  <a:spcPct val="50000"/>
                </a:spcBef>
              </a:pPr>
              <a:r>
                <a:rPr lang="en-US" sz="1000" b="1">
                  <a:solidFill>
                    <a:schemeClr val="bg1"/>
                  </a:solidFill>
                </a:rPr>
                <a:t>74K</a:t>
              </a:r>
            </a:p>
          </p:txBody>
        </p:sp>
      </p:grpSp>
      <p:sp>
        <p:nvSpPr>
          <p:cNvPr id="22538" name="Text Box 29"/>
          <p:cNvSpPr txBox="1">
            <a:spLocks noChangeArrowheads="1"/>
          </p:cNvSpPr>
          <p:nvPr/>
        </p:nvSpPr>
        <p:spPr bwMode="auto">
          <a:xfrm>
            <a:off x="2083361" y="2463239"/>
            <a:ext cx="2511425" cy="549275"/>
          </a:xfrm>
          <a:prstGeom prst="rect">
            <a:avLst/>
          </a:prstGeom>
          <a:noFill/>
          <a:ln w="28575" algn="ctr">
            <a:noFill/>
            <a:miter lim="800000"/>
            <a:headEnd/>
            <a:tailEnd/>
          </a:ln>
        </p:spPr>
        <p:txBody>
          <a:bodyPr>
            <a:spAutoFit/>
          </a:bodyPr>
          <a:lstStyle/>
          <a:p>
            <a:pPr algn="ctr">
              <a:spcBef>
                <a:spcPct val="50000"/>
              </a:spcBef>
            </a:pPr>
            <a:r>
              <a:rPr lang="en-US" altLang="ja-JP" sz="1000" b="1">
                <a:ea typeface="ＭＳ Ｐゴシック" pitchFamily="-64" charset="-128"/>
              </a:rPr>
              <a:t>Superscalar; 15-stage pipeline</a:t>
            </a:r>
            <a:br>
              <a:rPr lang="en-US" altLang="ja-JP" sz="1000" b="1">
                <a:ea typeface="ＭＳ Ｐゴシック" pitchFamily="-64" charset="-128"/>
              </a:rPr>
            </a:br>
            <a:r>
              <a:rPr lang="en-US" altLang="ja-JP" sz="1000" b="1">
                <a:ea typeface="ＭＳ Ｐゴシック" pitchFamily="-64" charset="-128"/>
              </a:rPr>
              <a:t>&gt;1.5GHz prod, &gt;2.4GHz typ (40nm)</a:t>
            </a:r>
            <a:br>
              <a:rPr lang="en-US" altLang="ja-JP" sz="1000" b="1">
                <a:ea typeface="ＭＳ Ｐゴシック" pitchFamily="-64" charset="-128"/>
              </a:rPr>
            </a:br>
            <a:r>
              <a:rPr lang="en-US" altLang="ja-JP" sz="1000" b="1">
                <a:ea typeface="ＭＳ Ｐゴシック" pitchFamily="-64" charset="-128"/>
              </a:rPr>
              <a:t>&gt;6000 Coremark @ 2.4GHz</a:t>
            </a:r>
            <a:endParaRPr lang="en-US" sz="1000" b="1"/>
          </a:p>
        </p:txBody>
      </p:sp>
      <p:grpSp>
        <p:nvGrpSpPr>
          <p:cNvPr id="9" name="Group 80"/>
          <p:cNvGrpSpPr>
            <a:grpSpLocks/>
          </p:cNvGrpSpPr>
          <p:nvPr/>
        </p:nvGrpSpPr>
        <p:grpSpPr bwMode="auto">
          <a:xfrm>
            <a:off x="4289986" y="3934852"/>
            <a:ext cx="768350" cy="482600"/>
            <a:chOff x="6019817" y="1314450"/>
            <a:chExt cx="1038464" cy="640080"/>
          </a:xfrm>
        </p:grpSpPr>
        <p:sp>
          <p:nvSpPr>
            <p:cNvPr id="49" name="Rectangle 48"/>
            <p:cNvSpPr>
              <a:spLocks noChangeArrowheads="1"/>
            </p:cNvSpPr>
            <p:nvPr/>
          </p:nvSpPr>
          <p:spPr bwMode="auto">
            <a:xfrm>
              <a:off x="6019817" y="1314450"/>
              <a:ext cx="1038464" cy="640080"/>
            </a:xfrm>
            <a:prstGeom prst="rect">
              <a:avLst/>
            </a:prstGeom>
            <a:solidFill>
              <a:srgbClr val="808080"/>
            </a:solidFill>
            <a:ln w="28575">
              <a:solidFill>
                <a:schemeClr val="accent2"/>
              </a:solidFill>
              <a:round/>
              <a:headEnd/>
              <a:tailEnd/>
            </a:ln>
            <a:effectLst>
              <a:outerShdw blurRad="63500" dist="38100" dir="2700000" algn="tl" rotWithShape="0">
                <a:srgbClr val="000000">
                  <a:alpha val="39998"/>
                </a:srgbClr>
              </a:outerShdw>
            </a:effectLst>
          </p:spPr>
          <p:txBody>
            <a:bodyPr/>
            <a:lstStyle/>
            <a:p>
              <a:pPr algn="ctr">
                <a:defRPr/>
              </a:pPr>
              <a:endParaRPr lang="en-US" sz="1050">
                <a:solidFill>
                  <a:schemeClr val="tx1"/>
                </a:solidFill>
                <a:ea typeface="Geneva" charset="-128"/>
                <a:cs typeface="+mn-cs"/>
              </a:endParaRPr>
            </a:p>
          </p:txBody>
        </p:sp>
        <p:sp>
          <p:nvSpPr>
            <p:cNvPr id="22559" name="Text Box 57"/>
            <p:cNvSpPr txBox="1">
              <a:spLocks noChangeArrowheads="1"/>
            </p:cNvSpPr>
            <p:nvPr/>
          </p:nvSpPr>
          <p:spPr bwMode="auto">
            <a:xfrm>
              <a:off x="6105640" y="1472364"/>
              <a:ext cx="866818" cy="324252"/>
            </a:xfrm>
            <a:prstGeom prst="rect">
              <a:avLst/>
            </a:prstGeom>
            <a:solidFill>
              <a:srgbClr val="4D4D4D"/>
            </a:solidFill>
            <a:ln w="9525">
              <a:noFill/>
              <a:miter lim="800000"/>
              <a:headEnd/>
              <a:tailEnd/>
            </a:ln>
          </p:spPr>
          <p:txBody>
            <a:bodyPr anchor="ctr">
              <a:spAutoFit/>
            </a:bodyPr>
            <a:lstStyle/>
            <a:p>
              <a:pPr algn="ctr">
                <a:spcBef>
                  <a:spcPct val="50000"/>
                </a:spcBef>
              </a:pPr>
              <a:r>
                <a:rPr lang="en-US" sz="1000" b="1">
                  <a:solidFill>
                    <a:schemeClr val="bg1"/>
                  </a:solidFill>
                </a:rPr>
                <a:t>34K</a:t>
              </a:r>
            </a:p>
          </p:txBody>
        </p:sp>
      </p:grpSp>
      <p:cxnSp>
        <p:nvCxnSpPr>
          <p:cNvPr id="22540" name="Straight Arrow Connector 54"/>
          <p:cNvCxnSpPr>
            <a:cxnSpLocks noChangeShapeType="1"/>
          </p:cNvCxnSpPr>
          <p:nvPr/>
        </p:nvCxnSpPr>
        <p:spPr bwMode="auto">
          <a:xfrm flipV="1">
            <a:off x="5078974" y="2969652"/>
            <a:ext cx="1131887" cy="831850"/>
          </a:xfrm>
          <a:prstGeom prst="straightConnector1">
            <a:avLst/>
          </a:prstGeom>
          <a:noFill/>
          <a:ln w="38100">
            <a:solidFill>
              <a:schemeClr val="accent2"/>
            </a:solidFill>
            <a:round/>
            <a:headEnd/>
            <a:tailEnd type="triangle" w="med" len="med"/>
          </a:ln>
        </p:spPr>
      </p:cxnSp>
      <p:sp>
        <p:nvSpPr>
          <p:cNvPr id="22541" name="Text Box 36"/>
          <p:cNvSpPr txBox="1">
            <a:spLocks noChangeArrowheads="1"/>
          </p:cNvSpPr>
          <p:nvPr/>
        </p:nvSpPr>
        <p:spPr bwMode="auto">
          <a:xfrm rot="-2111170">
            <a:off x="2935849" y="3271277"/>
            <a:ext cx="1447800" cy="457200"/>
          </a:xfrm>
          <a:prstGeom prst="rect">
            <a:avLst/>
          </a:prstGeom>
          <a:noFill/>
          <a:ln w="9525" algn="ctr">
            <a:noFill/>
            <a:miter lim="800000"/>
            <a:headEnd/>
            <a:tailEnd/>
          </a:ln>
        </p:spPr>
        <p:txBody>
          <a:bodyPr>
            <a:spAutoFit/>
          </a:bodyPr>
          <a:lstStyle/>
          <a:p>
            <a:pPr algn="ctr">
              <a:spcBef>
                <a:spcPct val="50000"/>
              </a:spcBef>
            </a:pPr>
            <a:r>
              <a:rPr lang="en-US" sz="1200" b="1">
                <a:solidFill>
                  <a:schemeClr val="tx1"/>
                </a:solidFill>
              </a:rPr>
              <a:t>Single threaded performance</a:t>
            </a:r>
          </a:p>
        </p:txBody>
      </p:sp>
      <p:sp>
        <p:nvSpPr>
          <p:cNvPr id="22542" name="Text Box 37"/>
          <p:cNvSpPr txBox="1">
            <a:spLocks noChangeArrowheads="1"/>
          </p:cNvSpPr>
          <p:nvPr/>
        </p:nvSpPr>
        <p:spPr bwMode="auto">
          <a:xfrm rot="-2190154">
            <a:off x="2870761" y="4682564"/>
            <a:ext cx="1871663" cy="274638"/>
          </a:xfrm>
          <a:prstGeom prst="rect">
            <a:avLst/>
          </a:prstGeom>
          <a:noFill/>
          <a:ln w="9525" algn="ctr">
            <a:noFill/>
            <a:miter lim="800000"/>
            <a:headEnd/>
            <a:tailEnd/>
          </a:ln>
        </p:spPr>
        <p:txBody>
          <a:bodyPr>
            <a:spAutoFit/>
          </a:bodyPr>
          <a:lstStyle/>
          <a:p>
            <a:pPr algn="ctr">
              <a:spcBef>
                <a:spcPct val="50000"/>
              </a:spcBef>
            </a:pPr>
            <a:r>
              <a:rPr lang="en-US" sz="1200" b="1">
                <a:solidFill>
                  <a:schemeClr val="tx1"/>
                </a:solidFill>
              </a:rPr>
              <a:t>Multi-threading</a:t>
            </a:r>
          </a:p>
        </p:txBody>
      </p:sp>
      <p:sp>
        <p:nvSpPr>
          <p:cNvPr id="22543" name="Text Box 38"/>
          <p:cNvSpPr txBox="1">
            <a:spLocks noChangeArrowheads="1"/>
          </p:cNvSpPr>
          <p:nvPr/>
        </p:nvSpPr>
        <p:spPr bwMode="auto">
          <a:xfrm rot="-2278106">
            <a:off x="4839261" y="3318902"/>
            <a:ext cx="1871663" cy="457200"/>
          </a:xfrm>
          <a:prstGeom prst="rect">
            <a:avLst/>
          </a:prstGeom>
          <a:noFill/>
          <a:ln w="9525" algn="ctr">
            <a:noFill/>
            <a:miter lim="800000"/>
            <a:headEnd/>
            <a:tailEnd/>
          </a:ln>
        </p:spPr>
        <p:txBody>
          <a:bodyPr>
            <a:spAutoFit/>
          </a:bodyPr>
          <a:lstStyle/>
          <a:p>
            <a:pPr algn="ctr">
              <a:spcBef>
                <a:spcPct val="50000"/>
              </a:spcBef>
            </a:pPr>
            <a:r>
              <a:rPr lang="en-US" sz="1200" b="1">
                <a:solidFill>
                  <a:schemeClr val="tx1"/>
                </a:solidFill>
              </a:rPr>
              <a:t>Coherent Multiprocessing</a:t>
            </a:r>
          </a:p>
        </p:txBody>
      </p:sp>
      <p:sp>
        <p:nvSpPr>
          <p:cNvPr id="22544" name="Text Box 39"/>
          <p:cNvSpPr txBox="1">
            <a:spLocks noChangeArrowheads="1"/>
          </p:cNvSpPr>
          <p:nvPr/>
        </p:nvSpPr>
        <p:spPr bwMode="auto">
          <a:xfrm>
            <a:off x="2862824" y="5646177"/>
            <a:ext cx="3322637" cy="457200"/>
          </a:xfrm>
          <a:prstGeom prst="rect">
            <a:avLst/>
          </a:prstGeom>
          <a:noFill/>
          <a:ln w="9525" algn="ctr">
            <a:noFill/>
            <a:miter lim="800000"/>
            <a:headEnd/>
            <a:tailEnd/>
          </a:ln>
        </p:spPr>
        <p:txBody>
          <a:bodyPr>
            <a:spAutoFit/>
          </a:bodyPr>
          <a:lstStyle/>
          <a:p>
            <a:pPr algn="ctr">
              <a:spcBef>
                <a:spcPct val="50000"/>
              </a:spcBef>
            </a:pPr>
            <a:r>
              <a:rPr lang="en-US" sz="1200" b="1">
                <a:solidFill>
                  <a:schemeClr val="tx1"/>
                </a:solidFill>
              </a:rPr>
              <a:t>microMIPS advanced code compression </a:t>
            </a:r>
            <a:br>
              <a:rPr lang="en-US" sz="1200" b="1">
                <a:solidFill>
                  <a:schemeClr val="tx1"/>
                </a:solidFill>
              </a:rPr>
            </a:br>
            <a:r>
              <a:rPr lang="en-US" sz="1200" b="1">
                <a:solidFill>
                  <a:schemeClr val="tx1"/>
                </a:solidFill>
              </a:rPr>
              <a:t>&amp; Enhanced MCU Features</a:t>
            </a:r>
          </a:p>
        </p:txBody>
      </p:sp>
      <p:sp>
        <p:nvSpPr>
          <p:cNvPr id="22545" name="Text Box 40"/>
          <p:cNvSpPr txBox="1">
            <a:spLocks noChangeArrowheads="1"/>
          </p:cNvSpPr>
          <p:nvPr/>
        </p:nvSpPr>
        <p:spPr bwMode="auto">
          <a:xfrm>
            <a:off x="6869674" y="1698064"/>
            <a:ext cx="1676400" cy="1006475"/>
          </a:xfrm>
          <a:prstGeom prst="rect">
            <a:avLst/>
          </a:prstGeom>
          <a:noFill/>
          <a:ln w="28575" algn="ctr">
            <a:noFill/>
            <a:miter lim="800000"/>
            <a:headEnd/>
            <a:tailEnd/>
          </a:ln>
        </p:spPr>
        <p:txBody>
          <a:bodyPr>
            <a:spAutoFit/>
          </a:bodyPr>
          <a:lstStyle/>
          <a:p>
            <a:pPr algn="r">
              <a:spcBef>
                <a:spcPct val="50000"/>
              </a:spcBef>
            </a:pPr>
            <a:r>
              <a:rPr lang="en-US" altLang="ja-JP" sz="1000" b="1">
                <a:ea typeface="ＭＳ Ｐゴシック" pitchFamily="-64" charset="-128"/>
              </a:rPr>
              <a:t>            (1-4 cores)</a:t>
            </a:r>
          </a:p>
          <a:p>
            <a:pPr algn="r"/>
            <a:r>
              <a:rPr lang="en-US" altLang="ja-JP" sz="1000" b="1">
                <a:ea typeface="ＭＳ Ｐゴシック" pitchFamily="-64" charset="-128"/>
              </a:rPr>
              <a:t>            Max ~1.5GHz</a:t>
            </a:r>
          </a:p>
          <a:p>
            <a:pPr algn="r"/>
            <a:r>
              <a:rPr lang="en-US" altLang="ja-JP" sz="1000" b="1">
                <a:ea typeface="ＭＳ Ｐゴシック" pitchFamily="-64" charset="-128"/>
              </a:rPr>
              <a:t>             prod (40nm)</a:t>
            </a:r>
            <a:br>
              <a:rPr lang="en-US" altLang="ja-JP" sz="1000" b="1">
                <a:ea typeface="ＭＳ Ｐゴシック" pitchFamily="-64" charset="-128"/>
              </a:rPr>
            </a:br>
            <a:r>
              <a:rPr lang="en-US" altLang="ja-JP" sz="1000" b="1">
                <a:ea typeface="ＭＳ Ｐゴシック" pitchFamily="-64" charset="-128"/>
              </a:rPr>
              <a:t>         &gt;12,000 Coremark</a:t>
            </a:r>
          </a:p>
          <a:p>
            <a:pPr algn="r"/>
            <a:r>
              <a:rPr lang="en-US" altLang="ja-JP" sz="1000" b="1">
                <a:ea typeface="ＭＳ Ｐゴシック" pitchFamily="-64" charset="-128"/>
              </a:rPr>
              <a:t> 10,000 DMIPS  </a:t>
            </a:r>
          </a:p>
          <a:p>
            <a:pPr algn="r"/>
            <a:r>
              <a:rPr lang="en-US" altLang="ja-JP" sz="1000" b="1">
                <a:ea typeface="ＭＳ Ｐゴシック" pitchFamily="-64" charset="-128"/>
              </a:rPr>
              <a:t>      @ 1.25 GHz</a:t>
            </a:r>
          </a:p>
        </p:txBody>
      </p:sp>
      <p:sp>
        <p:nvSpPr>
          <p:cNvPr id="22546" name="Text Box 43"/>
          <p:cNvSpPr txBox="1">
            <a:spLocks noChangeArrowheads="1"/>
          </p:cNvSpPr>
          <p:nvPr/>
        </p:nvSpPr>
        <p:spPr bwMode="auto">
          <a:xfrm>
            <a:off x="1980174" y="1675839"/>
            <a:ext cx="2438400" cy="574675"/>
          </a:xfrm>
          <a:prstGeom prst="rect">
            <a:avLst/>
          </a:prstGeom>
          <a:solidFill>
            <a:schemeClr val="bg1"/>
          </a:solidFill>
          <a:ln w="28575" algn="ctr">
            <a:solidFill>
              <a:srgbClr val="5D91C4"/>
            </a:solidFill>
            <a:miter lim="800000"/>
            <a:headEnd/>
            <a:tailEnd/>
          </a:ln>
        </p:spPr>
        <p:txBody>
          <a:bodyPr anchor="ctr"/>
          <a:lstStyle/>
          <a:p>
            <a:pPr algn="ctr"/>
            <a:r>
              <a:rPr lang="en-US" sz="1100" b="1"/>
              <a:t>20-30% faster than competing </a:t>
            </a:r>
            <a:br>
              <a:rPr lang="en-US" sz="1100" b="1"/>
            </a:br>
            <a:r>
              <a:rPr lang="en-US" sz="1100" b="1"/>
              <a:t>ARM cores with same technology</a:t>
            </a:r>
          </a:p>
        </p:txBody>
      </p:sp>
      <p:sp>
        <p:nvSpPr>
          <p:cNvPr id="22547" name="Line 44"/>
          <p:cNvSpPr>
            <a:spLocks noChangeShapeType="1"/>
          </p:cNvSpPr>
          <p:nvPr/>
        </p:nvSpPr>
        <p:spPr bwMode="auto">
          <a:xfrm>
            <a:off x="4418574" y="1974289"/>
            <a:ext cx="493712" cy="508000"/>
          </a:xfrm>
          <a:prstGeom prst="line">
            <a:avLst/>
          </a:prstGeom>
          <a:noFill/>
          <a:ln w="28575">
            <a:solidFill>
              <a:srgbClr val="5D91C4"/>
            </a:solidFill>
            <a:round/>
            <a:headEnd/>
            <a:tailEnd type="triangle" w="med" len="med"/>
          </a:ln>
        </p:spPr>
        <p:txBody>
          <a:bodyPr/>
          <a:lstStyle/>
          <a:p>
            <a:endParaRPr lang="en-US"/>
          </a:p>
        </p:txBody>
      </p:sp>
      <p:cxnSp>
        <p:nvCxnSpPr>
          <p:cNvPr id="22548" name="Straight Arrow Connector 54"/>
          <p:cNvCxnSpPr>
            <a:cxnSpLocks noChangeShapeType="1"/>
          </p:cNvCxnSpPr>
          <p:nvPr/>
        </p:nvCxnSpPr>
        <p:spPr bwMode="auto">
          <a:xfrm flipV="1">
            <a:off x="5415524" y="1820302"/>
            <a:ext cx="1131887" cy="831850"/>
          </a:xfrm>
          <a:prstGeom prst="straightConnector1">
            <a:avLst/>
          </a:prstGeom>
          <a:noFill/>
          <a:ln w="38100">
            <a:solidFill>
              <a:schemeClr val="accent2"/>
            </a:solidFill>
            <a:round/>
            <a:headEnd/>
            <a:tailEnd type="triangle" w="med" len="med"/>
          </a:ln>
        </p:spPr>
      </p:cxnSp>
      <p:sp>
        <p:nvSpPr>
          <p:cNvPr id="22549" name="Text Box 50"/>
          <p:cNvSpPr txBox="1">
            <a:spLocks noChangeArrowheads="1"/>
          </p:cNvSpPr>
          <p:nvPr/>
        </p:nvSpPr>
        <p:spPr bwMode="auto">
          <a:xfrm rot="-2158630">
            <a:off x="5330825" y="1385888"/>
            <a:ext cx="1871663" cy="457200"/>
          </a:xfrm>
          <a:prstGeom prst="rect">
            <a:avLst/>
          </a:prstGeom>
          <a:noFill/>
          <a:ln w="9525" algn="ctr">
            <a:noFill/>
            <a:miter lim="800000"/>
            <a:headEnd/>
            <a:tailEnd/>
          </a:ln>
        </p:spPr>
        <p:txBody>
          <a:bodyPr>
            <a:spAutoFit/>
          </a:bodyPr>
          <a:lstStyle/>
          <a:p>
            <a:pPr algn="ctr">
              <a:spcBef>
                <a:spcPct val="50000"/>
              </a:spcBef>
            </a:pPr>
            <a:r>
              <a:rPr lang="en-US" sz="1200" b="1">
                <a:solidFill>
                  <a:schemeClr val="tx1"/>
                </a:solidFill>
              </a:rPr>
              <a:t>Coherent Multiprocessing</a:t>
            </a:r>
          </a:p>
        </p:txBody>
      </p:sp>
      <p:grpSp>
        <p:nvGrpSpPr>
          <p:cNvPr id="10" name="Group 57"/>
          <p:cNvGrpSpPr>
            <a:grpSpLocks/>
          </p:cNvGrpSpPr>
          <p:nvPr/>
        </p:nvGrpSpPr>
        <p:grpSpPr bwMode="auto">
          <a:xfrm>
            <a:off x="6633136" y="1563127"/>
            <a:ext cx="768350" cy="520700"/>
            <a:chOff x="4896" y="2419"/>
            <a:chExt cx="484" cy="328"/>
          </a:xfrm>
        </p:grpSpPr>
        <p:sp>
          <p:nvSpPr>
            <p:cNvPr id="104" name="Rectangle 103"/>
            <p:cNvSpPr>
              <a:spLocks noChangeArrowheads="1"/>
            </p:cNvSpPr>
            <p:nvPr/>
          </p:nvSpPr>
          <p:spPr bwMode="auto">
            <a:xfrm>
              <a:off x="4896" y="2419"/>
              <a:ext cx="484" cy="328"/>
            </a:xfrm>
            <a:prstGeom prst="rect">
              <a:avLst/>
            </a:prstGeom>
            <a:solidFill>
              <a:srgbClr val="CCFF33"/>
            </a:solidFill>
            <a:ln w="28575">
              <a:solidFill>
                <a:schemeClr val="tx1"/>
              </a:solidFill>
              <a:round/>
              <a:headEnd/>
              <a:tailEnd/>
            </a:ln>
            <a:effectLst>
              <a:outerShdw dist="38100" dir="2700000" algn="tl" rotWithShape="0">
                <a:srgbClr val="808080">
                  <a:alpha val="39998"/>
                </a:srgbClr>
              </a:outerShdw>
            </a:effectLst>
          </p:spPr>
          <p:txBody>
            <a:bodyPr/>
            <a:lstStyle/>
            <a:p>
              <a:pPr algn="ctr">
                <a:defRPr/>
              </a:pPr>
              <a:endParaRPr lang="en-US" sz="1050">
                <a:solidFill>
                  <a:schemeClr val="tx1"/>
                </a:solidFill>
                <a:ea typeface="Geneva" charset="-128"/>
                <a:cs typeface="+mn-cs"/>
              </a:endParaRPr>
            </a:p>
          </p:txBody>
        </p:sp>
        <p:sp>
          <p:nvSpPr>
            <p:cNvPr id="2204726" name="Text Box 57"/>
            <p:cNvSpPr txBox="1">
              <a:spLocks noChangeArrowheads="1"/>
            </p:cNvSpPr>
            <p:nvPr/>
          </p:nvSpPr>
          <p:spPr bwMode="auto">
            <a:xfrm>
              <a:off x="4936" y="2500"/>
              <a:ext cx="404" cy="160"/>
            </a:xfrm>
            <a:prstGeom prst="rect">
              <a:avLst/>
            </a:prstGeom>
            <a:solidFill>
              <a:srgbClr val="4D4D4D"/>
            </a:solidFill>
            <a:ln w="9525">
              <a:solidFill>
                <a:schemeClr val="tx1"/>
              </a:solidFill>
              <a:miter lim="800000"/>
              <a:headEnd/>
              <a:tailEnd/>
            </a:ln>
          </p:spPr>
          <p:txBody>
            <a:bodyPr anchor="ctr">
              <a:spAutoFit/>
            </a:bodyPr>
            <a:lstStyle/>
            <a:p>
              <a:pPr algn="ctr">
                <a:spcBef>
                  <a:spcPct val="50000"/>
                </a:spcBef>
                <a:defRPr/>
              </a:pPr>
              <a:r>
                <a:rPr lang="en-US" sz="1000" b="1">
                  <a:solidFill>
                    <a:schemeClr val="bg1"/>
                  </a:solidFill>
                  <a:effectLst>
                    <a:outerShdw blurRad="38100" dist="38100" dir="2700000" algn="tl">
                      <a:srgbClr val="000000"/>
                    </a:outerShdw>
                  </a:effectLst>
                </a:rPr>
                <a:t>1074K</a:t>
              </a:r>
            </a:p>
          </p:txBody>
        </p:sp>
      </p:grpSp>
      <p:grpSp>
        <p:nvGrpSpPr>
          <p:cNvPr id="11" name="Group 58"/>
          <p:cNvGrpSpPr>
            <a:grpSpLocks/>
          </p:cNvGrpSpPr>
          <p:nvPr/>
        </p:nvGrpSpPr>
        <p:grpSpPr bwMode="auto">
          <a:xfrm>
            <a:off x="7025249" y="5052452"/>
            <a:ext cx="709612" cy="855662"/>
            <a:chOff x="2953" y="1873"/>
            <a:chExt cx="474" cy="520"/>
          </a:xfrm>
        </p:grpSpPr>
        <p:sp>
          <p:nvSpPr>
            <p:cNvPr id="86" name="Rectangle 85"/>
            <p:cNvSpPr>
              <a:spLocks noChangeArrowheads="1"/>
            </p:cNvSpPr>
            <p:nvPr/>
          </p:nvSpPr>
          <p:spPr bwMode="auto">
            <a:xfrm>
              <a:off x="2953" y="1873"/>
              <a:ext cx="474" cy="520"/>
            </a:xfrm>
            <a:prstGeom prst="rect">
              <a:avLst/>
            </a:prstGeom>
            <a:solidFill>
              <a:srgbClr val="808080"/>
            </a:solidFill>
            <a:ln w="28575">
              <a:solidFill>
                <a:schemeClr val="accent2"/>
              </a:solidFill>
              <a:round/>
              <a:headEnd/>
              <a:tailEnd/>
            </a:ln>
            <a:effectLst>
              <a:outerShdw blurRad="63500" dist="38100" dir="2700000" algn="tl" rotWithShape="0">
                <a:srgbClr val="000000">
                  <a:alpha val="39998"/>
                </a:srgbClr>
              </a:outerShdw>
            </a:effectLst>
          </p:spPr>
          <p:txBody>
            <a:bodyPr/>
            <a:lstStyle/>
            <a:p>
              <a:pPr algn="ctr">
                <a:defRPr/>
              </a:pPr>
              <a:endParaRPr lang="en-US" sz="1050">
                <a:solidFill>
                  <a:schemeClr val="tx1"/>
                </a:solidFill>
                <a:ea typeface="Geneva" charset="-128"/>
                <a:cs typeface="+mn-cs"/>
              </a:endParaRPr>
            </a:p>
          </p:txBody>
        </p:sp>
        <p:sp>
          <p:nvSpPr>
            <p:cNvPr id="22554" name="Text Box 57"/>
            <p:cNvSpPr txBox="1">
              <a:spLocks noChangeArrowheads="1"/>
            </p:cNvSpPr>
            <p:nvPr/>
          </p:nvSpPr>
          <p:spPr bwMode="auto">
            <a:xfrm>
              <a:off x="2983" y="1960"/>
              <a:ext cx="404" cy="148"/>
            </a:xfrm>
            <a:prstGeom prst="rect">
              <a:avLst/>
            </a:prstGeom>
            <a:solidFill>
              <a:srgbClr val="4D4D4D"/>
            </a:solidFill>
            <a:ln w="9525">
              <a:noFill/>
              <a:miter lim="800000"/>
              <a:headEnd/>
              <a:tailEnd/>
            </a:ln>
          </p:spPr>
          <p:txBody>
            <a:bodyPr anchor="ctr">
              <a:spAutoFit/>
            </a:bodyPr>
            <a:lstStyle/>
            <a:p>
              <a:pPr algn="ctr">
                <a:spcBef>
                  <a:spcPct val="50000"/>
                </a:spcBef>
              </a:pPr>
              <a:r>
                <a:rPr lang="en-US" sz="1000" b="1">
                  <a:solidFill>
                    <a:schemeClr val="bg1"/>
                  </a:solidFill>
                </a:rPr>
                <a:t>M14Kc</a:t>
              </a:r>
            </a:p>
          </p:txBody>
        </p:sp>
        <p:sp>
          <p:nvSpPr>
            <p:cNvPr id="22555" name="Text Box 57"/>
            <p:cNvSpPr txBox="1">
              <a:spLocks noChangeArrowheads="1"/>
            </p:cNvSpPr>
            <p:nvPr/>
          </p:nvSpPr>
          <p:spPr bwMode="auto">
            <a:xfrm>
              <a:off x="2983" y="2167"/>
              <a:ext cx="404" cy="149"/>
            </a:xfrm>
            <a:prstGeom prst="rect">
              <a:avLst/>
            </a:prstGeom>
            <a:solidFill>
              <a:srgbClr val="4D4D4D"/>
            </a:solidFill>
            <a:ln w="9525">
              <a:noFill/>
              <a:miter lim="800000"/>
              <a:headEnd/>
              <a:tailEnd/>
            </a:ln>
          </p:spPr>
          <p:txBody>
            <a:bodyPr anchor="ctr">
              <a:spAutoFit/>
            </a:bodyPr>
            <a:lstStyle/>
            <a:p>
              <a:pPr algn="ctr">
                <a:spcBef>
                  <a:spcPct val="50000"/>
                </a:spcBef>
              </a:pPr>
              <a:r>
                <a:rPr lang="en-US" sz="1000" b="1">
                  <a:solidFill>
                    <a:schemeClr val="bg1"/>
                  </a:solidFill>
                </a:rPr>
                <a:t>M14K</a:t>
              </a:r>
            </a:p>
          </p:txBody>
        </p:sp>
      </p:grpSp>
      <p:cxnSp>
        <p:nvCxnSpPr>
          <p:cNvPr id="22552" name="Straight Arrow Connector 54"/>
          <p:cNvCxnSpPr>
            <a:cxnSpLocks noChangeShapeType="1"/>
          </p:cNvCxnSpPr>
          <p:nvPr/>
        </p:nvCxnSpPr>
        <p:spPr bwMode="auto">
          <a:xfrm>
            <a:off x="1689661" y="5646177"/>
            <a:ext cx="5259388" cy="3175"/>
          </a:xfrm>
          <a:prstGeom prst="straightConnector1">
            <a:avLst/>
          </a:prstGeom>
          <a:noFill/>
          <a:ln w="38100">
            <a:solidFill>
              <a:schemeClr val="accent2"/>
            </a:solidFill>
            <a:round/>
            <a:headEnd/>
            <a:tailEnd type="triangle" w="med" len="med"/>
          </a:ln>
        </p:spPr>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81506" y="4621718"/>
            <a:ext cx="8931345" cy="1298448"/>
          </a:xfrm>
          <a:prstGeom prst="rect">
            <a:avLst/>
          </a:prstGeom>
          <a:solidFill>
            <a:srgbClr val="7F146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endParaRPr lang="en-GB" sz="1400" b="1" dirty="0" smtClean="0">
              <a:solidFill>
                <a:srgbClr val="FFFFFF"/>
              </a:solidFill>
            </a:endParaRPr>
          </a:p>
        </p:txBody>
      </p:sp>
      <p:sp>
        <p:nvSpPr>
          <p:cNvPr id="33" name="Rectangle 32"/>
          <p:cNvSpPr/>
          <p:nvPr/>
        </p:nvSpPr>
        <p:spPr>
          <a:xfrm>
            <a:off x="77968" y="3289055"/>
            <a:ext cx="8931345" cy="1298448"/>
          </a:xfrm>
          <a:prstGeom prst="rect">
            <a:avLst/>
          </a:prstGeom>
          <a:solidFill>
            <a:schemeClr val="accent4"/>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endParaRPr lang="en-GB" sz="1400" b="1" dirty="0" smtClean="0">
              <a:solidFill>
                <a:srgbClr val="FFFFFF"/>
              </a:solidFill>
            </a:endParaRPr>
          </a:p>
        </p:txBody>
      </p:sp>
      <p:sp>
        <p:nvSpPr>
          <p:cNvPr id="23" name="Rectangle 22"/>
          <p:cNvSpPr/>
          <p:nvPr/>
        </p:nvSpPr>
        <p:spPr>
          <a:xfrm>
            <a:off x="85063" y="1956392"/>
            <a:ext cx="8931345" cy="1298448"/>
          </a:xfrm>
          <a:prstGeom prst="rect">
            <a:avLst/>
          </a:prstGeom>
          <a:solidFill>
            <a:srgbClr val="00A1AC"/>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endParaRPr lang="en-GB" sz="1400" b="1" dirty="0" smtClean="0">
              <a:solidFill>
                <a:srgbClr val="FFFFFF"/>
              </a:solidFill>
            </a:endParaRPr>
          </a:p>
        </p:txBody>
      </p:sp>
      <p:sp>
        <p:nvSpPr>
          <p:cNvPr id="2" name="Title 1"/>
          <p:cNvSpPr>
            <a:spLocks noGrp="1"/>
          </p:cNvSpPr>
          <p:nvPr>
            <p:ph type="title"/>
          </p:nvPr>
        </p:nvSpPr>
        <p:spPr/>
        <p:txBody>
          <a:bodyPr/>
          <a:lstStyle/>
          <a:p>
            <a:r>
              <a:rPr lang="en-GB" dirty="0" err="1" smtClean="0"/>
              <a:t>Aptiv</a:t>
            </a:r>
            <a:r>
              <a:rPr lang="en-GB" dirty="0" smtClean="0"/>
              <a:t> Cores Span a Broad Application Range</a:t>
            </a:r>
            <a:endParaRPr lang="en-US" dirty="0"/>
          </a:p>
        </p:txBody>
      </p:sp>
      <p:sp>
        <p:nvSpPr>
          <p:cNvPr id="6" name="Rectangle 5"/>
          <p:cNvSpPr/>
          <p:nvPr/>
        </p:nvSpPr>
        <p:spPr>
          <a:xfrm>
            <a:off x="1550973" y="1324623"/>
            <a:ext cx="1737360" cy="548640"/>
          </a:xfrm>
          <a:prstGeom prst="rect">
            <a:avLst/>
          </a:prstGeom>
          <a:solidFill>
            <a:schemeClr val="accent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2">
                    <a:lumMod val="75000"/>
                    <a:lumOff val="25000"/>
                  </a:schemeClr>
                </a:solidFill>
              </a:rPr>
              <a:t>Mobile</a:t>
            </a:r>
            <a:endParaRPr lang="en-US" sz="1400" b="1" dirty="0">
              <a:solidFill>
                <a:schemeClr val="bg2">
                  <a:lumMod val="75000"/>
                  <a:lumOff val="25000"/>
                </a:schemeClr>
              </a:solidFill>
            </a:endParaRPr>
          </a:p>
        </p:txBody>
      </p:sp>
      <p:sp>
        <p:nvSpPr>
          <p:cNvPr id="7" name="Rectangle 6"/>
          <p:cNvSpPr/>
          <p:nvPr/>
        </p:nvSpPr>
        <p:spPr>
          <a:xfrm>
            <a:off x="5300095" y="1324302"/>
            <a:ext cx="1737360" cy="548640"/>
          </a:xfrm>
          <a:prstGeom prst="rect">
            <a:avLst/>
          </a:prstGeom>
          <a:solidFill>
            <a:schemeClr val="accent4">
              <a:lumMod val="75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FFFFF"/>
                </a:solidFill>
              </a:rPr>
              <a:t>Networking</a:t>
            </a:r>
            <a:endParaRPr lang="en-US" sz="1400" b="1" dirty="0">
              <a:solidFill>
                <a:srgbClr val="FFFFFF"/>
              </a:solidFill>
            </a:endParaRPr>
          </a:p>
        </p:txBody>
      </p:sp>
      <p:sp>
        <p:nvSpPr>
          <p:cNvPr id="8" name="Rectangle 7"/>
          <p:cNvSpPr/>
          <p:nvPr/>
        </p:nvSpPr>
        <p:spPr>
          <a:xfrm>
            <a:off x="7183190" y="1324302"/>
            <a:ext cx="1737360" cy="548640"/>
          </a:xfrm>
          <a:prstGeom prst="rect">
            <a:avLst/>
          </a:prstGeom>
          <a:solidFill>
            <a:srgbClr val="AA1B8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FFFFF"/>
                </a:solidFill>
              </a:rPr>
              <a:t>Embedded</a:t>
            </a:r>
            <a:endParaRPr lang="en-US" sz="1400" b="1" dirty="0">
              <a:solidFill>
                <a:srgbClr val="FFFFFF"/>
              </a:solidFill>
            </a:endParaRPr>
          </a:p>
        </p:txBody>
      </p:sp>
      <p:sp>
        <p:nvSpPr>
          <p:cNvPr id="9" name="Rectangle 8"/>
          <p:cNvSpPr/>
          <p:nvPr/>
        </p:nvSpPr>
        <p:spPr>
          <a:xfrm>
            <a:off x="3428885" y="1324302"/>
            <a:ext cx="1737360" cy="548640"/>
          </a:xfrm>
          <a:prstGeom prst="rect">
            <a:avLst/>
          </a:prstGeom>
          <a:solidFill>
            <a:schemeClr val="accent2">
              <a:lumMod val="75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FFFFF"/>
                </a:solidFill>
              </a:rPr>
              <a:t>Home Entertainment</a:t>
            </a:r>
            <a:endParaRPr lang="en-US" sz="1400" b="1" dirty="0">
              <a:solidFill>
                <a:srgbClr val="FFFFFF"/>
              </a:solidFill>
            </a:endParaRPr>
          </a:p>
        </p:txBody>
      </p:sp>
      <p:sp>
        <p:nvSpPr>
          <p:cNvPr id="13" name="Rectangle 12"/>
          <p:cNvSpPr/>
          <p:nvPr/>
        </p:nvSpPr>
        <p:spPr>
          <a:xfrm>
            <a:off x="1550973" y="2017695"/>
            <a:ext cx="1737360" cy="1170676"/>
          </a:xfrm>
          <a:prstGeom prst="rect">
            <a:avLst/>
          </a:prstGeom>
          <a:solidFill>
            <a:schemeClr val="accent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chemeClr val="bg2">
                    <a:lumMod val="75000"/>
                    <a:lumOff val="25000"/>
                  </a:schemeClr>
                </a:solidFill>
              </a:rPr>
              <a:t>High-end </a:t>
            </a:r>
            <a:r>
              <a:rPr lang="en-GB" sz="1400" b="1" dirty="0" err="1" smtClean="0">
                <a:solidFill>
                  <a:schemeClr val="bg2">
                    <a:lumMod val="75000"/>
                    <a:lumOff val="25000"/>
                  </a:schemeClr>
                </a:solidFill>
              </a:rPr>
              <a:t>smartphone</a:t>
            </a:r>
            <a:r>
              <a:rPr lang="en-GB" sz="1400" b="1" dirty="0" smtClean="0">
                <a:solidFill>
                  <a:schemeClr val="bg2">
                    <a:lumMod val="75000"/>
                    <a:lumOff val="25000"/>
                  </a:schemeClr>
                </a:solidFill>
              </a:rPr>
              <a:t>  &amp; tablet apps processor</a:t>
            </a:r>
            <a:endParaRPr lang="en-US" sz="1400" b="1" dirty="0">
              <a:solidFill>
                <a:schemeClr val="bg2">
                  <a:lumMod val="75000"/>
                  <a:lumOff val="25000"/>
                </a:schemeClr>
              </a:solidFill>
            </a:endParaRPr>
          </a:p>
        </p:txBody>
      </p:sp>
      <p:sp>
        <p:nvSpPr>
          <p:cNvPr id="14" name="Rectangle 13"/>
          <p:cNvSpPr/>
          <p:nvPr/>
        </p:nvSpPr>
        <p:spPr>
          <a:xfrm>
            <a:off x="1550973" y="3349190"/>
            <a:ext cx="1737360" cy="1170676"/>
          </a:xfrm>
          <a:prstGeom prst="rect">
            <a:avLst/>
          </a:prstGeom>
          <a:solidFill>
            <a:schemeClr val="accent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chemeClr val="bg2">
                    <a:lumMod val="75000"/>
                    <a:lumOff val="25000"/>
                  </a:schemeClr>
                </a:solidFill>
              </a:rPr>
              <a:t>Low-to mid-range apps processor </a:t>
            </a:r>
          </a:p>
          <a:p>
            <a:pPr marL="122238" indent="-122238">
              <a:buFont typeface="Arial" pitchFamily="34" charset="0"/>
              <a:buChar char="•"/>
            </a:pPr>
            <a:r>
              <a:rPr lang="en-GB" sz="1400" b="1" dirty="0" smtClean="0">
                <a:solidFill>
                  <a:schemeClr val="bg2">
                    <a:lumMod val="75000"/>
                    <a:lumOff val="25000"/>
                  </a:schemeClr>
                </a:solidFill>
              </a:rPr>
              <a:t>LTE baseband controller</a:t>
            </a:r>
          </a:p>
        </p:txBody>
      </p:sp>
      <p:sp>
        <p:nvSpPr>
          <p:cNvPr id="15" name="Rectangle 14"/>
          <p:cNvSpPr/>
          <p:nvPr/>
        </p:nvSpPr>
        <p:spPr>
          <a:xfrm>
            <a:off x="1550973" y="4681898"/>
            <a:ext cx="1737360" cy="1170676"/>
          </a:xfrm>
          <a:prstGeom prst="rect">
            <a:avLst/>
          </a:prstGeom>
          <a:solidFill>
            <a:schemeClr val="accent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err="1" smtClean="0">
                <a:solidFill>
                  <a:schemeClr val="bg2">
                    <a:lumMod val="75000"/>
                    <a:lumOff val="25000"/>
                  </a:schemeClr>
                </a:solidFill>
              </a:rPr>
              <a:t>Touchscreen</a:t>
            </a:r>
            <a:endParaRPr lang="en-GB" sz="1400" b="1" dirty="0" smtClean="0">
              <a:solidFill>
                <a:schemeClr val="bg2">
                  <a:lumMod val="75000"/>
                  <a:lumOff val="25000"/>
                </a:schemeClr>
              </a:solidFill>
            </a:endParaRPr>
          </a:p>
          <a:p>
            <a:pPr marL="122238" indent="-122238">
              <a:buFont typeface="Arial" pitchFamily="34" charset="0"/>
              <a:buChar char="•"/>
            </a:pPr>
            <a:r>
              <a:rPr lang="en-GB" sz="1400" b="1" dirty="0" smtClean="0">
                <a:solidFill>
                  <a:schemeClr val="bg2">
                    <a:lumMod val="75000"/>
                    <a:lumOff val="25000"/>
                  </a:schemeClr>
                </a:solidFill>
              </a:rPr>
              <a:t>SIM/security</a:t>
            </a:r>
          </a:p>
          <a:p>
            <a:pPr marL="122238" indent="-122238">
              <a:buFont typeface="Arial" pitchFamily="34" charset="0"/>
              <a:buChar char="•"/>
            </a:pPr>
            <a:r>
              <a:rPr lang="en-GB" sz="1400" b="1" dirty="0" smtClean="0">
                <a:solidFill>
                  <a:schemeClr val="bg2">
                    <a:lumMod val="75000"/>
                    <a:lumOff val="25000"/>
                  </a:schemeClr>
                </a:solidFill>
              </a:rPr>
              <a:t>GPS</a:t>
            </a:r>
          </a:p>
        </p:txBody>
      </p:sp>
      <p:sp>
        <p:nvSpPr>
          <p:cNvPr id="24" name="Rectangle 23"/>
          <p:cNvSpPr/>
          <p:nvPr/>
        </p:nvSpPr>
        <p:spPr>
          <a:xfrm>
            <a:off x="3428885" y="2017695"/>
            <a:ext cx="1737360" cy="1170676"/>
          </a:xfrm>
          <a:prstGeom prst="rect">
            <a:avLst/>
          </a:prstGeom>
          <a:solidFill>
            <a:schemeClr val="accent2">
              <a:lumMod val="75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rgbClr val="FFFFFF"/>
                </a:solidFill>
              </a:rPr>
              <a:t>High-end DTV/STB/BD processor</a:t>
            </a:r>
          </a:p>
        </p:txBody>
      </p:sp>
      <p:sp>
        <p:nvSpPr>
          <p:cNvPr id="25" name="Rectangle 24"/>
          <p:cNvSpPr/>
          <p:nvPr/>
        </p:nvSpPr>
        <p:spPr>
          <a:xfrm>
            <a:off x="5300095" y="2017695"/>
            <a:ext cx="1737360" cy="1170676"/>
          </a:xfrm>
          <a:prstGeom prst="rect">
            <a:avLst/>
          </a:prstGeom>
          <a:solidFill>
            <a:schemeClr val="accent4">
              <a:lumMod val="75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rgbClr val="FFFFFF"/>
                </a:solidFill>
              </a:rPr>
              <a:t>Res. Gateway</a:t>
            </a:r>
          </a:p>
          <a:p>
            <a:pPr marL="122238" indent="-122238">
              <a:buFont typeface="Arial" pitchFamily="34" charset="0"/>
              <a:buChar char="•"/>
            </a:pPr>
            <a:r>
              <a:rPr lang="en-GB" sz="1400" b="1" dirty="0" smtClean="0">
                <a:solidFill>
                  <a:srgbClr val="FFFFFF"/>
                </a:solidFill>
              </a:rPr>
              <a:t>802.11ac</a:t>
            </a:r>
          </a:p>
          <a:p>
            <a:pPr marL="122238" indent="-122238">
              <a:buFont typeface="Arial" pitchFamily="34" charset="0"/>
              <a:buChar char="•"/>
            </a:pPr>
            <a:r>
              <a:rPr lang="en-GB" sz="1400" b="1" dirty="0" smtClean="0">
                <a:solidFill>
                  <a:srgbClr val="FFFFFF"/>
                </a:solidFill>
              </a:rPr>
              <a:t>3G/4G cellular</a:t>
            </a:r>
            <a:br>
              <a:rPr lang="en-GB" sz="1400" b="1" dirty="0" smtClean="0">
                <a:solidFill>
                  <a:srgbClr val="FFFFFF"/>
                </a:solidFill>
              </a:rPr>
            </a:br>
            <a:r>
              <a:rPr lang="en-GB" sz="1400" b="1" dirty="0" smtClean="0">
                <a:solidFill>
                  <a:srgbClr val="FFFFFF"/>
                </a:solidFill>
              </a:rPr>
              <a:t>infrastructure</a:t>
            </a:r>
          </a:p>
        </p:txBody>
      </p:sp>
      <p:sp>
        <p:nvSpPr>
          <p:cNvPr id="26" name="Rectangle 25"/>
          <p:cNvSpPr/>
          <p:nvPr/>
        </p:nvSpPr>
        <p:spPr>
          <a:xfrm>
            <a:off x="7183190" y="2017695"/>
            <a:ext cx="1737360" cy="1170676"/>
          </a:xfrm>
          <a:prstGeom prst="rect">
            <a:avLst/>
          </a:prstGeom>
          <a:solidFill>
            <a:srgbClr val="AA1B8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rgbClr val="FFFFFF"/>
                </a:solidFill>
              </a:rPr>
              <a:t>Automotive infotainment</a:t>
            </a:r>
          </a:p>
        </p:txBody>
      </p:sp>
      <p:sp>
        <p:nvSpPr>
          <p:cNvPr id="27" name="Rectangle 26"/>
          <p:cNvSpPr/>
          <p:nvPr/>
        </p:nvSpPr>
        <p:spPr>
          <a:xfrm>
            <a:off x="3428885" y="3349190"/>
            <a:ext cx="1737360" cy="1170676"/>
          </a:xfrm>
          <a:prstGeom prst="rect">
            <a:avLst/>
          </a:prstGeom>
          <a:solidFill>
            <a:schemeClr val="accent2">
              <a:lumMod val="75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rgbClr val="FFFFFF"/>
                </a:solidFill>
              </a:rPr>
              <a:t>Mainstream DTV/STB/BD processor</a:t>
            </a:r>
          </a:p>
          <a:p>
            <a:pPr marL="122238" indent="-122238">
              <a:buFont typeface="Arial" pitchFamily="34" charset="0"/>
              <a:buChar char="•"/>
            </a:pPr>
            <a:r>
              <a:rPr lang="en-GB" sz="1400" b="1" dirty="0" smtClean="0">
                <a:solidFill>
                  <a:srgbClr val="FFFFFF"/>
                </a:solidFill>
              </a:rPr>
              <a:t>Digital camera</a:t>
            </a:r>
            <a:endParaRPr lang="en-US" sz="1400" b="1" dirty="0">
              <a:solidFill>
                <a:srgbClr val="FFFFFF"/>
              </a:solidFill>
            </a:endParaRPr>
          </a:p>
        </p:txBody>
      </p:sp>
      <p:sp>
        <p:nvSpPr>
          <p:cNvPr id="28" name="Rectangle 27"/>
          <p:cNvSpPr/>
          <p:nvPr/>
        </p:nvSpPr>
        <p:spPr>
          <a:xfrm>
            <a:off x="5300095" y="3349190"/>
            <a:ext cx="1737360" cy="1170676"/>
          </a:xfrm>
          <a:prstGeom prst="rect">
            <a:avLst/>
          </a:prstGeom>
          <a:solidFill>
            <a:schemeClr val="accent4">
              <a:lumMod val="75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rgbClr val="FFFFFF"/>
                </a:solidFill>
              </a:rPr>
              <a:t>Broadband CPE</a:t>
            </a:r>
          </a:p>
          <a:p>
            <a:pPr marL="122238" indent="-122238">
              <a:buFont typeface="Arial" pitchFamily="34" charset="0"/>
              <a:buChar char="•"/>
            </a:pPr>
            <a:r>
              <a:rPr lang="en-GB" sz="1400" b="1" dirty="0" err="1" smtClean="0">
                <a:solidFill>
                  <a:srgbClr val="FFFFFF"/>
                </a:solidFill>
              </a:rPr>
              <a:t>Femtocell</a:t>
            </a:r>
            <a:endParaRPr lang="en-GB" sz="1400" b="1" dirty="0" smtClean="0">
              <a:solidFill>
                <a:srgbClr val="FFFFFF"/>
              </a:solidFill>
            </a:endParaRPr>
          </a:p>
          <a:p>
            <a:pPr marL="122238" indent="-122238">
              <a:buFont typeface="Arial" pitchFamily="34" charset="0"/>
              <a:buChar char="•"/>
            </a:pPr>
            <a:r>
              <a:rPr lang="en-GB" sz="1400" b="1" dirty="0" smtClean="0">
                <a:solidFill>
                  <a:srgbClr val="FFFFFF"/>
                </a:solidFill>
              </a:rPr>
              <a:t>Smart gateway</a:t>
            </a:r>
          </a:p>
          <a:p>
            <a:pPr marL="122238" indent="-122238">
              <a:buFont typeface="Arial" pitchFamily="34" charset="0"/>
              <a:buChar char="•"/>
            </a:pPr>
            <a:r>
              <a:rPr lang="en-GB" sz="1400" b="1" dirty="0" smtClean="0">
                <a:solidFill>
                  <a:srgbClr val="FFFFFF"/>
                </a:solidFill>
              </a:rPr>
              <a:t>NAS</a:t>
            </a:r>
          </a:p>
        </p:txBody>
      </p:sp>
      <p:sp>
        <p:nvSpPr>
          <p:cNvPr id="29" name="Rectangle 28"/>
          <p:cNvSpPr/>
          <p:nvPr/>
        </p:nvSpPr>
        <p:spPr>
          <a:xfrm>
            <a:off x="7183190" y="3349190"/>
            <a:ext cx="1737360" cy="1170676"/>
          </a:xfrm>
          <a:prstGeom prst="rect">
            <a:avLst/>
          </a:prstGeom>
          <a:solidFill>
            <a:srgbClr val="AA1B8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rgbClr val="FFFFFF"/>
                </a:solidFill>
              </a:rPr>
              <a:t>Auto collision avoidance</a:t>
            </a:r>
          </a:p>
          <a:p>
            <a:pPr marL="122238" indent="-122238">
              <a:buFont typeface="Arial" pitchFamily="34" charset="0"/>
              <a:buChar char="•"/>
            </a:pPr>
            <a:r>
              <a:rPr lang="en-GB" sz="1400" b="1" dirty="0" smtClean="0">
                <a:solidFill>
                  <a:srgbClr val="FFFFFF"/>
                </a:solidFill>
              </a:rPr>
              <a:t>Auto </a:t>
            </a:r>
            <a:r>
              <a:rPr lang="en-GB" sz="1400" b="1" dirty="0" err="1" smtClean="0">
                <a:solidFill>
                  <a:srgbClr val="FFFFFF"/>
                </a:solidFill>
              </a:rPr>
              <a:t>powertrain</a:t>
            </a:r>
            <a:endParaRPr lang="en-GB" sz="1400" b="1" dirty="0" smtClean="0">
              <a:solidFill>
                <a:srgbClr val="FFFFFF"/>
              </a:solidFill>
            </a:endParaRPr>
          </a:p>
          <a:p>
            <a:pPr marL="122238" indent="-122238">
              <a:buFont typeface="Arial" pitchFamily="34" charset="0"/>
              <a:buChar char="•"/>
            </a:pPr>
            <a:r>
              <a:rPr lang="en-GB" sz="1400" b="1" dirty="0" smtClean="0">
                <a:solidFill>
                  <a:srgbClr val="FFFFFF"/>
                </a:solidFill>
              </a:rPr>
              <a:t>SATA/RAID/SSD</a:t>
            </a:r>
          </a:p>
        </p:txBody>
      </p:sp>
      <p:sp>
        <p:nvSpPr>
          <p:cNvPr id="30" name="Rectangle 29"/>
          <p:cNvSpPr/>
          <p:nvPr/>
        </p:nvSpPr>
        <p:spPr>
          <a:xfrm>
            <a:off x="3428885" y="4681898"/>
            <a:ext cx="1737360" cy="1170676"/>
          </a:xfrm>
          <a:prstGeom prst="rect">
            <a:avLst/>
          </a:prstGeom>
          <a:solidFill>
            <a:schemeClr val="accent2">
              <a:lumMod val="75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rgbClr val="FFFFFF"/>
                </a:solidFill>
              </a:rPr>
              <a:t>Conditional         access</a:t>
            </a:r>
          </a:p>
          <a:p>
            <a:pPr marL="122238" indent="-122238">
              <a:buFont typeface="Arial" pitchFamily="34" charset="0"/>
              <a:buChar char="•"/>
            </a:pPr>
            <a:r>
              <a:rPr lang="en-GB" sz="1400" b="1" dirty="0" smtClean="0">
                <a:solidFill>
                  <a:srgbClr val="FFFFFF"/>
                </a:solidFill>
              </a:rPr>
              <a:t>WHDMI</a:t>
            </a:r>
          </a:p>
        </p:txBody>
      </p:sp>
      <p:sp>
        <p:nvSpPr>
          <p:cNvPr id="31" name="Rectangle 30"/>
          <p:cNvSpPr/>
          <p:nvPr/>
        </p:nvSpPr>
        <p:spPr>
          <a:xfrm>
            <a:off x="5300095" y="4681898"/>
            <a:ext cx="1737360" cy="1170676"/>
          </a:xfrm>
          <a:prstGeom prst="rect">
            <a:avLst/>
          </a:prstGeom>
          <a:solidFill>
            <a:schemeClr val="accent4">
              <a:lumMod val="75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rgbClr val="FFFFFF"/>
                </a:solidFill>
              </a:rPr>
              <a:t>VoIP</a:t>
            </a:r>
          </a:p>
          <a:p>
            <a:pPr marL="122238" indent="-122238">
              <a:buFont typeface="Arial" pitchFamily="34" charset="0"/>
              <a:buChar char="•"/>
            </a:pPr>
            <a:r>
              <a:rPr lang="en-GB" sz="1400" b="1" dirty="0" smtClean="0">
                <a:solidFill>
                  <a:srgbClr val="FFFFFF"/>
                </a:solidFill>
              </a:rPr>
              <a:t>MOCA</a:t>
            </a:r>
          </a:p>
          <a:p>
            <a:pPr marL="122238" indent="-122238">
              <a:buFont typeface="Arial" pitchFamily="34" charset="0"/>
              <a:buChar char="•"/>
            </a:pPr>
            <a:r>
              <a:rPr lang="en-GB" sz="1400" b="1" smtClean="0">
                <a:solidFill>
                  <a:srgbClr val="FFFFFF"/>
                </a:solidFill>
              </a:rPr>
              <a:t>WLAN</a:t>
            </a:r>
            <a:endParaRPr lang="en-GB" sz="1400" b="1" dirty="0" smtClean="0">
              <a:solidFill>
                <a:srgbClr val="FFFFFF"/>
              </a:solidFill>
            </a:endParaRPr>
          </a:p>
        </p:txBody>
      </p:sp>
      <p:sp>
        <p:nvSpPr>
          <p:cNvPr id="32" name="Rectangle 31"/>
          <p:cNvSpPr/>
          <p:nvPr/>
        </p:nvSpPr>
        <p:spPr>
          <a:xfrm>
            <a:off x="7183190" y="4681898"/>
            <a:ext cx="1737360" cy="1170676"/>
          </a:xfrm>
          <a:prstGeom prst="rect">
            <a:avLst/>
          </a:prstGeom>
          <a:solidFill>
            <a:srgbClr val="AA1B8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rgbClr val="FFFFFF"/>
                </a:solidFill>
              </a:rPr>
              <a:t>MCU</a:t>
            </a:r>
          </a:p>
          <a:p>
            <a:pPr marL="122238" indent="-122238">
              <a:buFont typeface="Arial" pitchFamily="34" charset="0"/>
              <a:buChar char="•"/>
            </a:pPr>
            <a:r>
              <a:rPr lang="en-GB" sz="1400" b="1" dirty="0" smtClean="0">
                <a:solidFill>
                  <a:srgbClr val="FFFFFF"/>
                </a:solidFill>
              </a:rPr>
              <a:t>Industrial</a:t>
            </a:r>
          </a:p>
          <a:p>
            <a:pPr marL="122238" indent="-122238">
              <a:buFont typeface="Arial" pitchFamily="34" charset="0"/>
              <a:buChar char="•"/>
            </a:pPr>
            <a:r>
              <a:rPr lang="en-GB" sz="1400" b="1" dirty="0" smtClean="0">
                <a:solidFill>
                  <a:srgbClr val="FFFFFF"/>
                </a:solidFill>
              </a:rPr>
              <a:t>Smart meters</a:t>
            </a:r>
          </a:p>
          <a:p>
            <a:pPr marL="122238" indent="-122238">
              <a:buFont typeface="Arial" pitchFamily="34" charset="0"/>
              <a:buChar char="•"/>
            </a:pPr>
            <a:r>
              <a:rPr lang="en-GB" sz="1400" b="1" dirty="0" smtClean="0">
                <a:solidFill>
                  <a:srgbClr val="FFFFFF"/>
                </a:solidFill>
              </a:rPr>
              <a:t>Automotive body/chassis</a:t>
            </a:r>
          </a:p>
        </p:txBody>
      </p:sp>
      <p:pic>
        <p:nvPicPr>
          <p:cNvPr id="35" name="Picture 34" descr="microAptivLogo_wt.png"/>
          <p:cNvPicPr>
            <a:picLocks noChangeAspect="1"/>
          </p:cNvPicPr>
          <p:nvPr/>
        </p:nvPicPr>
        <p:blipFill>
          <a:blip r:embed="rId2" cstate="print"/>
          <a:stretch>
            <a:fillRect/>
          </a:stretch>
        </p:blipFill>
        <p:spPr>
          <a:xfrm>
            <a:off x="149769" y="5135788"/>
            <a:ext cx="1327119" cy="270309"/>
          </a:xfrm>
          <a:prstGeom prst="rect">
            <a:avLst/>
          </a:prstGeom>
        </p:spPr>
      </p:pic>
      <p:pic>
        <p:nvPicPr>
          <p:cNvPr id="36" name="Picture 35" descr="interAptivLogo_wt.png"/>
          <p:cNvPicPr>
            <a:picLocks noChangeAspect="1"/>
          </p:cNvPicPr>
          <p:nvPr/>
        </p:nvPicPr>
        <p:blipFill>
          <a:blip r:embed="rId3" cstate="print"/>
          <a:stretch>
            <a:fillRect/>
          </a:stretch>
        </p:blipFill>
        <p:spPr>
          <a:xfrm>
            <a:off x="147337" y="3799305"/>
            <a:ext cx="1299327" cy="277949"/>
          </a:xfrm>
          <a:prstGeom prst="rect">
            <a:avLst/>
          </a:prstGeom>
        </p:spPr>
      </p:pic>
      <p:pic>
        <p:nvPicPr>
          <p:cNvPr id="37" name="Picture 36" descr="proAptivLogo_wt.png"/>
          <p:cNvPicPr>
            <a:picLocks noChangeAspect="1"/>
          </p:cNvPicPr>
          <p:nvPr/>
        </p:nvPicPr>
        <p:blipFill>
          <a:blip r:embed="rId4" cstate="print"/>
          <a:stretch>
            <a:fillRect/>
          </a:stretch>
        </p:blipFill>
        <p:spPr>
          <a:xfrm>
            <a:off x="214021" y="2454740"/>
            <a:ext cx="1196543" cy="30175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304800" y="5638800"/>
            <a:ext cx="1295400" cy="707886"/>
          </a:xfrm>
          <a:prstGeom prst="rect">
            <a:avLst/>
          </a:prstGeom>
        </p:spPr>
        <p:txBody>
          <a:bodyPr>
            <a:spAutoFit/>
          </a:bodyPr>
          <a:lstStyle/>
          <a:p>
            <a:pPr>
              <a:spcBef>
                <a:spcPct val="50000"/>
              </a:spcBef>
              <a:defRPr/>
            </a:pPr>
            <a:r>
              <a:rPr lang="en-US" altLang="ja-JP" sz="1000" b="1" dirty="0" smtClean="0">
                <a:solidFill>
                  <a:srgbClr val="008000"/>
                </a:solidFill>
                <a:ea typeface="MS PGothic" pitchFamily="34" charset="-128"/>
                <a:cs typeface="+mn-cs"/>
              </a:rPr>
              <a:t>MIPS32, MIPS16e    </a:t>
            </a:r>
            <a:r>
              <a:rPr lang="en-US" altLang="ja-JP" sz="1000" b="1" dirty="0">
                <a:solidFill>
                  <a:srgbClr val="008000"/>
                </a:solidFill>
                <a:ea typeface="MS PGothic" pitchFamily="34" charset="-128"/>
                <a:cs typeface="+mn-cs"/>
              </a:rPr>
              <a:t>5-stage </a:t>
            </a:r>
            <a:r>
              <a:rPr lang="en-US" altLang="ja-JP" sz="1000" b="1" dirty="0" smtClean="0">
                <a:solidFill>
                  <a:srgbClr val="008000"/>
                </a:solidFill>
                <a:ea typeface="MS PGothic" pitchFamily="34" charset="-128"/>
                <a:cs typeface="+mn-cs"/>
              </a:rPr>
              <a:t>pipeline </a:t>
            </a:r>
            <a:r>
              <a:rPr lang="en-US" altLang="ja-JP" sz="1000" b="1" dirty="0">
                <a:solidFill>
                  <a:srgbClr val="008000"/>
                </a:solidFill>
                <a:ea typeface="MS PGothic" pitchFamily="34" charset="-128"/>
                <a:cs typeface="+mn-cs"/>
              </a:rPr>
              <a:t>1.5 DMIPS/MHz Low area &amp; power </a:t>
            </a:r>
          </a:p>
        </p:txBody>
      </p:sp>
      <p:sp>
        <p:nvSpPr>
          <p:cNvPr id="32845" name="Title 1"/>
          <p:cNvSpPr>
            <a:spLocks/>
          </p:cNvSpPr>
          <p:nvPr/>
        </p:nvSpPr>
        <p:spPr bwMode="auto">
          <a:xfrm>
            <a:off x="152400" y="152400"/>
            <a:ext cx="8812306" cy="860612"/>
          </a:xfrm>
          <a:prstGeom prst="rect">
            <a:avLst/>
          </a:prstGeom>
          <a:noFill/>
          <a:ln w="9525">
            <a:noFill/>
            <a:miter lim="800000"/>
            <a:headEnd/>
            <a:tailEnd/>
          </a:ln>
        </p:spPr>
        <p:txBody>
          <a:bodyPr anchor="ctr">
            <a:normAutofit fontScale="92500" lnSpcReduction="10000"/>
          </a:bodyPr>
          <a:lstStyle/>
          <a:p>
            <a:pPr algn="l" eaLnBrk="0" hangingPunct="0"/>
            <a:r>
              <a:rPr lang="en-US" sz="2800" b="1" dirty="0" smtClean="0">
                <a:solidFill>
                  <a:srgbClr val="4D4D4D"/>
                </a:solidFill>
              </a:rPr>
              <a:t>MIPS</a:t>
            </a:r>
            <a:r>
              <a:rPr lang="ru-RU" sz="2800" b="1" dirty="0" smtClean="0">
                <a:solidFill>
                  <a:srgbClr val="4D4D4D"/>
                </a:solidFill>
              </a:rPr>
              <a:t> </a:t>
            </a:r>
            <a:r>
              <a:rPr lang="en-US" sz="2800" b="1" dirty="0" smtClean="0">
                <a:solidFill>
                  <a:srgbClr val="4D4D4D"/>
                </a:solidFill>
              </a:rPr>
              <a:t>M4K, M14K </a:t>
            </a:r>
            <a:r>
              <a:rPr lang="ru-RU" sz="2800" b="1" dirty="0" smtClean="0">
                <a:solidFill>
                  <a:srgbClr val="4D4D4D"/>
                </a:solidFill>
              </a:rPr>
              <a:t>и </a:t>
            </a:r>
            <a:r>
              <a:rPr lang="en-US" sz="2800" b="1" dirty="0" err="1" smtClean="0">
                <a:solidFill>
                  <a:srgbClr val="4D4D4D"/>
                </a:solidFill>
              </a:rPr>
              <a:t>microAptiv</a:t>
            </a:r>
            <a:r>
              <a:rPr lang="en-US" sz="2800" b="1" dirty="0" smtClean="0">
                <a:solidFill>
                  <a:srgbClr val="4D4D4D"/>
                </a:solidFill>
              </a:rPr>
              <a:t> – </a:t>
            </a:r>
            <a:r>
              <a:rPr lang="ru-RU" sz="2800" b="1" dirty="0" smtClean="0">
                <a:solidFill>
                  <a:srgbClr val="4D4D4D"/>
                </a:solidFill>
              </a:rPr>
              <a:t>ядра для микроконтроллеров (</a:t>
            </a:r>
            <a:r>
              <a:rPr lang="en-US" sz="2800" b="1" dirty="0" smtClean="0">
                <a:solidFill>
                  <a:srgbClr val="4D4D4D"/>
                </a:solidFill>
              </a:rPr>
              <a:t>M14K = </a:t>
            </a:r>
            <a:r>
              <a:rPr lang="en-US" sz="2800" b="1" dirty="0" err="1" smtClean="0">
                <a:solidFill>
                  <a:srgbClr val="4D4D4D"/>
                </a:solidFill>
              </a:rPr>
              <a:t>microAptiv</a:t>
            </a:r>
            <a:r>
              <a:rPr lang="en-US" sz="2800" b="1" dirty="0" smtClean="0">
                <a:solidFill>
                  <a:srgbClr val="4D4D4D"/>
                </a:solidFill>
              </a:rPr>
              <a:t>)</a:t>
            </a:r>
            <a:endParaRPr lang="en-US" sz="2800" b="1" dirty="0">
              <a:solidFill>
                <a:srgbClr val="4D4D4D"/>
              </a:solidFill>
            </a:endParaRPr>
          </a:p>
        </p:txBody>
      </p:sp>
      <p:grpSp>
        <p:nvGrpSpPr>
          <p:cNvPr id="2" name="Group 103"/>
          <p:cNvGrpSpPr/>
          <p:nvPr/>
        </p:nvGrpSpPr>
        <p:grpSpPr>
          <a:xfrm>
            <a:off x="381000" y="2057400"/>
            <a:ext cx="7239000" cy="3505200"/>
            <a:chOff x="762000" y="1981200"/>
            <a:chExt cx="7239000" cy="3505200"/>
          </a:xfrm>
        </p:grpSpPr>
        <p:sp>
          <p:nvSpPr>
            <p:cNvPr id="56" name="Right Arrow 55"/>
            <p:cNvSpPr/>
            <p:nvPr/>
          </p:nvSpPr>
          <p:spPr>
            <a:xfrm rot="20764726">
              <a:off x="1748765" y="4520502"/>
              <a:ext cx="2133600" cy="228600"/>
            </a:xfrm>
            <a:prstGeom prst="right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2"/>
            <p:cNvGrpSpPr/>
            <p:nvPr/>
          </p:nvGrpSpPr>
          <p:grpSpPr>
            <a:xfrm>
              <a:off x="762000" y="1981200"/>
              <a:ext cx="7239000" cy="3505200"/>
              <a:chOff x="762000" y="1981200"/>
              <a:chExt cx="7239000" cy="3505200"/>
            </a:xfrm>
          </p:grpSpPr>
          <p:sp>
            <p:nvSpPr>
              <p:cNvPr id="84" name="Right Arrow 83"/>
              <p:cNvSpPr/>
              <p:nvPr/>
            </p:nvSpPr>
            <p:spPr>
              <a:xfrm rot="20764726">
                <a:off x="4800601" y="3910901"/>
                <a:ext cx="2080115" cy="228600"/>
              </a:xfrm>
              <a:prstGeom prst="right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ight Arrow 84"/>
              <p:cNvSpPr/>
              <p:nvPr/>
            </p:nvSpPr>
            <p:spPr>
              <a:xfrm rot="20764726">
                <a:off x="4800600" y="2691702"/>
                <a:ext cx="2080115" cy="228600"/>
              </a:xfrm>
              <a:prstGeom prst="right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90"/>
              <p:cNvGrpSpPr/>
              <p:nvPr/>
            </p:nvGrpSpPr>
            <p:grpSpPr>
              <a:xfrm>
                <a:off x="6934199" y="1981200"/>
                <a:ext cx="1066801" cy="2362200"/>
                <a:chOff x="7010400" y="1981200"/>
                <a:chExt cx="1066801" cy="2362200"/>
              </a:xfrm>
            </p:grpSpPr>
            <p:sp>
              <p:nvSpPr>
                <p:cNvPr id="88" name="Rectangle 87"/>
                <p:cNvSpPr>
                  <a:spLocks noChangeArrowheads="1"/>
                </p:cNvSpPr>
                <p:nvPr/>
              </p:nvSpPr>
              <p:spPr bwMode="auto">
                <a:xfrm>
                  <a:off x="7010400" y="1981200"/>
                  <a:ext cx="1066801" cy="2362200"/>
                </a:xfrm>
                <a:prstGeom prst="rect">
                  <a:avLst/>
                </a:prstGeom>
                <a:solidFill>
                  <a:srgbClr val="808080"/>
                </a:solidFill>
                <a:ln w="28575">
                  <a:solidFill>
                    <a:schemeClr val="accent2"/>
                  </a:solidFill>
                  <a:round/>
                  <a:headEnd/>
                  <a:tailEnd/>
                </a:ln>
                <a:effectLst>
                  <a:outerShdw blurRad="63500" dist="38100" dir="2700000" algn="tl" rotWithShape="0">
                    <a:srgbClr val="000000">
                      <a:alpha val="39998"/>
                    </a:srgbClr>
                  </a:outerShdw>
                </a:effectLst>
                <a:scene3d>
                  <a:camera prst="orthographicFront"/>
                  <a:lightRig rig="threePt" dir="t"/>
                </a:scene3d>
                <a:sp3d>
                  <a:bevelT/>
                </a:sp3d>
              </p:spPr>
              <p:txBody>
                <a:bodyPr/>
                <a:lstStyle/>
                <a:p>
                  <a:pPr algn="ctr">
                    <a:defRPr/>
                  </a:pPr>
                  <a:endParaRPr lang="en-US" sz="1050">
                    <a:ea typeface="Geneva" charset="-128"/>
                    <a:cs typeface="+mn-cs"/>
                  </a:endParaRPr>
                </a:p>
              </p:txBody>
            </p:sp>
            <p:sp>
              <p:nvSpPr>
                <p:cNvPr id="89" name="Text Box 57"/>
                <p:cNvSpPr txBox="1">
                  <a:spLocks noChangeArrowheads="1"/>
                </p:cNvSpPr>
                <p:nvPr/>
              </p:nvSpPr>
              <p:spPr bwMode="auto">
                <a:xfrm>
                  <a:off x="7080639" y="2220763"/>
                  <a:ext cx="920361" cy="954107"/>
                </a:xfrm>
                <a:prstGeom prst="rect">
                  <a:avLst/>
                </a:prstGeom>
                <a:solidFill>
                  <a:srgbClr val="4D4D4D"/>
                </a:solidFill>
                <a:ln w="9525">
                  <a:noFill/>
                  <a:miter lim="800000"/>
                  <a:headEnd/>
                  <a:tailEnd/>
                </a:ln>
                <a:scene3d>
                  <a:camera prst="orthographicFront"/>
                  <a:lightRig rig="threePt" dir="t"/>
                </a:scene3d>
                <a:sp3d>
                  <a:bevelT/>
                </a:sp3d>
              </p:spPr>
              <p:txBody>
                <a:bodyPr wrap="square" anchor="ctr">
                  <a:spAutoFit/>
                </a:bodyPr>
                <a:lstStyle/>
                <a:p>
                  <a:pPr algn="ctr">
                    <a:spcBef>
                      <a:spcPct val="50000"/>
                    </a:spcBef>
                    <a:defRPr/>
                  </a:pPr>
                  <a:endParaRPr lang="en-US" sz="1400" b="1" dirty="0" smtClean="0">
                    <a:solidFill>
                      <a:schemeClr val="bg1"/>
                    </a:solidFill>
                    <a:ea typeface="Geneva" charset="-128"/>
                    <a:cs typeface="+mn-cs"/>
                  </a:endParaRPr>
                </a:p>
                <a:p>
                  <a:pPr algn="ctr">
                    <a:spcBef>
                      <a:spcPct val="50000"/>
                    </a:spcBef>
                    <a:defRPr/>
                  </a:pPr>
                  <a:r>
                    <a:rPr lang="en-US" sz="1400" b="1" dirty="0" smtClean="0">
                      <a:solidFill>
                        <a:schemeClr val="bg1"/>
                      </a:solidFill>
                      <a:ea typeface="Geneva" charset="-128"/>
                      <a:cs typeface="+mn-cs"/>
                    </a:rPr>
                    <a:t>M14KEc</a:t>
                  </a:r>
                </a:p>
                <a:p>
                  <a:pPr algn="ctr">
                    <a:spcBef>
                      <a:spcPct val="50000"/>
                    </a:spcBef>
                    <a:defRPr/>
                  </a:pPr>
                  <a:endParaRPr lang="en-US" sz="1400" b="1" dirty="0">
                    <a:solidFill>
                      <a:schemeClr val="bg1"/>
                    </a:solidFill>
                    <a:ea typeface="Geneva" charset="-128"/>
                    <a:cs typeface="+mn-cs"/>
                  </a:endParaRPr>
                </a:p>
              </p:txBody>
            </p:sp>
            <p:sp>
              <p:nvSpPr>
                <p:cNvPr id="90" name="Text Box 57"/>
                <p:cNvSpPr txBox="1">
                  <a:spLocks noChangeArrowheads="1"/>
                </p:cNvSpPr>
                <p:nvPr/>
              </p:nvSpPr>
              <p:spPr bwMode="auto">
                <a:xfrm>
                  <a:off x="7080640" y="3276600"/>
                  <a:ext cx="920360" cy="954107"/>
                </a:xfrm>
                <a:prstGeom prst="rect">
                  <a:avLst/>
                </a:prstGeom>
                <a:solidFill>
                  <a:srgbClr val="4D4D4D"/>
                </a:solidFill>
                <a:ln w="9525">
                  <a:noFill/>
                  <a:miter lim="800000"/>
                  <a:headEnd/>
                  <a:tailEnd/>
                </a:ln>
                <a:scene3d>
                  <a:camera prst="orthographicFront"/>
                  <a:lightRig rig="threePt" dir="t"/>
                </a:scene3d>
                <a:sp3d>
                  <a:bevelT/>
                </a:sp3d>
              </p:spPr>
              <p:txBody>
                <a:bodyPr wrap="square" anchor="ctr">
                  <a:spAutoFit/>
                </a:bodyPr>
                <a:lstStyle/>
                <a:p>
                  <a:pPr algn="ctr">
                    <a:spcBef>
                      <a:spcPct val="50000"/>
                    </a:spcBef>
                    <a:defRPr/>
                  </a:pPr>
                  <a:endParaRPr lang="en-US" sz="1400" b="1" dirty="0" smtClean="0">
                    <a:solidFill>
                      <a:schemeClr val="bg1"/>
                    </a:solidFill>
                    <a:ea typeface="Geneva" charset="-128"/>
                    <a:cs typeface="+mn-cs"/>
                  </a:endParaRPr>
                </a:p>
                <a:p>
                  <a:pPr algn="ctr">
                    <a:spcBef>
                      <a:spcPct val="50000"/>
                    </a:spcBef>
                    <a:defRPr/>
                  </a:pPr>
                  <a:r>
                    <a:rPr lang="en-US" sz="1400" b="1" dirty="0" smtClean="0">
                      <a:solidFill>
                        <a:schemeClr val="bg1"/>
                      </a:solidFill>
                      <a:ea typeface="Geneva" charset="-128"/>
                      <a:cs typeface="+mn-cs"/>
                    </a:rPr>
                    <a:t>M14KE</a:t>
                  </a:r>
                </a:p>
                <a:p>
                  <a:pPr algn="ctr">
                    <a:spcBef>
                      <a:spcPct val="50000"/>
                    </a:spcBef>
                    <a:defRPr/>
                  </a:pPr>
                  <a:endParaRPr lang="en-US" sz="1400" b="1" dirty="0">
                    <a:solidFill>
                      <a:schemeClr val="bg1"/>
                    </a:solidFill>
                    <a:ea typeface="Geneva" charset="-128"/>
                    <a:cs typeface="+mn-cs"/>
                  </a:endParaRPr>
                </a:p>
              </p:txBody>
            </p:sp>
          </p:grpSp>
          <p:sp>
            <p:nvSpPr>
              <p:cNvPr id="55" name="Right Arrow 54"/>
              <p:cNvSpPr/>
              <p:nvPr/>
            </p:nvSpPr>
            <p:spPr>
              <a:xfrm rot="20764726">
                <a:off x="1748764" y="3301301"/>
                <a:ext cx="2133600" cy="228600"/>
              </a:xfrm>
              <a:prstGeom prst="right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91"/>
              <p:cNvGrpSpPr/>
              <p:nvPr/>
            </p:nvGrpSpPr>
            <p:grpSpPr>
              <a:xfrm>
                <a:off x="762000" y="3124200"/>
                <a:ext cx="1066801" cy="2362200"/>
                <a:chOff x="7010400" y="1981200"/>
                <a:chExt cx="1066801" cy="2362200"/>
              </a:xfrm>
            </p:grpSpPr>
            <p:sp>
              <p:nvSpPr>
                <p:cNvPr id="93" name="Rectangle 92"/>
                <p:cNvSpPr>
                  <a:spLocks noChangeArrowheads="1"/>
                </p:cNvSpPr>
                <p:nvPr/>
              </p:nvSpPr>
              <p:spPr bwMode="auto">
                <a:xfrm>
                  <a:off x="7010400" y="1981200"/>
                  <a:ext cx="1066801" cy="2362200"/>
                </a:xfrm>
                <a:prstGeom prst="rect">
                  <a:avLst/>
                </a:prstGeom>
                <a:solidFill>
                  <a:srgbClr val="808080"/>
                </a:solidFill>
                <a:ln w="28575">
                  <a:solidFill>
                    <a:schemeClr val="accent2"/>
                  </a:solidFill>
                  <a:round/>
                  <a:headEnd/>
                  <a:tailEnd/>
                </a:ln>
                <a:effectLst>
                  <a:outerShdw blurRad="63500" dist="38100" dir="2700000" algn="tl" rotWithShape="0">
                    <a:srgbClr val="000000">
                      <a:alpha val="39998"/>
                    </a:srgbClr>
                  </a:outerShdw>
                </a:effectLst>
                <a:scene3d>
                  <a:camera prst="orthographicFront"/>
                  <a:lightRig rig="threePt" dir="t"/>
                </a:scene3d>
                <a:sp3d>
                  <a:bevelT/>
                </a:sp3d>
              </p:spPr>
              <p:txBody>
                <a:bodyPr/>
                <a:lstStyle/>
                <a:p>
                  <a:pPr algn="ctr">
                    <a:defRPr/>
                  </a:pPr>
                  <a:endParaRPr lang="en-US" sz="1050">
                    <a:ea typeface="Geneva" charset="-128"/>
                    <a:cs typeface="+mn-cs"/>
                  </a:endParaRPr>
                </a:p>
              </p:txBody>
            </p:sp>
            <p:sp>
              <p:nvSpPr>
                <p:cNvPr id="94" name="Text Box 57"/>
                <p:cNvSpPr txBox="1">
                  <a:spLocks noChangeArrowheads="1"/>
                </p:cNvSpPr>
                <p:nvPr/>
              </p:nvSpPr>
              <p:spPr bwMode="auto">
                <a:xfrm>
                  <a:off x="7080639" y="2220763"/>
                  <a:ext cx="920361" cy="954107"/>
                </a:xfrm>
                <a:prstGeom prst="rect">
                  <a:avLst/>
                </a:prstGeom>
                <a:solidFill>
                  <a:srgbClr val="4D4D4D"/>
                </a:solidFill>
                <a:ln w="9525">
                  <a:noFill/>
                  <a:miter lim="800000"/>
                  <a:headEnd/>
                  <a:tailEnd/>
                </a:ln>
                <a:scene3d>
                  <a:camera prst="orthographicFront"/>
                  <a:lightRig rig="threePt" dir="t"/>
                </a:scene3d>
                <a:sp3d>
                  <a:bevelT/>
                </a:sp3d>
              </p:spPr>
              <p:txBody>
                <a:bodyPr wrap="square" anchor="ctr">
                  <a:spAutoFit/>
                </a:bodyPr>
                <a:lstStyle/>
                <a:p>
                  <a:pPr algn="ctr">
                    <a:spcBef>
                      <a:spcPct val="50000"/>
                    </a:spcBef>
                    <a:defRPr/>
                  </a:pPr>
                  <a:endParaRPr lang="en-US" sz="1400" b="1" dirty="0" smtClean="0">
                    <a:solidFill>
                      <a:schemeClr val="bg1"/>
                    </a:solidFill>
                    <a:ea typeface="Geneva" charset="-128"/>
                    <a:cs typeface="+mn-cs"/>
                  </a:endParaRPr>
                </a:p>
                <a:p>
                  <a:pPr algn="ctr">
                    <a:spcBef>
                      <a:spcPct val="50000"/>
                    </a:spcBef>
                    <a:defRPr/>
                  </a:pPr>
                  <a:r>
                    <a:rPr lang="en-US" sz="1400" b="1" dirty="0" smtClean="0">
                      <a:solidFill>
                        <a:schemeClr val="bg1"/>
                      </a:solidFill>
                      <a:ea typeface="Geneva" charset="-128"/>
                      <a:cs typeface="+mn-cs"/>
                    </a:rPr>
                    <a:t>4KEc</a:t>
                  </a:r>
                </a:p>
                <a:p>
                  <a:pPr algn="ctr">
                    <a:spcBef>
                      <a:spcPct val="50000"/>
                    </a:spcBef>
                    <a:defRPr/>
                  </a:pPr>
                  <a:endParaRPr lang="en-US" sz="1400" b="1" dirty="0">
                    <a:solidFill>
                      <a:schemeClr val="bg1"/>
                    </a:solidFill>
                    <a:ea typeface="Geneva" charset="-128"/>
                    <a:cs typeface="+mn-cs"/>
                  </a:endParaRPr>
                </a:p>
              </p:txBody>
            </p:sp>
            <p:sp>
              <p:nvSpPr>
                <p:cNvPr id="96" name="Text Box 57"/>
                <p:cNvSpPr txBox="1">
                  <a:spLocks noChangeArrowheads="1"/>
                </p:cNvSpPr>
                <p:nvPr/>
              </p:nvSpPr>
              <p:spPr bwMode="auto">
                <a:xfrm>
                  <a:off x="7080640" y="3276600"/>
                  <a:ext cx="920360" cy="954107"/>
                </a:xfrm>
                <a:prstGeom prst="rect">
                  <a:avLst/>
                </a:prstGeom>
                <a:solidFill>
                  <a:srgbClr val="4D4D4D"/>
                </a:solidFill>
                <a:ln w="9525">
                  <a:noFill/>
                  <a:miter lim="800000"/>
                  <a:headEnd/>
                  <a:tailEnd/>
                </a:ln>
                <a:scene3d>
                  <a:camera prst="orthographicFront"/>
                  <a:lightRig rig="threePt" dir="t"/>
                </a:scene3d>
                <a:sp3d>
                  <a:bevelT/>
                </a:sp3d>
              </p:spPr>
              <p:txBody>
                <a:bodyPr wrap="square" anchor="ctr">
                  <a:spAutoFit/>
                </a:bodyPr>
                <a:lstStyle/>
                <a:p>
                  <a:pPr algn="ctr">
                    <a:spcBef>
                      <a:spcPct val="50000"/>
                    </a:spcBef>
                    <a:defRPr/>
                  </a:pPr>
                  <a:endParaRPr lang="en-US" sz="1400" b="1" dirty="0" smtClean="0">
                    <a:solidFill>
                      <a:schemeClr val="bg1"/>
                    </a:solidFill>
                    <a:ea typeface="Geneva" charset="-128"/>
                    <a:cs typeface="+mn-cs"/>
                  </a:endParaRPr>
                </a:p>
                <a:p>
                  <a:pPr algn="ctr">
                    <a:spcBef>
                      <a:spcPct val="50000"/>
                    </a:spcBef>
                    <a:defRPr/>
                  </a:pPr>
                  <a:r>
                    <a:rPr lang="en-US" sz="1400" b="1" dirty="0" smtClean="0">
                      <a:solidFill>
                        <a:schemeClr val="bg1"/>
                      </a:solidFill>
                      <a:ea typeface="Geneva" charset="-128"/>
                      <a:cs typeface="+mn-cs"/>
                    </a:rPr>
                    <a:t>M4K</a:t>
                  </a:r>
                </a:p>
                <a:p>
                  <a:pPr algn="ctr">
                    <a:spcBef>
                      <a:spcPct val="50000"/>
                    </a:spcBef>
                    <a:defRPr/>
                  </a:pPr>
                  <a:endParaRPr lang="en-US" sz="1400" b="1" dirty="0">
                    <a:solidFill>
                      <a:schemeClr val="bg1"/>
                    </a:solidFill>
                    <a:ea typeface="Geneva" charset="-128"/>
                    <a:cs typeface="+mn-cs"/>
                  </a:endParaRPr>
                </a:p>
              </p:txBody>
            </p:sp>
          </p:grpSp>
          <p:grpSp>
            <p:nvGrpSpPr>
              <p:cNvPr id="6" name="Group 96"/>
              <p:cNvGrpSpPr/>
              <p:nvPr/>
            </p:nvGrpSpPr>
            <p:grpSpPr>
              <a:xfrm>
                <a:off x="3886199" y="2590800"/>
                <a:ext cx="1066801" cy="2362200"/>
                <a:chOff x="7010400" y="1981200"/>
                <a:chExt cx="1066801" cy="2362200"/>
              </a:xfrm>
            </p:grpSpPr>
            <p:sp>
              <p:nvSpPr>
                <p:cNvPr id="98" name="Rectangle 97"/>
                <p:cNvSpPr>
                  <a:spLocks noChangeArrowheads="1"/>
                </p:cNvSpPr>
                <p:nvPr/>
              </p:nvSpPr>
              <p:spPr bwMode="auto">
                <a:xfrm>
                  <a:off x="7010400" y="1981200"/>
                  <a:ext cx="1066801" cy="2362200"/>
                </a:xfrm>
                <a:prstGeom prst="rect">
                  <a:avLst/>
                </a:prstGeom>
                <a:solidFill>
                  <a:srgbClr val="808080"/>
                </a:solidFill>
                <a:ln w="28575">
                  <a:solidFill>
                    <a:schemeClr val="accent2"/>
                  </a:solidFill>
                  <a:round/>
                  <a:headEnd/>
                  <a:tailEnd/>
                </a:ln>
                <a:effectLst>
                  <a:outerShdw blurRad="63500" dist="38100" dir="2700000" algn="tl" rotWithShape="0">
                    <a:srgbClr val="000000">
                      <a:alpha val="39998"/>
                    </a:srgbClr>
                  </a:outerShdw>
                </a:effectLst>
                <a:scene3d>
                  <a:camera prst="orthographicFront"/>
                  <a:lightRig rig="threePt" dir="t"/>
                </a:scene3d>
                <a:sp3d>
                  <a:bevelT/>
                </a:sp3d>
              </p:spPr>
              <p:txBody>
                <a:bodyPr/>
                <a:lstStyle/>
                <a:p>
                  <a:pPr algn="ctr">
                    <a:defRPr/>
                  </a:pPr>
                  <a:endParaRPr lang="en-US" sz="1050">
                    <a:ea typeface="Geneva" charset="-128"/>
                    <a:cs typeface="+mn-cs"/>
                  </a:endParaRPr>
                </a:p>
              </p:txBody>
            </p:sp>
            <p:sp>
              <p:nvSpPr>
                <p:cNvPr id="99" name="Text Box 57"/>
                <p:cNvSpPr txBox="1">
                  <a:spLocks noChangeArrowheads="1"/>
                </p:cNvSpPr>
                <p:nvPr/>
              </p:nvSpPr>
              <p:spPr bwMode="auto">
                <a:xfrm>
                  <a:off x="7080639" y="2220763"/>
                  <a:ext cx="920361" cy="954107"/>
                </a:xfrm>
                <a:prstGeom prst="rect">
                  <a:avLst/>
                </a:prstGeom>
                <a:solidFill>
                  <a:srgbClr val="4D4D4D"/>
                </a:solidFill>
                <a:ln w="9525">
                  <a:noFill/>
                  <a:miter lim="800000"/>
                  <a:headEnd/>
                  <a:tailEnd/>
                </a:ln>
                <a:scene3d>
                  <a:camera prst="orthographicFront"/>
                  <a:lightRig rig="threePt" dir="t"/>
                </a:scene3d>
                <a:sp3d>
                  <a:bevelT/>
                </a:sp3d>
              </p:spPr>
              <p:txBody>
                <a:bodyPr wrap="square" anchor="ctr">
                  <a:spAutoFit/>
                </a:bodyPr>
                <a:lstStyle/>
                <a:p>
                  <a:pPr algn="ctr">
                    <a:spcBef>
                      <a:spcPct val="50000"/>
                    </a:spcBef>
                    <a:defRPr/>
                  </a:pPr>
                  <a:endParaRPr lang="en-US" sz="1400" b="1" dirty="0" smtClean="0">
                    <a:solidFill>
                      <a:schemeClr val="bg1"/>
                    </a:solidFill>
                    <a:ea typeface="Geneva" charset="-128"/>
                    <a:cs typeface="+mn-cs"/>
                  </a:endParaRPr>
                </a:p>
                <a:p>
                  <a:pPr algn="ctr">
                    <a:spcBef>
                      <a:spcPct val="50000"/>
                    </a:spcBef>
                    <a:defRPr/>
                  </a:pPr>
                  <a:r>
                    <a:rPr lang="en-US" sz="1400" b="1" dirty="0" smtClean="0">
                      <a:solidFill>
                        <a:schemeClr val="bg1"/>
                      </a:solidFill>
                      <a:ea typeface="Geneva" charset="-128"/>
                      <a:cs typeface="+mn-cs"/>
                    </a:rPr>
                    <a:t>M14Kc</a:t>
                  </a:r>
                </a:p>
                <a:p>
                  <a:pPr algn="ctr">
                    <a:spcBef>
                      <a:spcPct val="50000"/>
                    </a:spcBef>
                    <a:defRPr/>
                  </a:pPr>
                  <a:endParaRPr lang="en-US" sz="1400" b="1" dirty="0">
                    <a:solidFill>
                      <a:schemeClr val="bg1"/>
                    </a:solidFill>
                    <a:ea typeface="Geneva" charset="-128"/>
                    <a:cs typeface="+mn-cs"/>
                  </a:endParaRPr>
                </a:p>
              </p:txBody>
            </p:sp>
            <p:sp>
              <p:nvSpPr>
                <p:cNvPr id="100" name="Text Box 57"/>
                <p:cNvSpPr txBox="1">
                  <a:spLocks noChangeArrowheads="1"/>
                </p:cNvSpPr>
                <p:nvPr/>
              </p:nvSpPr>
              <p:spPr bwMode="auto">
                <a:xfrm>
                  <a:off x="7080640" y="3276600"/>
                  <a:ext cx="920360" cy="954107"/>
                </a:xfrm>
                <a:prstGeom prst="rect">
                  <a:avLst/>
                </a:prstGeom>
                <a:solidFill>
                  <a:srgbClr val="4D4D4D"/>
                </a:solidFill>
                <a:ln w="9525">
                  <a:noFill/>
                  <a:miter lim="800000"/>
                  <a:headEnd/>
                  <a:tailEnd/>
                </a:ln>
                <a:scene3d>
                  <a:camera prst="orthographicFront"/>
                  <a:lightRig rig="threePt" dir="t"/>
                </a:scene3d>
                <a:sp3d>
                  <a:bevelT/>
                </a:sp3d>
              </p:spPr>
              <p:txBody>
                <a:bodyPr wrap="square" anchor="ctr">
                  <a:spAutoFit/>
                </a:bodyPr>
                <a:lstStyle/>
                <a:p>
                  <a:pPr algn="ctr">
                    <a:spcBef>
                      <a:spcPct val="50000"/>
                    </a:spcBef>
                    <a:defRPr/>
                  </a:pPr>
                  <a:endParaRPr lang="en-US" sz="1400" b="1" dirty="0" smtClean="0">
                    <a:solidFill>
                      <a:schemeClr val="bg1"/>
                    </a:solidFill>
                    <a:ea typeface="Geneva" charset="-128"/>
                    <a:cs typeface="+mn-cs"/>
                  </a:endParaRPr>
                </a:p>
                <a:p>
                  <a:pPr algn="ctr">
                    <a:spcBef>
                      <a:spcPct val="50000"/>
                    </a:spcBef>
                    <a:defRPr/>
                  </a:pPr>
                  <a:r>
                    <a:rPr lang="en-US" sz="1400" b="1" dirty="0" smtClean="0">
                      <a:solidFill>
                        <a:schemeClr val="bg1"/>
                      </a:solidFill>
                      <a:ea typeface="Geneva" charset="-128"/>
                      <a:cs typeface="+mn-cs"/>
                    </a:rPr>
                    <a:t>M14K</a:t>
                  </a:r>
                </a:p>
                <a:p>
                  <a:pPr algn="ctr">
                    <a:spcBef>
                      <a:spcPct val="50000"/>
                    </a:spcBef>
                    <a:defRPr/>
                  </a:pPr>
                  <a:endParaRPr lang="en-US" sz="1400" b="1" dirty="0">
                    <a:solidFill>
                      <a:schemeClr val="bg1"/>
                    </a:solidFill>
                    <a:ea typeface="Geneva" charset="-128"/>
                    <a:cs typeface="+mn-cs"/>
                  </a:endParaRPr>
                </a:p>
              </p:txBody>
            </p:sp>
          </p:grpSp>
          <p:sp>
            <p:nvSpPr>
              <p:cNvPr id="101" name="TextBox 100"/>
              <p:cNvSpPr txBox="1"/>
              <p:nvPr/>
            </p:nvSpPr>
            <p:spPr>
              <a:xfrm>
                <a:off x="1828800" y="3429000"/>
                <a:ext cx="2133918" cy="1015663"/>
              </a:xfrm>
              <a:prstGeom prst="rect">
                <a:avLst/>
              </a:prstGeom>
              <a:noFill/>
            </p:spPr>
            <p:txBody>
              <a:bodyPr wrap="none" rtlCol="0">
                <a:spAutoFit/>
              </a:bodyPr>
              <a:lstStyle/>
              <a:p>
                <a:pPr algn="ctr"/>
                <a:r>
                  <a:rPr lang="en-US" sz="1200" b="1" dirty="0" smtClean="0">
                    <a:solidFill>
                      <a:srgbClr val="4D4D4D"/>
                    </a:solidFill>
                  </a:rPr>
                  <a:t>+</a:t>
                </a:r>
              </a:p>
              <a:p>
                <a:pPr algn="ctr"/>
                <a:r>
                  <a:rPr lang="en-US" sz="1200" b="1" dirty="0" smtClean="0">
                    <a:solidFill>
                      <a:srgbClr val="4D4D4D"/>
                    </a:solidFill>
                  </a:rPr>
                  <a:t>microMIPS ISA</a:t>
                </a:r>
              </a:p>
              <a:p>
                <a:pPr algn="ctr"/>
                <a:r>
                  <a:rPr lang="en-US" sz="1200" b="1" dirty="0" smtClean="0">
                    <a:solidFill>
                      <a:srgbClr val="4D4D4D"/>
                    </a:solidFill>
                  </a:rPr>
                  <a:t>Reduced Interrupt Latency</a:t>
                </a:r>
              </a:p>
              <a:p>
                <a:pPr algn="ctr"/>
                <a:r>
                  <a:rPr lang="en-US" sz="1200" b="1" dirty="0" smtClean="0">
                    <a:solidFill>
                      <a:srgbClr val="4D4D4D"/>
                    </a:solidFill>
                  </a:rPr>
                  <a:t>Enhanced Debug</a:t>
                </a:r>
              </a:p>
              <a:p>
                <a:pPr algn="ctr"/>
                <a:r>
                  <a:rPr lang="en-US" sz="1200" b="1" dirty="0" smtClean="0">
                    <a:solidFill>
                      <a:srgbClr val="4D4D4D"/>
                    </a:solidFill>
                  </a:rPr>
                  <a:t>AHB-</a:t>
                </a:r>
                <a:r>
                  <a:rPr lang="en-US" sz="1200" b="1" dirty="0" err="1" smtClean="0">
                    <a:solidFill>
                      <a:srgbClr val="4D4D4D"/>
                    </a:solidFill>
                  </a:rPr>
                  <a:t>Lite</a:t>
                </a:r>
                <a:endParaRPr lang="en-US" sz="1200" b="1" dirty="0" smtClean="0">
                  <a:solidFill>
                    <a:srgbClr val="4D4D4D"/>
                  </a:solidFill>
                </a:endParaRPr>
              </a:p>
            </p:txBody>
          </p:sp>
          <p:sp>
            <p:nvSpPr>
              <p:cNvPr id="102" name="TextBox 101"/>
              <p:cNvSpPr txBox="1"/>
              <p:nvPr/>
            </p:nvSpPr>
            <p:spPr>
              <a:xfrm>
                <a:off x="5240020" y="2971800"/>
                <a:ext cx="1313180" cy="830997"/>
              </a:xfrm>
              <a:prstGeom prst="rect">
                <a:avLst/>
              </a:prstGeom>
              <a:noFill/>
            </p:spPr>
            <p:txBody>
              <a:bodyPr wrap="none" rtlCol="0">
                <a:spAutoFit/>
              </a:bodyPr>
              <a:lstStyle/>
              <a:p>
                <a:pPr algn="ctr"/>
                <a:r>
                  <a:rPr lang="en-US" sz="1200" b="1" dirty="0" smtClean="0">
                    <a:solidFill>
                      <a:srgbClr val="4D4D4D"/>
                    </a:solidFill>
                  </a:rPr>
                  <a:t>+</a:t>
                </a:r>
              </a:p>
              <a:p>
                <a:pPr algn="ctr"/>
                <a:r>
                  <a:rPr lang="en-US" sz="1200" b="1" dirty="0" smtClean="0">
                    <a:solidFill>
                      <a:srgbClr val="4D4D4D"/>
                    </a:solidFill>
                  </a:rPr>
                  <a:t>DSP ASE r2</a:t>
                </a:r>
              </a:p>
              <a:p>
                <a:pPr algn="ctr"/>
                <a:r>
                  <a:rPr lang="en-US" sz="1200" b="1" dirty="0" smtClean="0">
                    <a:solidFill>
                      <a:srgbClr val="4D4D4D"/>
                    </a:solidFill>
                  </a:rPr>
                  <a:t>Enhanced MDU</a:t>
                </a:r>
              </a:p>
              <a:p>
                <a:pPr algn="ctr"/>
                <a:r>
                  <a:rPr lang="en-US" sz="1200" b="1" dirty="0" smtClean="0">
                    <a:solidFill>
                      <a:srgbClr val="4D4D4D"/>
                    </a:solidFill>
                  </a:rPr>
                  <a:t>2-wire Debug</a:t>
                </a:r>
              </a:p>
            </p:txBody>
          </p:sp>
        </p:grpSp>
      </p:grpSp>
      <p:sp>
        <p:nvSpPr>
          <p:cNvPr id="105" name="Rectangle 104"/>
          <p:cNvSpPr/>
          <p:nvPr/>
        </p:nvSpPr>
        <p:spPr>
          <a:xfrm>
            <a:off x="3276600" y="5181600"/>
            <a:ext cx="2133600" cy="1015663"/>
          </a:xfrm>
          <a:prstGeom prst="rect">
            <a:avLst/>
          </a:prstGeom>
        </p:spPr>
        <p:txBody>
          <a:bodyPr wrap="square">
            <a:spAutoFit/>
          </a:bodyPr>
          <a:lstStyle/>
          <a:p>
            <a:pPr>
              <a:spcBef>
                <a:spcPct val="50000"/>
              </a:spcBef>
              <a:defRPr/>
            </a:pPr>
            <a:r>
              <a:rPr lang="en-US" altLang="ja-JP" sz="1000" b="1" dirty="0" smtClean="0">
                <a:solidFill>
                  <a:srgbClr val="008000"/>
                </a:solidFill>
                <a:ea typeface="MS PGothic" pitchFamily="34" charset="-128"/>
                <a:cs typeface="+mn-cs"/>
              </a:rPr>
              <a:t>MIPS32, microMIPS                     5-stage pipeline                       1.57 DMIPS/MHz                      2.76 CoreMark/MHz              250MHz, 0.25mm</a:t>
            </a:r>
            <a:r>
              <a:rPr lang="en-US" altLang="ja-JP" sz="1000" b="1" baseline="30000" dirty="0" smtClean="0">
                <a:solidFill>
                  <a:srgbClr val="008000"/>
                </a:solidFill>
                <a:ea typeface="MS PGothic" pitchFamily="34" charset="-128"/>
                <a:cs typeface="+mn-cs"/>
              </a:rPr>
              <a:t>2</a:t>
            </a:r>
            <a:r>
              <a:rPr lang="en-US" altLang="ja-JP" sz="1000" b="1" dirty="0" smtClean="0">
                <a:solidFill>
                  <a:srgbClr val="008000"/>
                </a:solidFill>
                <a:ea typeface="MS PGothic" pitchFamily="34" charset="-128"/>
                <a:cs typeface="+mn-cs"/>
              </a:rPr>
              <a:t>  @ 90LP       Up to 35% code size reduction               </a:t>
            </a:r>
          </a:p>
        </p:txBody>
      </p:sp>
      <p:sp>
        <p:nvSpPr>
          <p:cNvPr id="106" name="Rectangle 105"/>
          <p:cNvSpPr/>
          <p:nvPr/>
        </p:nvSpPr>
        <p:spPr>
          <a:xfrm>
            <a:off x="6400800" y="4572000"/>
            <a:ext cx="1828800" cy="1015663"/>
          </a:xfrm>
          <a:prstGeom prst="rect">
            <a:avLst/>
          </a:prstGeom>
        </p:spPr>
        <p:txBody>
          <a:bodyPr wrap="square">
            <a:spAutoFit/>
          </a:bodyPr>
          <a:lstStyle/>
          <a:p>
            <a:pPr>
              <a:spcBef>
                <a:spcPct val="50000"/>
              </a:spcBef>
              <a:defRPr/>
            </a:pPr>
            <a:r>
              <a:rPr lang="en-US" altLang="ja-JP" sz="1000" b="1" dirty="0" smtClean="0">
                <a:solidFill>
                  <a:srgbClr val="008000"/>
                </a:solidFill>
                <a:ea typeface="MS PGothic" pitchFamily="34" charset="-128"/>
                <a:cs typeface="+mn-cs"/>
              </a:rPr>
              <a:t>MIPS32, microMIPS           </a:t>
            </a:r>
            <a:r>
              <a:rPr lang="en-US" altLang="ja-JP" sz="1000" b="1" dirty="0">
                <a:solidFill>
                  <a:srgbClr val="008000"/>
                </a:solidFill>
                <a:ea typeface="MS PGothic" pitchFamily="34" charset="-128"/>
                <a:cs typeface="+mn-cs"/>
              </a:rPr>
              <a:t>5-stage </a:t>
            </a:r>
            <a:r>
              <a:rPr lang="en-US" altLang="ja-JP" sz="1000" b="1" dirty="0" smtClean="0">
                <a:solidFill>
                  <a:srgbClr val="008000"/>
                </a:solidFill>
                <a:ea typeface="MS PGothic" pitchFamily="34" charset="-128"/>
                <a:cs typeface="+mn-cs"/>
              </a:rPr>
              <a:t>pipeline              1.57 DMIPS/MHz             2.76 CoreMark/MHz              400MHz, </a:t>
            </a:r>
            <a:r>
              <a:rPr lang="en-US" altLang="ja-JP" sz="1000" b="1" dirty="0" smtClean="0">
                <a:solidFill>
                  <a:srgbClr val="008000"/>
                </a:solidFill>
                <a:ea typeface="MS PGothic" pitchFamily="34" charset="-128"/>
              </a:rPr>
              <a:t>0.25mm</a:t>
            </a:r>
            <a:r>
              <a:rPr lang="en-US" altLang="ja-JP" sz="1000" b="1" baseline="30000" dirty="0" smtClean="0">
                <a:solidFill>
                  <a:srgbClr val="008000"/>
                </a:solidFill>
                <a:ea typeface="MS PGothic" pitchFamily="34" charset="-128"/>
              </a:rPr>
              <a:t>2</a:t>
            </a:r>
            <a:r>
              <a:rPr lang="en-US" altLang="ja-JP" sz="1000" b="1" dirty="0" smtClean="0">
                <a:solidFill>
                  <a:srgbClr val="008000"/>
                </a:solidFill>
                <a:ea typeface="MS PGothic" pitchFamily="34" charset="-128"/>
                <a:cs typeface="+mn-cs"/>
              </a:rPr>
              <a:t> @ 65LP            DSP &amp; SIMD Engines                                 </a:t>
            </a:r>
          </a:p>
        </p:txBody>
      </p:sp>
      <p:sp>
        <p:nvSpPr>
          <p:cNvPr id="107" name="Rectangle 106"/>
          <p:cNvSpPr/>
          <p:nvPr/>
        </p:nvSpPr>
        <p:spPr>
          <a:xfrm>
            <a:off x="7620000" y="2286000"/>
            <a:ext cx="1524000" cy="830997"/>
          </a:xfrm>
          <a:prstGeom prst="rect">
            <a:avLst/>
          </a:prstGeom>
        </p:spPr>
        <p:txBody>
          <a:bodyPr wrap="square">
            <a:spAutoFit/>
          </a:bodyPr>
          <a:lstStyle/>
          <a:p>
            <a:pPr>
              <a:buFont typeface="Arial" pitchFamily="34" charset="0"/>
              <a:buChar char="•"/>
            </a:pPr>
            <a:r>
              <a:rPr lang="en-US" sz="1200" b="1" dirty="0" smtClean="0">
                <a:solidFill>
                  <a:srgbClr val="4D4D4D"/>
                </a:solidFill>
              </a:rPr>
              <a:t> Cache Controller</a:t>
            </a:r>
          </a:p>
          <a:p>
            <a:pPr>
              <a:buFont typeface="Arial" pitchFamily="34" charset="0"/>
              <a:buChar char="•"/>
            </a:pPr>
            <a:r>
              <a:rPr lang="en-US" sz="1200" b="1" dirty="0" smtClean="0">
                <a:solidFill>
                  <a:srgbClr val="4D4D4D"/>
                </a:solidFill>
              </a:rPr>
              <a:t> I&amp;D Cache</a:t>
            </a:r>
          </a:p>
          <a:p>
            <a:pPr>
              <a:buFont typeface="Arial" pitchFamily="34" charset="0"/>
              <a:buChar char="•"/>
            </a:pPr>
            <a:r>
              <a:rPr lang="en-US" sz="1200" b="1" dirty="0" smtClean="0">
                <a:solidFill>
                  <a:srgbClr val="4D4D4D"/>
                </a:solidFill>
              </a:rPr>
              <a:t> TLB MMU</a:t>
            </a:r>
          </a:p>
          <a:p>
            <a:pPr>
              <a:buFont typeface="Arial" pitchFamily="34" charset="0"/>
              <a:buChar char="•"/>
            </a:pPr>
            <a:r>
              <a:rPr lang="en-US" sz="1200" b="1" dirty="0" smtClean="0">
                <a:solidFill>
                  <a:srgbClr val="4D4D4D"/>
                </a:solidFill>
              </a:rPr>
              <a:t> I&amp;D SPRAM</a:t>
            </a:r>
          </a:p>
        </p:txBody>
      </p:sp>
      <p:sp>
        <p:nvSpPr>
          <p:cNvPr id="108" name="Rectangle 107"/>
          <p:cNvSpPr/>
          <p:nvPr/>
        </p:nvSpPr>
        <p:spPr>
          <a:xfrm>
            <a:off x="7696200" y="3429000"/>
            <a:ext cx="1600200" cy="830997"/>
          </a:xfrm>
          <a:prstGeom prst="rect">
            <a:avLst/>
          </a:prstGeom>
        </p:spPr>
        <p:txBody>
          <a:bodyPr wrap="square">
            <a:spAutoFit/>
          </a:bodyPr>
          <a:lstStyle/>
          <a:p>
            <a:pPr>
              <a:buFont typeface="Arial" pitchFamily="34" charset="0"/>
              <a:buChar char="•"/>
            </a:pPr>
            <a:r>
              <a:rPr lang="en-US" sz="1200" b="1" dirty="0" smtClean="0">
                <a:solidFill>
                  <a:srgbClr val="4D4D4D"/>
                </a:solidFill>
              </a:rPr>
              <a:t> I&amp;D SRAM I/F</a:t>
            </a:r>
          </a:p>
          <a:p>
            <a:pPr>
              <a:buFont typeface="Arial" pitchFamily="34" charset="0"/>
              <a:buChar char="•"/>
            </a:pPr>
            <a:r>
              <a:rPr lang="en-US" sz="1200" b="1" dirty="0" smtClean="0">
                <a:solidFill>
                  <a:srgbClr val="4D4D4D"/>
                </a:solidFill>
              </a:rPr>
              <a:t> FMT MMU</a:t>
            </a:r>
          </a:p>
          <a:p>
            <a:pPr>
              <a:buFont typeface="Arial" pitchFamily="34" charset="0"/>
              <a:buChar char="•"/>
            </a:pPr>
            <a:r>
              <a:rPr lang="en-GB" sz="1200" b="1" dirty="0" smtClean="0">
                <a:solidFill>
                  <a:srgbClr val="4D4D4D"/>
                </a:solidFill>
              </a:rPr>
              <a:t> MPU</a:t>
            </a:r>
            <a:endParaRPr lang="en-US" sz="1200" b="1" dirty="0" smtClean="0">
              <a:solidFill>
                <a:srgbClr val="4D4D4D"/>
              </a:solidFill>
            </a:endParaRPr>
          </a:p>
          <a:p>
            <a:pPr>
              <a:buFont typeface="Arial" pitchFamily="34" charset="0"/>
              <a:buChar char="•"/>
            </a:pPr>
            <a:r>
              <a:rPr lang="en-US" sz="1200" b="1" dirty="0" smtClean="0">
                <a:solidFill>
                  <a:srgbClr val="4D4D4D"/>
                </a:solidFill>
              </a:rPr>
              <a:t> Flash Pre-Fetch</a:t>
            </a:r>
          </a:p>
        </p:txBody>
      </p:sp>
      <p:sp>
        <p:nvSpPr>
          <p:cNvPr id="28" name="Pentagon 27"/>
          <p:cNvSpPr/>
          <p:nvPr/>
        </p:nvSpPr>
        <p:spPr>
          <a:xfrm>
            <a:off x="2133600" y="1219200"/>
            <a:ext cx="5486400" cy="609600"/>
          </a:xfrm>
          <a:prstGeom prst="homePlate">
            <a:avLst/>
          </a:prstGeom>
          <a:solidFill>
            <a:srgbClr val="008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Same Architecture &amp; ISA </a:t>
            </a:r>
          </a:p>
          <a:p>
            <a:pPr algn="ctr"/>
            <a:r>
              <a:rPr lang="en-US" sz="1600" b="1" dirty="0" smtClean="0">
                <a:solidFill>
                  <a:schemeClr val="bg1"/>
                </a:solidFill>
              </a:rPr>
              <a:t>Same Development Tools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Конвейер </a:t>
            </a:r>
            <a:r>
              <a:rPr lang="en-US" dirty="0" smtClean="0"/>
              <a:t>M4K </a:t>
            </a:r>
            <a:r>
              <a:rPr lang="ru-RU" dirty="0" smtClean="0"/>
              <a:t>напоминает конвейер из учебников</a:t>
            </a:r>
            <a:endParaRPr lang="en-US" dirty="0"/>
          </a:p>
        </p:txBody>
      </p:sp>
      <p:pic>
        <p:nvPicPr>
          <p:cNvPr id="7" name="Content Placeholder 6" descr="mips_20121012_154415.jpg"/>
          <p:cNvPicPr>
            <a:picLocks noGrp="1" noChangeAspect="1"/>
          </p:cNvPicPr>
          <p:nvPr>
            <p:ph idx="1"/>
          </p:nvPr>
        </p:nvPicPr>
        <p:blipFill>
          <a:blip r:embed="rId2" cstate="print"/>
          <a:stretch>
            <a:fillRect/>
          </a:stretch>
        </p:blipFill>
        <p:spPr>
          <a:xfrm>
            <a:off x="3836893" y="1369090"/>
            <a:ext cx="5040137" cy="2050088"/>
          </a:xfrm>
        </p:spPr>
      </p:pic>
      <p:pic>
        <p:nvPicPr>
          <p:cNvPr id="8" name="Picture 7" descr="m4k_bypassing_2.png"/>
          <p:cNvPicPr>
            <a:picLocks noChangeAspect="1"/>
          </p:cNvPicPr>
          <p:nvPr/>
        </p:nvPicPr>
        <p:blipFill>
          <a:blip r:embed="rId3" cstate="print"/>
          <a:stretch>
            <a:fillRect/>
          </a:stretch>
        </p:blipFill>
        <p:spPr>
          <a:xfrm>
            <a:off x="3998259" y="3642360"/>
            <a:ext cx="4814046" cy="1925617"/>
          </a:xfrm>
          <a:prstGeom prst="rect">
            <a:avLst/>
          </a:prstGeom>
        </p:spPr>
      </p:pic>
      <p:sp>
        <p:nvSpPr>
          <p:cNvPr id="10" name="Content Placeholder 2"/>
          <p:cNvSpPr txBox="1">
            <a:spLocks/>
          </p:cNvSpPr>
          <p:nvPr/>
        </p:nvSpPr>
        <p:spPr bwMode="auto">
          <a:xfrm>
            <a:off x="152400" y="1143000"/>
            <a:ext cx="3603812" cy="45047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marL="800100" lvl="1" indent="-342900" eaLnBrk="0" hangingPunct="0">
              <a:spcBef>
                <a:spcPct val="20000"/>
              </a:spcBef>
              <a:buClr>
                <a:srgbClr val="E64418"/>
              </a:buClr>
            </a:pPr>
            <a:endParaRPr kumimoji="0" lang="ru-RU" b="0" i="0" u="none" strike="noStrike" kern="0" cap="none" spc="0" normalizeH="0" baseline="0" noProof="0" dirty="0" smtClean="0">
              <a:ln>
                <a:noFill/>
              </a:ln>
              <a:solidFill>
                <a:srgbClr val="7666AC"/>
              </a:solidFill>
              <a:effectLst/>
              <a:uLnTx/>
              <a:uFillTx/>
              <a:latin typeface="+mn-lt"/>
            </a:endParaRPr>
          </a:p>
          <a:p>
            <a:pPr marL="342900" indent="-342900" eaLnBrk="0" hangingPunct="0">
              <a:spcBef>
                <a:spcPct val="20000"/>
              </a:spcBef>
              <a:buClr>
                <a:srgbClr val="E64418"/>
              </a:buClr>
              <a:buFont typeface="Wingdings" pitchFamily="2" charset="2"/>
              <a:buChar char="v"/>
            </a:pPr>
            <a:r>
              <a:rPr lang="ru-RU" sz="2400" kern="0" dirty="0" smtClean="0"/>
              <a:t>Сверху – конвейер  процессора, реализующего подмножество  архитектуры </a:t>
            </a:r>
            <a:r>
              <a:rPr lang="en-US" sz="2400" kern="0" dirty="0" smtClean="0"/>
              <a:t>MIPS </a:t>
            </a:r>
            <a:r>
              <a:rPr lang="ru-RU" sz="2400" kern="0" dirty="0" smtClean="0"/>
              <a:t>из учебника</a:t>
            </a:r>
          </a:p>
          <a:p>
            <a:pPr marL="800100" lvl="1" indent="-342900" eaLnBrk="0" hangingPunct="0">
              <a:spcBef>
                <a:spcPct val="20000"/>
              </a:spcBef>
              <a:buClr>
                <a:srgbClr val="E64418"/>
              </a:buClr>
              <a:buFont typeface="Wingdings" pitchFamily="2" charset="2"/>
              <a:buChar char="v"/>
            </a:pPr>
            <a:endParaRPr lang="ru-RU" sz="2400" b="0" kern="0" dirty="0" smtClean="0"/>
          </a:p>
          <a:p>
            <a:pPr marL="800100" lvl="1" indent="-342900" eaLnBrk="0" hangingPunct="0">
              <a:spcBef>
                <a:spcPct val="20000"/>
              </a:spcBef>
              <a:buClr>
                <a:srgbClr val="E64418"/>
              </a:buClr>
              <a:buFont typeface="Wingdings" pitchFamily="2" charset="2"/>
              <a:buChar char="v"/>
            </a:pPr>
            <a:r>
              <a:rPr lang="en-US" sz="2400" b="0" kern="0" dirty="0" smtClean="0"/>
              <a:t>David Harris and Sarah Harris. Digital Design and Computer Architecture, 2-nd edition. 2012.</a:t>
            </a:r>
            <a:endParaRPr lang="ru-RU" sz="2400" kern="0" dirty="0" smtClean="0">
              <a:latin typeface="+mn-lt"/>
              <a:ea typeface="+mn-ea"/>
              <a:cs typeface="+mn-cs"/>
            </a:endParaRPr>
          </a:p>
          <a:p>
            <a:pPr marL="342900" indent="-342900" eaLnBrk="0" hangingPunct="0">
              <a:spcBef>
                <a:spcPct val="20000"/>
              </a:spcBef>
              <a:buClr>
                <a:srgbClr val="E64418"/>
              </a:buClr>
              <a:buFont typeface="Wingdings" pitchFamily="2" charset="2"/>
              <a:buChar char="v"/>
            </a:pPr>
            <a:endParaRPr kumimoji="0" lang="ru-RU" sz="2400" b="1" i="0" u="none" strike="noStrike" kern="0" cap="none" spc="0" normalizeH="0" baseline="0" noProof="0" dirty="0" smtClean="0">
              <a:ln>
                <a:noFill/>
              </a:ln>
              <a:solidFill>
                <a:srgbClr val="7666AC"/>
              </a:solidFill>
              <a:effectLst/>
              <a:uLnTx/>
              <a:uFillTx/>
              <a:latin typeface="+mn-lt"/>
              <a:ea typeface="+mn-ea"/>
              <a:cs typeface="+mn-cs"/>
            </a:endParaRPr>
          </a:p>
          <a:p>
            <a:pPr marL="342900" indent="-342900" eaLnBrk="0" hangingPunct="0">
              <a:spcBef>
                <a:spcPct val="20000"/>
              </a:spcBef>
              <a:buClr>
                <a:srgbClr val="E64418"/>
              </a:buClr>
              <a:buFont typeface="Wingdings" pitchFamily="2" charset="2"/>
              <a:buChar char="v"/>
            </a:pPr>
            <a:r>
              <a:rPr kumimoji="0" lang="ru-RU" sz="2400" b="1" i="0" u="none" strike="noStrike" kern="0" cap="none" spc="0" normalizeH="0" baseline="0" noProof="0" dirty="0" smtClean="0">
                <a:ln>
                  <a:noFill/>
                </a:ln>
                <a:solidFill>
                  <a:srgbClr val="7666AC"/>
                </a:solidFill>
                <a:effectLst/>
                <a:uLnTx/>
                <a:uFillTx/>
                <a:latin typeface="+mn-lt"/>
                <a:ea typeface="+mn-ea"/>
                <a:cs typeface="+mn-cs"/>
              </a:rPr>
              <a:t>Снизу – конвейер индустриального процессора </a:t>
            </a:r>
            <a:r>
              <a:rPr kumimoji="0" lang="en-US" sz="2400" b="1" i="0" u="none" strike="noStrike" kern="0" cap="none" spc="0" normalizeH="0" baseline="0" noProof="0" dirty="0" smtClean="0">
                <a:ln>
                  <a:noFill/>
                </a:ln>
                <a:solidFill>
                  <a:srgbClr val="7666AC"/>
                </a:solidFill>
                <a:effectLst/>
                <a:uLnTx/>
                <a:uFillTx/>
                <a:latin typeface="+mn-lt"/>
                <a:ea typeface="+mn-ea"/>
                <a:cs typeface="+mn-cs"/>
              </a:rPr>
              <a:t>MIPS M4K</a:t>
            </a:r>
            <a:endParaRPr kumimoji="0" lang="ru-RU" sz="2400" b="1" i="0" u="none" strike="noStrike" kern="0" cap="none" spc="0" normalizeH="0" baseline="0" noProof="0" dirty="0" smtClean="0">
              <a:ln>
                <a:noFill/>
              </a:ln>
              <a:solidFill>
                <a:srgbClr val="7666AC"/>
              </a:solidFill>
              <a:effectLst/>
              <a:uLnTx/>
              <a:uFillTx/>
              <a:latin typeface="+mn-lt"/>
              <a:ea typeface="+mn-ea"/>
              <a:cs typeface="+mn-cs"/>
            </a:endParaRPr>
          </a:p>
          <a:p>
            <a:pPr marL="342900" indent="-342900" eaLnBrk="0" hangingPunct="0">
              <a:spcBef>
                <a:spcPct val="20000"/>
              </a:spcBef>
              <a:buClr>
                <a:srgbClr val="E64418"/>
              </a:buClr>
              <a:buFont typeface="Wingdings" pitchFamily="2" charset="2"/>
              <a:buChar char="v"/>
            </a:pPr>
            <a:endParaRPr kumimoji="0" lang="ru-RU" sz="2400" b="1" i="0" u="none" strike="noStrike" kern="0" cap="none" spc="0" normalizeH="0" baseline="0" noProof="0" dirty="0" smtClean="0">
              <a:ln>
                <a:noFill/>
              </a:ln>
              <a:solidFill>
                <a:srgbClr val="7666AC"/>
              </a:solidFill>
              <a:effectLst/>
              <a:uLnTx/>
              <a:uFillTx/>
              <a:latin typeface="+mn-lt"/>
              <a:ea typeface="+mn-ea"/>
              <a:cs typeface="+mn-cs"/>
            </a:endParaRPr>
          </a:p>
          <a:p>
            <a:pPr marL="800100" lvl="1" indent="-342900" eaLnBrk="0" hangingPunct="0">
              <a:spcBef>
                <a:spcPct val="20000"/>
              </a:spcBef>
              <a:buClr>
                <a:srgbClr val="E64418"/>
              </a:buClr>
              <a:buFont typeface="Wingdings" pitchFamily="2" charset="2"/>
              <a:buChar char="v"/>
            </a:pPr>
            <a:r>
              <a:rPr lang="en-US" sz="2400" b="0" kern="0" dirty="0" smtClean="0">
                <a:latin typeface="+mn-lt"/>
                <a:ea typeface="+mn-ea"/>
                <a:cs typeface="+mn-cs"/>
              </a:rPr>
              <a:t>MIPS32® M4K™ Processor Core Software User’s Manual</a:t>
            </a:r>
            <a:endParaRPr kumimoji="0" lang="ru-RU" sz="2400" b="0" i="0" u="none" strike="noStrike" kern="0" cap="none" spc="0" normalizeH="0" baseline="0" noProof="0" dirty="0" smtClean="0">
              <a:ln>
                <a:noFill/>
              </a:ln>
              <a:solidFill>
                <a:srgbClr val="7666AC"/>
              </a:solidFill>
              <a:effectLst/>
              <a:uLnTx/>
              <a:uFillTx/>
              <a:latin typeface="+mn-lt"/>
              <a:ea typeface="+mn-ea"/>
              <a:cs typeface="+mn-cs"/>
            </a:endParaRPr>
          </a:p>
        </p:txBody>
      </p:sp>
      <p:sp>
        <p:nvSpPr>
          <p:cNvPr id="11" name="TextBox 10"/>
          <p:cNvSpPr txBox="1"/>
          <p:nvPr/>
        </p:nvSpPr>
        <p:spPr>
          <a:xfrm>
            <a:off x="264817" y="5815584"/>
            <a:ext cx="8531711" cy="566928"/>
          </a:xfrm>
          <a:prstGeom prst="rect">
            <a:avLst/>
          </a:prstGeom>
          <a:noFill/>
        </p:spPr>
        <p:txBody>
          <a:bodyPr wrap="square" rtlCol="0">
            <a:normAutofit fontScale="77500" lnSpcReduction="20000"/>
          </a:bodyPr>
          <a:lstStyle/>
          <a:p>
            <a:r>
              <a:rPr lang="ru-RU" dirty="0" smtClean="0"/>
              <a:t>Сохраняя преемственность от элегантного академического дизайна</a:t>
            </a:r>
            <a:r>
              <a:rPr lang="en-US" dirty="0" smtClean="0"/>
              <a:t>, </a:t>
            </a:r>
            <a:r>
              <a:rPr lang="ru-RU" dirty="0" smtClean="0"/>
              <a:t>индустриальный </a:t>
            </a:r>
            <a:r>
              <a:rPr lang="en-US" dirty="0" smtClean="0"/>
              <a:t>MIPS M4K </a:t>
            </a:r>
            <a:r>
              <a:rPr lang="ru-RU" dirty="0" smtClean="0"/>
              <a:t>оптимизирован по таймингу и содержит много опций</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Демо</a:t>
            </a:r>
            <a:r>
              <a:rPr lang="en-US" dirty="0" smtClean="0"/>
              <a:t>:</a:t>
            </a:r>
            <a:r>
              <a:rPr lang="ru-RU" dirty="0" smtClean="0"/>
              <a:t> </a:t>
            </a:r>
            <a:r>
              <a:rPr lang="en-US" dirty="0" err="1" smtClean="0"/>
              <a:t>RetroBSD</a:t>
            </a:r>
            <a:r>
              <a:rPr lang="en-US" dirty="0" smtClean="0"/>
              <a:t> </a:t>
            </a:r>
            <a:r>
              <a:rPr lang="ru-RU" dirty="0" smtClean="0"/>
              <a:t>на </a:t>
            </a:r>
            <a:r>
              <a:rPr lang="en-US" dirty="0" smtClean="0"/>
              <a:t>Microchip PIC32</a:t>
            </a:r>
            <a:endParaRPr lang="en-US" dirty="0"/>
          </a:p>
        </p:txBody>
      </p:sp>
      <p:pic>
        <p:nvPicPr>
          <p:cNvPr id="4" name="Content Placeholder 3" descr="mips_20121012_162345-2.jpg"/>
          <p:cNvPicPr>
            <a:picLocks noGrp="1" noChangeAspect="1"/>
          </p:cNvPicPr>
          <p:nvPr>
            <p:ph idx="1"/>
          </p:nvPr>
        </p:nvPicPr>
        <p:blipFill>
          <a:blip r:embed="rId2" cstate="print"/>
          <a:stretch>
            <a:fillRect/>
          </a:stretch>
        </p:blipFill>
        <p:spPr>
          <a:xfrm>
            <a:off x="4885765" y="3752377"/>
            <a:ext cx="3880191" cy="2585669"/>
          </a:xfrm>
        </p:spPr>
      </p:pic>
      <p:sp>
        <p:nvSpPr>
          <p:cNvPr id="5" name="Content Placeholder 2"/>
          <p:cNvSpPr txBox="1">
            <a:spLocks/>
          </p:cNvSpPr>
          <p:nvPr/>
        </p:nvSpPr>
        <p:spPr bwMode="auto">
          <a:xfrm>
            <a:off x="385482" y="1232648"/>
            <a:ext cx="8301317" cy="2308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marL="800100" lvl="1" indent="-342900" eaLnBrk="0" hangingPunct="0">
              <a:spcBef>
                <a:spcPct val="20000"/>
              </a:spcBef>
              <a:buClr>
                <a:srgbClr val="E64418"/>
              </a:buClr>
            </a:pPr>
            <a:endParaRPr kumimoji="0" lang="ru-RU" b="0" i="0" u="none" strike="noStrike" kern="0" cap="none" spc="0" normalizeH="0" baseline="0" noProof="0" dirty="0" smtClean="0">
              <a:ln>
                <a:noFill/>
              </a:ln>
              <a:solidFill>
                <a:srgbClr val="7666AC"/>
              </a:solidFill>
              <a:effectLst/>
              <a:uLnTx/>
              <a:uFillTx/>
              <a:latin typeface="+mn-lt"/>
            </a:endParaRPr>
          </a:p>
          <a:p>
            <a:pPr marL="342900" indent="-342900" eaLnBrk="0" hangingPunct="0">
              <a:spcBef>
                <a:spcPct val="20000"/>
              </a:spcBef>
              <a:buClr>
                <a:srgbClr val="E64418"/>
              </a:buClr>
              <a:buFont typeface="Wingdings" pitchFamily="2" charset="2"/>
              <a:buChar char="v"/>
            </a:pPr>
            <a:r>
              <a:rPr lang="en-US" sz="2400" b="0" kern="0" dirty="0" err="1" smtClean="0">
                <a:latin typeface="+mn-lt"/>
                <a:ea typeface="+mn-ea"/>
                <a:cs typeface="+mn-cs"/>
              </a:rPr>
              <a:t>RetroBSD</a:t>
            </a:r>
            <a:r>
              <a:rPr lang="en-US" sz="2400" b="0" kern="0" dirty="0" smtClean="0">
                <a:latin typeface="+mn-lt"/>
                <a:ea typeface="+mn-ea"/>
                <a:cs typeface="+mn-cs"/>
              </a:rPr>
              <a:t> – </a:t>
            </a:r>
            <a:r>
              <a:rPr lang="ru-RU" sz="2400" b="0" kern="0" dirty="0" smtClean="0">
                <a:latin typeface="+mn-lt"/>
                <a:ea typeface="+mn-ea"/>
                <a:cs typeface="+mn-cs"/>
              </a:rPr>
              <a:t>версия </a:t>
            </a:r>
            <a:r>
              <a:rPr lang="en-US" sz="2400" b="0" kern="0" dirty="0" smtClean="0">
                <a:latin typeface="+mn-lt"/>
                <a:ea typeface="+mn-ea"/>
                <a:cs typeface="+mn-cs"/>
              </a:rPr>
              <a:t>Unix </a:t>
            </a:r>
            <a:r>
              <a:rPr lang="ru-RU" sz="2400" b="0" kern="0" dirty="0" smtClean="0">
                <a:latin typeface="+mn-lt"/>
                <a:ea typeface="+mn-ea"/>
                <a:cs typeface="+mn-cs"/>
              </a:rPr>
              <a:t>для микроконтроллеров </a:t>
            </a:r>
            <a:r>
              <a:rPr lang="en-US" sz="2400" b="0" kern="0" dirty="0" smtClean="0">
                <a:latin typeface="+mn-lt"/>
                <a:ea typeface="+mn-ea"/>
                <a:cs typeface="+mn-cs"/>
              </a:rPr>
              <a:t>Microchip PIC32 </a:t>
            </a:r>
            <a:r>
              <a:rPr lang="ru-RU" sz="2400" b="0" kern="0" dirty="0" smtClean="0">
                <a:latin typeface="+mn-lt"/>
                <a:ea typeface="+mn-ea"/>
                <a:cs typeface="+mn-cs"/>
              </a:rPr>
              <a:t>на основе ядра </a:t>
            </a:r>
            <a:r>
              <a:rPr lang="en-US" sz="2400" b="0" kern="0" dirty="0" smtClean="0">
                <a:latin typeface="+mn-lt"/>
                <a:ea typeface="+mn-ea"/>
                <a:cs typeface="+mn-cs"/>
              </a:rPr>
              <a:t>MIPS M4K</a:t>
            </a:r>
          </a:p>
          <a:p>
            <a:pPr marL="342900" indent="-342900" eaLnBrk="0" hangingPunct="0">
              <a:spcBef>
                <a:spcPct val="20000"/>
              </a:spcBef>
              <a:buClr>
                <a:srgbClr val="E64418"/>
              </a:buClr>
              <a:buFont typeface="Wingdings" pitchFamily="2" charset="2"/>
              <a:buChar char="v"/>
            </a:pPr>
            <a:endParaRPr kumimoji="0" lang="en-US" sz="2400" b="0" i="0" u="none" strike="noStrike" kern="0" cap="none" spc="0" normalizeH="0" baseline="0" noProof="0" dirty="0" smtClean="0">
              <a:ln>
                <a:noFill/>
              </a:ln>
              <a:solidFill>
                <a:srgbClr val="7666AC"/>
              </a:solidFill>
              <a:effectLst/>
              <a:uLnTx/>
              <a:uFillTx/>
              <a:latin typeface="+mn-lt"/>
              <a:ea typeface="+mn-ea"/>
              <a:cs typeface="+mn-cs"/>
            </a:endParaRPr>
          </a:p>
          <a:p>
            <a:pPr marL="342900" indent="-342900" eaLnBrk="0" hangingPunct="0">
              <a:spcBef>
                <a:spcPct val="20000"/>
              </a:spcBef>
              <a:buClr>
                <a:srgbClr val="E64418"/>
              </a:buClr>
              <a:buFont typeface="Wingdings" pitchFamily="2" charset="2"/>
              <a:buChar char="v"/>
            </a:pPr>
            <a:r>
              <a:rPr lang="en-US" sz="2400" b="0" kern="0" dirty="0" smtClean="0">
                <a:latin typeface="+mn-lt"/>
                <a:ea typeface="+mn-ea"/>
                <a:cs typeface="+mn-cs"/>
                <a:hlinkClick r:id="rId3"/>
              </a:rPr>
              <a:t>http://retrobsd.org</a:t>
            </a:r>
            <a:endParaRPr lang="en-US" sz="2400" b="0" kern="0" dirty="0" smtClean="0">
              <a:latin typeface="+mn-lt"/>
              <a:ea typeface="+mn-ea"/>
              <a:cs typeface="+mn-cs"/>
            </a:endParaRPr>
          </a:p>
          <a:p>
            <a:pPr marL="342900" indent="-342900" eaLnBrk="0" hangingPunct="0">
              <a:spcBef>
                <a:spcPct val="20000"/>
              </a:spcBef>
              <a:buClr>
                <a:srgbClr val="E64418"/>
              </a:buClr>
              <a:buFont typeface="Wingdings" pitchFamily="2" charset="2"/>
              <a:buChar char="v"/>
            </a:pPr>
            <a:endParaRPr kumimoji="0" lang="en-US" sz="2400" b="0" i="0" u="none" strike="noStrike" kern="0" cap="none" spc="0" normalizeH="0" baseline="0" noProof="0" dirty="0" smtClean="0">
              <a:ln>
                <a:noFill/>
              </a:ln>
              <a:solidFill>
                <a:srgbClr val="7666AC"/>
              </a:solidFill>
              <a:effectLst/>
              <a:uLnTx/>
              <a:uFillTx/>
              <a:latin typeface="+mn-lt"/>
              <a:ea typeface="+mn-ea"/>
              <a:cs typeface="+mn-cs"/>
            </a:endParaRPr>
          </a:p>
          <a:p>
            <a:pPr marL="342900" indent="-342900" eaLnBrk="0" hangingPunct="0">
              <a:spcBef>
                <a:spcPct val="20000"/>
              </a:spcBef>
              <a:buClr>
                <a:srgbClr val="E64418"/>
              </a:buClr>
              <a:buFont typeface="Wingdings" pitchFamily="2" charset="2"/>
              <a:buChar char="v"/>
            </a:pPr>
            <a:r>
              <a:rPr lang="ru-RU" sz="2400" b="0" kern="0" noProof="0" dirty="0" smtClean="0">
                <a:latin typeface="+mn-lt"/>
                <a:ea typeface="+mn-ea"/>
                <a:cs typeface="+mn-cs"/>
              </a:rPr>
              <a:t>Создана Сергеем Вакуленко – сотрудником </a:t>
            </a:r>
            <a:r>
              <a:rPr lang="en-US" sz="2400" b="0" kern="0" noProof="0" dirty="0" smtClean="0">
                <a:latin typeface="+mn-lt"/>
                <a:ea typeface="+mn-ea"/>
                <a:cs typeface="+mn-cs"/>
              </a:rPr>
              <a:t>MIPS Technologies</a:t>
            </a:r>
            <a:endParaRPr kumimoji="0" lang="ru-RU" sz="2400" b="0" i="0" u="none" strike="noStrike" kern="0" cap="none" spc="0" normalizeH="0" baseline="0" noProof="0" dirty="0" smtClean="0">
              <a:ln>
                <a:noFill/>
              </a:ln>
              <a:solidFill>
                <a:srgbClr val="7666AC"/>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MIPS 24K – </a:t>
            </a:r>
            <a:r>
              <a:rPr lang="ru-RU" dirty="0" smtClean="0"/>
              <a:t>история стабильного успеха</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ru-RU" dirty="0" smtClean="0"/>
              <a:t>Эффективное ядро средней производительности</a:t>
            </a:r>
          </a:p>
          <a:p>
            <a:pPr lvl="1"/>
            <a:endParaRPr lang="en-US" dirty="0" smtClean="0"/>
          </a:p>
          <a:p>
            <a:pPr lvl="1"/>
            <a:r>
              <a:rPr lang="ru-RU" dirty="0" smtClean="0"/>
              <a:t>Баланс производительности и размера </a:t>
            </a:r>
            <a:r>
              <a:rPr lang="en-US" dirty="0" smtClean="0"/>
              <a:t>/ </a:t>
            </a:r>
            <a:r>
              <a:rPr lang="ru-RU" dirty="0" smtClean="0"/>
              <a:t>энергопотребления</a:t>
            </a:r>
          </a:p>
          <a:p>
            <a:endParaRPr lang="en-US" dirty="0" smtClean="0"/>
          </a:p>
          <a:p>
            <a:r>
              <a:rPr lang="en-US" dirty="0" smtClean="0"/>
              <a:t>8 </a:t>
            </a:r>
            <a:r>
              <a:rPr lang="ru-RU" dirty="0" smtClean="0"/>
              <a:t>стадий конвейера (11 стадий в режиме </a:t>
            </a:r>
            <a:r>
              <a:rPr lang="en-US" dirty="0" smtClean="0"/>
              <a:t>MIPS16e)</a:t>
            </a:r>
          </a:p>
          <a:p>
            <a:endParaRPr lang="en-US" dirty="0" smtClean="0"/>
          </a:p>
          <a:p>
            <a:r>
              <a:rPr lang="ru-RU" dirty="0" smtClean="0"/>
              <a:t>Вышло в 2004 году и с тех пор стабильно успешно</a:t>
            </a:r>
          </a:p>
          <a:p>
            <a:pPr lvl="1"/>
            <a:endParaRPr lang="en-US" dirty="0" smtClean="0"/>
          </a:p>
          <a:p>
            <a:pPr lvl="1"/>
            <a:r>
              <a:rPr lang="ru-RU" dirty="0" smtClean="0"/>
              <a:t>Лицензии на использование этого ядра купили более 50 компаний</a:t>
            </a:r>
            <a:r>
              <a:rPr lang="en-US" dirty="0" smtClean="0"/>
              <a:t>, </a:t>
            </a:r>
            <a:r>
              <a:rPr lang="ru-RU" dirty="0" smtClean="0"/>
              <a:t>включая </a:t>
            </a:r>
            <a:r>
              <a:rPr lang="en-US" dirty="0" err="1" smtClean="0"/>
              <a:t>Atheros</a:t>
            </a:r>
            <a:r>
              <a:rPr lang="en-US" dirty="0" smtClean="0"/>
              <a:t> (</a:t>
            </a:r>
            <a:r>
              <a:rPr lang="ru-RU" dirty="0" smtClean="0"/>
              <a:t>куплен </a:t>
            </a:r>
            <a:r>
              <a:rPr lang="en-US" dirty="0" smtClean="0"/>
              <a:t>Qualcomm), Cisco, </a:t>
            </a:r>
            <a:r>
              <a:rPr lang="en-US" dirty="0" err="1" smtClean="0"/>
              <a:t>Lantiq</a:t>
            </a:r>
            <a:r>
              <a:rPr lang="en-US" dirty="0" smtClean="0"/>
              <a:t>, </a:t>
            </a:r>
            <a:r>
              <a:rPr lang="en-US" dirty="0" err="1" smtClean="0"/>
              <a:t>Ralink</a:t>
            </a:r>
            <a:r>
              <a:rPr lang="en-US" dirty="0" smtClean="0"/>
              <a:t>, Toshiba </a:t>
            </a:r>
            <a:r>
              <a:rPr lang="ru-RU" dirty="0" smtClean="0"/>
              <a:t>и другие</a:t>
            </a:r>
          </a:p>
          <a:p>
            <a:endParaRPr lang="en-US" dirty="0" smtClean="0"/>
          </a:p>
          <a:p>
            <a:r>
              <a:rPr lang="ru-RU" dirty="0" smtClean="0"/>
              <a:t>Гибкая поддержка виртуальной памяти с </a:t>
            </a:r>
            <a:r>
              <a:rPr lang="en-US" dirty="0" smtClean="0"/>
              <a:t>Translation </a:t>
            </a:r>
            <a:r>
              <a:rPr lang="en-US" dirty="0" err="1" smtClean="0"/>
              <a:t>Lookaside</a:t>
            </a:r>
            <a:r>
              <a:rPr lang="en-US" dirty="0" smtClean="0"/>
              <a:t> Buffer</a:t>
            </a:r>
            <a:r>
              <a:rPr lang="ru-RU" dirty="0" smtClean="0"/>
              <a:t> </a:t>
            </a:r>
            <a:r>
              <a:rPr lang="en-US" dirty="0" smtClean="0"/>
              <a:t>(TLB)</a:t>
            </a:r>
            <a:endParaRPr lang="ru-RU" dirty="0" smtClean="0"/>
          </a:p>
          <a:p>
            <a:endParaRPr lang="en-US" dirty="0" smtClean="0"/>
          </a:p>
          <a:p>
            <a:r>
              <a:rPr lang="ru-RU" dirty="0" smtClean="0"/>
              <a:t>Вариант </a:t>
            </a:r>
            <a:r>
              <a:rPr lang="en-US" dirty="0" smtClean="0"/>
              <a:t>MIPS 24Kf </a:t>
            </a:r>
            <a:r>
              <a:rPr lang="ru-RU" dirty="0" smtClean="0"/>
              <a:t>поддерживает арифметику с плавающей точкой</a:t>
            </a:r>
          </a:p>
          <a:p>
            <a:endParaRPr lang="ru-RU" dirty="0" smtClean="0"/>
          </a:p>
          <a:p>
            <a:r>
              <a:rPr lang="ru-RU" dirty="0" smtClean="0"/>
              <a:t>Вариант </a:t>
            </a:r>
            <a:r>
              <a:rPr lang="en-US" dirty="0" smtClean="0"/>
              <a:t>MIPS 24KE </a:t>
            </a:r>
            <a:r>
              <a:rPr lang="ru-RU" dirty="0" smtClean="0"/>
              <a:t>поддерживает расширение для </a:t>
            </a:r>
            <a:r>
              <a:rPr lang="en-US" dirty="0" smtClean="0"/>
              <a:t>DSP</a:t>
            </a:r>
          </a:p>
          <a:p>
            <a:endParaRPr lang="en-US" dirty="0" smtClean="0"/>
          </a:p>
          <a:p>
            <a:r>
              <a:rPr lang="ru-RU" dirty="0" smtClean="0"/>
              <a:t>1</a:t>
            </a:r>
            <a:r>
              <a:rPr lang="en-US" dirty="0" smtClean="0"/>
              <a:t>.47</a:t>
            </a:r>
            <a:r>
              <a:rPr lang="ru-RU" dirty="0" smtClean="0"/>
              <a:t> </a:t>
            </a:r>
            <a:r>
              <a:rPr lang="en-US" dirty="0" smtClean="0"/>
              <a:t>GHz </a:t>
            </a:r>
            <a:r>
              <a:rPr lang="ru-RU" dirty="0" smtClean="0"/>
              <a:t>на процессе </a:t>
            </a:r>
            <a:r>
              <a:rPr lang="en-US" dirty="0" smtClean="0"/>
              <a:t>40 nm G TSMC, </a:t>
            </a:r>
            <a:r>
              <a:rPr lang="ru-RU" dirty="0" smtClean="0"/>
              <a:t>1</a:t>
            </a:r>
            <a:r>
              <a:rPr lang="en-US" dirty="0" smtClean="0"/>
              <a:t>.6 DMIPS / MHz, 2.69 </a:t>
            </a:r>
            <a:r>
              <a:rPr lang="en-US" dirty="0" err="1" smtClean="0"/>
              <a:t>Coremark</a:t>
            </a:r>
            <a:r>
              <a:rPr lang="en-US" dirty="0" smtClean="0"/>
              <a:t> / MHz, 0.10 </a:t>
            </a:r>
            <a:r>
              <a:rPr lang="en-US" dirty="0" err="1" smtClean="0"/>
              <a:t>mW</a:t>
            </a:r>
            <a:r>
              <a:rPr lang="en-US" dirty="0" smtClean="0"/>
              <a:t> / MHz, 0.36 mm</a:t>
            </a:r>
            <a:r>
              <a:rPr lang="en-US" baseline="30000" dirty="0" smtClean="0"/>
              <a:t>2</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New Horizontal MIPS Confidential with Sales_Disclaimer">
  <a:themeElements>
    <a:clrScheme name="1_New Horizontal MIPS Confidential with Sales_Disclaimer 1">
      <a:dk1>
        <a:srgbClr val="3F3F3F"/>
      </a:dk1>
      <a:lt1>
        <a:srgbClr val="FFFFFF"/>
      </a:lt1>
      <a:dk2>
        <a:srgbClr val="3F3F3F"/>
      </a:dk2>
      <a:lt2>
        <a:srgbClr val="FFFFFF"/>
      </a:lt2>
      <a:accent1>
        <a:srgbClr val="99CC00"/>
      </a:accent1>
      <a:accent2>
        <a:srgbClr val="00A1AC"/>
      </a:accent2>
      <a:accent3>
        <a:srgbClr val="FFFFFF"/>
      </a:accent3>
      <a:accent4>
        <a:srgbClr val="343434"/>
      </a:accent4>
      <a:accent5>
        <a:srgbClr val="CAE2AA"/>
      </a:accent5>
      <a:accent6>
        <a:srgbClr val="00919B"/>
      </a:accent6>
      <a:hlink>
        <a:srgbClr val="99CC00"/>
      </a:hlink>
      <a:folHlink>
        <a:srgbClr val="B2B2B2"/>
      </a:folHlink>
    </a:clrScheme>
    <a:fontScheme name="1_New Horizontal MIPS Confidential with Sales_Disclaim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1_New Horizontal MIPS Confidential with Sales_Disclaimer 1">
        <a:dk1>
          <a:srgbClr val="3F3F3F"/>
        </a:dk1>
        <a:lt1>
          <a:srgbClr val="FFFFFF"/>
        </a:lt1>
        <a:dk2>
          <a:srgbClr val="3F3F3F"/>
        </a:dk2>
        <a:lt2>
          <a:srgbClr val="FFFFFF"/>
        </a:lt2>
        <a:accent1>
          <a:srgbClr val="99CC00"/>
        </a:accent1>
        <a:accent2>
          <a:srgbClr val="00A1AC"/>
        </a:accent2>
        <a:accent3>
          <a:srgbClr val="FFFFFF"/>
        </a:accent3>
        <a:accent4>
          <a:srgbClr val="343434"/>
        </a:accent4>
        <a:accent5>
          <a:srgbClr val="CAE2AA"/>
        </a:accent5>
        <a:accent6>
          <a:srgbClr val="00919B"/>
        </a:accent6>
        <a:hlink>
          <a:srgbClr val="99CC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37578</TotalTime>
  <Words>1871</Words>
  <Application>Microsoft Office PowerPoint</Application>
  <PresentationFormat>On-screen Show (4:3)</PresentationFormat>
  <Paragraphs>345</Paragraphs>
  <Slides>25</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1_New Horizontal MIPS Confidential with Sales_Disclaimer</vt:lpstr>
      <vt:lpstr>Microsoft Office Excel 97-2003 Worksheet</vt:lpstr>
      <vt:lpstr>Slide 1</vt:lpstr>
      <vt:lpstr>Классификация современных процессоров MIPS</vt:lpstr>
      <vt:lpstr>«Классические» ядра и новое поколение - MIPS Aptiv</vt:lpstr>
      <vt:lpstr>«Классические» ядра MIPS Technologies</vt:lpstr>
      <vt:lpstr>Aptiv Cores Span a Broad Application Range</vt:lpstr>
      <vt:lpstr>Slide 6</vt:lpstr>
      <vt:lpstr>Конвейер M4K напоминает конвейер из учебников</vt:lpstr>
      <vt:lpstr>Демо: RetroBSD на Microchip PIC32</vt:lpstr>
      <vt:lpstr>MIPS 24K – история стабильного успеха</vt:lpstr>
      <vt:lpstr>Конвейер MIPS 24K – 8 стадий</vt:lpstr>
      <vt:lpstr>Демо: Линуксный компьютер за 22 евро на MIPS 24KE</vt:lpstr>
      <vt:lpstr>Демо: Терминал линуксного компьютера с MIPS 24KE</vt:lpstr>
      <vt:lpstr>MIPS 34K – многопоточность на одном ядре</vt:lpstr>
      <vt:lpstr>Конвейер MIPS 34K – 9 стадий</vt:lpstr>
      <vt:lpstr>MIPS 74K – суперскалярная производительность</vt:lpstr>
      <vt:lpstr>Демо: Андроидный планшет на MIPS 74K</vt:lpstr>
      <vt:lpstr>Многоядерные системы MIPS 1004K и interAptiv</vt:lpstr>
      <vt:lpstr>Сравнение – MIPS 1004K против ARM Cortex A9 по производительности</vt:lpstr>
      <vt:lpstr>Три ядра MIPS 1004K - меньше площади и энергопотребления, чем два ядра ARM Cortex A9</vt:lpstr>
      <vt:lpstr>Пример использования MIPS 1004K - Mobileye</vt:lpstr>
      <vt:lpstr>Многоядерная система MIPS 1074K против Intel Atom</vt:lpstr>
      <vt:lpstr>MIPS proAptiv – новый уровень производительности</vt:lpstr>
      <vt:lpstr>MIPS proAptiv против ARM Cortex A15 – та же производительность на вдвое меньшей площади</vt:lpstr>
      <vt:lpstr>Демо: MIPS-based Ingenic и Андроид в телевизоре</vt:lpstr>
      <vt:lpstr>Slide 25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Marva Maida</dc:creator>
  <cp:lastModifiedBy>panchul</cp:lastModifiedBy>
  <cp:revision>1275</cp:revision>
  <dcterms:created xsi:type="dcterms:W3CDTF">2011-02-09T22:38:41Z</dcterms:created>
  <dcterms:modified xsi:type="dcterms:W3CDTF">2012-10-22T02:37:49Z</dcterms:modified>
</cp:coreProperties>
</file>