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27"/>
  </p:notesMasterIdLst>
  <p:handoutMasterIdLst>
    <p:handoutMasterId r:id="rId28"/>
  </p:handoutMasterIdLst>
  <p:sldIdLst>
    <p:sldId id="525" r:id="rId2"/>
    <p:sldId id="530" r:id="rId3"/>
    <p:sldId id="550" r:id="rId4"/>
    <p:sldId id="563" r:id="rId5"/>
    <p:sldId id="551" r:id="rId6"/>
    <p:sldId id="552" r:id="rId7"/>
    <p:sldId id="553" r:id="rId8"/>
    <p:sldId id="554" r:id="rId9"/>
    <p:sldId id="555" r:id="rId10"/>
    <p:sldId id="556" r:id="rId11"/>
    <p:sldId id="557" r:id="rId12"/>
    <p:sldId id="558" r:id="rId13"/>
    <p:sldId id="569" r:id="rId14"/>
    <p:sldId id="570" r:id="rId15"/>
    <p:sldId id="567" r:id="rId16"/>
    <p:sldId id="571" r:id="rId17"/>
    <p:sldId id="564" r:id="rId18"/>
    <p:sldId id="565" r:id="rId19"/>
    <p:sldId id="566" r:id="rId20"/>
    <p:sldId id="572" r:id="rId21"/>
    <p:sldId id="575" r:id="rId22"/>
    <p:sldId id="573" r:id="rId23"/>
    <p:sldId id="574" r:id="rId24"/>
    <p:sldId id="562" r:id="rId25"/>
    <p:sldId id="549" r:id="rId26"/>
  </p:sldIdLst>
  <p:sldSz cx="9144000" cy="6858000" type="screen4x3"/>
  <p:notesSz cx="7010400" cy="9296400"/>
  <p:defaultTextStyle>
    <a:defPPr>
      <a:defRPr lang="en-US"/>
    </a:defPPr>
    <a:lvl1pPr algn="l" rtl="0" fontAlgn="base">
      <a:spcBef>
        <a:spcPct val="0"/>
      </a:spcBef>
      <a:spcAft>
        <a:spcPct val="0"/>
      </a:spcAft>
      <a:defRPr sz="2000" b="1" kern="1200">
        <a:solidFill>
          <a:srgbClr val="7666AC"/>
        </a:solidFill>
        <a:latin typeface="Arial" charset="0"/>
        <a:ea typeface="MS PGothic" pitchFamily="34" charset="-128"/>
        <a:cs typeface="Arial" charset="0"/>
      </a:defRPr>
    </a:lvl1pPr>
    <a:lvl2pPr marL="457200" algn="l" rtl="0" fontAlgn="base">
      <a:spcBef>
        <a:spcPct val="0"/>
      </a:spcBef>
      <a:spcAft>
        <a:spcPct val="0"/>
      </a:spcAft>
      <a:defRPr sz="2000" b="1" kern="1200">
        <a:solidFill>
          <a:srgbClr val="7666AC"/>
        </a:solidFill>
        <a:latin typeface="Arial" charset="0"/>
        <a:ea typeface="MS PGothic" pitchFamily="34" charset="-128"/>
        <a:cs typeface="Arial" charset="0"/>
      </a:defRPr>
    </a:lvl2pPr>
    <a:lvl3pPr marL="914400" algn="l" rtl="0" fontAlgn="base">
      <a:spcBef>
        <a:spcPct val="0"/>
      </a:spcBef>
      <a:spcAft>
        <a:spcPct val="0"/>
      </a:spcAft>
      <a:defRPr sz="2000" b="1" kern="1200">
        <a:solidFill>
          <a:srgbClr val="7666AC"/>
        </a:solidFill>
        <a:latin typeface="Arial" charset="0"/>
        <a:ea typeface="MS PGothic" pitchFamily="34" charset="-128"/>
        <a:cs typeface="Arial" charset="0"/>
      </a:defRPr>
    </a:lvl3pPr>
    <a:lvl4pPr marL="1371600" algn="l" rtl="0" fontAlgn="base">
      <a:spcBef>
        <a:spcPct val="0"/>
      </a:spcBef>
      <a:spcAft>
        <a:spcPct val="0"/>
      </a:spcAft>
      <a:defRPr sz="2000" b="1" kern="1200">
        <a:solidFill>
          <a:srgbClr val="7666AC"/>
        </a:solidFill>
        <a:latin typeface="Arial" charset="0"/>
        <a:ea typeface="MS PGothic" pitchFamily="34" charset="-128"/>
        <a:cs typeface="Arial" charset="0"/>
      </a:defRPr>
    </a:lvl4pPr>
    <a:lvl5pPr marL="1828800" algn="l" rtl="0" fontAlgn="base">
      <a:spcBef>
        <a:spcPct val="0"/>
      </a:spcBef>
      <a:spcAft>
        <a:spcPct val="0"/>
      </a:spcAft>
      <a:defRPr sz="2000" b="1" kern="1200">
        <a:solidFill>
          <a:srgbClr val="7666AC"/>
        </a:solidFill>
        <a:latin typeface="Arial" charset="0"/>
        <a:ea typeface="MS PGothic" pitchFamily="34" charset="-128"/>
        <a:cs typeface="Arial" charset="0"/>
      </a:defRPr>
    </a:lvl5pPr>
    <a:lvl6pPr marL="2286000" algn="l" defTabSz="914400" rtl="0" eaLnBrk="1" latinLnBrk="0" hangingPunct="1">
      <a:defRPr sz="2000" b="1" kern="1200">
        <a:solidFill>
          <a:srgbClr val="7666AC"/>
        </a:solidFill>
        <a:latin typeface="Arial" charset="0"/>
        <a:ea typeface="MS PGothic" pitchFamily="34" charset="-128"/>
        <a:cs typeface="Arial" charset="0"/>
      </a:defRPr>
    </a:lvl6pPr>
    <a:lvl7pPr marL="2743200" algn="l" defTabSz="914400" rtl="0" eaLnBrk="1" latinLnBrk="0" hangingPunct="1">
      <a:defRPr sz="2000" b="1" kern="1200">
        <a:solidFill>
          <a:srgbClr val="7666AC"/>
        </a:solidFill>
        <a:latin typeface="Arial" charset="0"/>
        <a:ea typeface="MS PGothic" pitchFamily="34" charset="-128"/>
        <a:cs typeface="Arial" charset="0"/>
      </a:defRPr>
    </a:lvl7pPr>
    <a:lvl8pPr marL="3200400" algn="l" defTabSz="914400" rtl="0" eaLnBrk="1" latinLnBrk="0" hangingPunct="1">
      <a:defRPr sz="2000" b="1" kern="1200">
        <a:solidFill>
          <a:srgbClr val="7666AC"/>
        </a:solidFill>
        <a:latin typeface="Arial" charset="0"/>
        <a:ea typeface="MS PGothic" pitchFamily="34" charset="-128"/>
        <a:cs typeface="Arial" charset="0"/>
      </a:defRPr>
    </a:lvl8pPr>
    <a:lvl9pPr marL="3657600" algn="l" defTabSz="914400" rtl="0" eaLnBrk="1" latinLnBrk="0" hangingPunct="1">
      <a:defRPr sz="2000" b="1" kern="1200">
        <a:solidFill>
          <a:srgbClr val="7666AC"/>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76AC"/>
    <a:srgbClr val="485FAA"/>
    <a:srgbClr val="7666AC"/>
    <a:srgbClr val="AA1B81"/>
    <a:srgbClr val="7F1461"/>
    <a:srgbClr val="7666AD"/>
    <a:srgbClr val="00A1AC"/>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550" autoAdjust="0"/>
    <p:restoredTop sz="89130" autoAdjust="0"/>
  </p:normalViewPr>
  <p:slideViewPr>
    <p:cSldViewPr snapToGrid="0">
      <p:cViewPr varScale="1">
        <p:scale>
          <a:sx n="85" d="100"/>
          <a:sy n="85" d="100"/>
        </p:scale>
        <p:origin x="-658" y="-8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spcBef>
                <a:spcPct val="0"/>
              </a:spcBef>
              <a:buClrTx/>
              <a:buFontTx/>
              <a:buNone/>
              <a:defRPr sz="1200" b="0">
                <a:solidFill>
                  <a:schemeClr val="tx1"/>
                </a:solidFill>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spcBef>
                <a:spcPct val="0"/>
              </a:spcBef>
              <a:buClrTx/>
              <a:buFontTx/>
              <a:buNone/>
              <a:defRPr sz="1200" b="0">
                <a:solidFill>
                  <a:schemeClr val="tx1"/>
                </a:solidFill>
                <a:ea typeface="ＭＳ Ｐゴシック" charset="0"/>
                <a:cs typeface="ＭＳ Ｐゴシック" charset="0"/>
              </a:defRPr>
            </a:lvl1pPr>
          </a:lstStyle>
          <a:p>
            <a:pPr>
              <a:defRPr/>
            </a:pPr>
            <a:fld id="{3E7FF47D-1802-4678-B741-50ABA730FAF0}" type="datetimeFigureOut">
              <a:rPr lang="en-US"/>
              <a:pPr>
                <a:defRPr/>
              </a:pPr>
              <a:t>11/2/2012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spcBef>
                <a:spcPct val="0"/>
              </a:spcBef>
              <a:buClrTx/>
              <a:buFontTx/>
              <a:buNone/>
              <a:defRPr sz="1200" b="0">
                <a:solidFill>
                  <a:schemeClr val="tx1"/>
                </a:solidFill>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1" hangingPunct="1">
              <a:spcBef>
                <a:spcPct val="0"/>
              </a:spcBef>
              <a:buClrTx/>
              <a:buFontTx/>
              <a:buNone/>
              <a:defRPr sz="1200" b="0">
                <a:solidFill>
                  <a:schemeClr val="tx1"/>
                </a:solidFill>
                <a:ea typeface="ＭＳ Ｐゴシック" charset="0"/>
                <a:cs typeface="ＭＳ Ｐゴシック" charset="0"/>
              </a:defRPr>
            </a:lvl1pPr>
          </a:lstStyle>
          <a:p>
            <a:pPr>
              <a:defRPr/>
            </a:pPr>
            <a:fld id="{E4BAA3B8-09B9-4FB9-8BE3-EAB393A65E9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defTabSz="881063" eaLnBrk="1" hangingPunct="1">
              <a:spcBef>
                <a:spcPct val="0"/>
              </a:spcBef>
              <a:buClrTx/>
              <a:buFontTx/>
              <a:buNone/>
              <a:defRPr sz="1200" b="0">
                <a:solidFill>
                  <a:schemeClr val="tx1"/>
                </a:solidFill>
                <a:ea typeface="ＭＳ Ｐゴシック" charset="0"/>
                <a:cs typeface="Arial" charset="0"/>
              </a:defRPr>
            </a:lvl1pPr>
          </a:lstStyle>
          <a:p>
            <a:pPr>
              <a:defRPr/>
            </a:pPr>
            <a:endParaRPr lang="en-US"/>
          </a:p>
        </p:txBody>
      </p:sp>
      <p:sp>
        <p:nvSpPr>
          <p:cNvPr id="100355"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defTabSz="881063" eaLnBrk="1" hangingPunct="1">
              <a:spcBef>
                <a:spcPct val="0"/>
              </a:spcBef>
              <a:buClrTx/>
              <a:buFontTx/>
              <a:buNone/>
              <a:defRPr sz="1200" b="0">
                <a:solidFill>
                  <a:schemeClr val="tx1"/>
                </a:solidFill>
                <a:ea typeface="ＭＳ Ｐゴシック"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0358"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defTabSz="881063" eaLnBrk="1" hangingPunct="1">
              <a:spcBef>
                <a:spcPct val="0"/>
              </a:spcBef>
              <a:buClrTx/>
              <a:buFontTx/>
              <a:buNone/>
              <a:defRPr sz="1200" b="0">
                <a:solidFill>
                  <a:schemeClr val="tx1"/>
                </a:solidFill>
                <a:ea typeface="ＭＳ Ｐゴシック" charset="0"/>
                <a:cs typeface="Arial" charset="0"/>
              </a:defRPr>
            </a:lvl1pPr>
          </a:lstStyle>
          <a:p>
            <a:pPr>
              <a:defRPr/>
            </a:pPr>
            <a:endParaRPr lang="en-US"/>
          </a:p>
        </p:txBody>
      </p:sp>
      <p:sp>
        <p:nvSpPr>
          <p:cNvPr id="100359"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defTabSz="881063" eaLnBrk="1" hangingPunct="1">
              <a:spcBef>
                <a:spcPct val="0"/>
              </a:spcBef>
              <a:buClrTx/>
              <a:buFontTx/>
              <a:buNone/>
              <a:defRPr sz="1200" b="0">
                <a:solidFill>
                  <a:schemeClr val="tx1"/>
                </a:solidFill>
                <a:ea typeface="ＭＳ Ｐゴシック" charset="0"/>
                <a:cs typeface="Arial" charset="0"/>
              </a:defRPr>
            </a:lvl1pPr>
          </a:lstStyle>
          <a:p>
            <a:pPr>
              <a:defRPr/>
            </a:pPr>
            <a:fld id="{6AD0EAE1-A942-4EE8-A66B-AE741CDF11D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5BA4C917-655F-4A38-B3F6-0BC98E39ABCA}" type="slidenum">
              <a:rPr lang="en-US" smtClean="0">
                <a:cs typeface="Arial" charset="0"/>
              </a:rPr>
              <a:pPr/>
              <a:t>4</a:t>
            </a:fld>
            <a:endParaRPr lang="en-US" smtClean="0">
              <a:cs typeface="Arial" charset="0"/>
            </a:endParaRPr>
          </a:p>
        </p:txBody>
      </p:sp>
      <p:sp>
        <p:nvSpPr>
          <p:cNvPr id="33794" name="Rectangle 2"/>
          <p:cNvSpPr>
            <a:spLocks noGrp="1" noRot="1" noChangeAspect="1" noChangeArrowheads="1" noTextEdit="1"/>
          </p:cNvSpPr>
          <p:nvPr>
            <p:ph type="sldImg"/>
          </p:nvPr>
        </p:nvSpPr>
        <p:spPr>
          <a:xfrm>
            <a:off x="1181100" y="698500"/>
            <a:ext cx="4648200" cy="3486150"/>
          </a:xfrm>
          <a:ln/>
        </p:spPr>
      </p:sp>
      <p:sp>
        <p:nvSpPr>
          <p:cNvPr id="33795" name="Rectangle 3"/>
          <p:cNvSpPr>
            <a:spLocks noGrp="1" noChangeArrowheads="1"/>
          </p:cNvSpPr>
          <p:nvPr>
            <p:ph type="body" idx="1"/>
          </p:nvPr>
        </p:nvSpPr>
        <p:spPr>
          <a:xfrm>
            <a:off x="701676" y="4418015"/>
            <a:ext cx="5607050" cy="4179887"/>
          </a:xfrm>
          <a:noFill/>
          <a:ln/>
        </p:spPr>
        <p:txBody>
          <a:bodyPr lIns="89813" tIns="44907" rIns="89813" bIns="44907"/>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5341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343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PPT.jpg"/>
          <p:cNvPicPr>
            <a:picLocks noChangeAspect="1"/>
          </p:cNvPicPr>
          <p:nvPr/>
        </p:nvPicPr>
        <p:blipFill>
          <a:blip r:embed="rId13" cstate="print"/>
          <a:srcRect/>
          <a:stretch>
            <a:fillRect/>
          </a:stretch>
        </p:blipFill>
        <p:spPr bwMode="auto">
          <a:xfrm>
            <a:off x="0" y="0"/>
            <a:ext cx="9144000" cy="6850063"/>
          </a:xfrm>
          <a:prstGeom prst="rect">
            <a:avLst/>
          </a:prstGeom>
          <a:noFill/>
          <a:ln w="9525">
            <a:noFill/>
            <a:miter lim="800000"/>
            <a:headEnd/>
            <a:tailEnd/>
          </a:ln>
        </p:spPr>
      </p:pic>
      <p:pic>
        <p:nvPicPr>
          <p:cNvPr id="1027" name="Picture 7" descr="MIPS-Logo-white"/>
          <p:cNvPicPr>
            <a:picLocks noChangeAspect="1" noChangeArrowheads="1"/>
          </p:cNvPicPr>
          <p:nvPr/>
        </p:nvPicPr>
        <p:blipFill>
          <a:blip r:embed="rId14" cstate="print"/>
          <a:srcRect/>
          <a:stretch>
            <a:fillRect/>
          </a:stretch>
        </p:blipFill>
        <p:spPr bwMode="invGray">
          <a:xfrm>
            <a:off x="8077200" y="6608763"/>
            <a:ext cx="836613" cy="192087"/>
          </a:xfrm>
          <a:prstGeom prst="rect">
            <a:avLst/>
          </a:prstGeom>
          <a:noFill/>
          <a:ln w="9525">
            <a:noFill/>
            <a:miter lim="800000"/>
            <a:headEnd/>
            <a:tailEnd/>
          </a:ln>
        </p:spPr>
      </p:pic>
      <p:sp>
        <p:nvSpPr>
          <p:cNvPr id="15" name="Rectangle 18"/>
          <p:cNvSpPr>
            <a:spLocks noChangeArrowheads="1"/>
          </p:cNvSpPr>
          <p:nvPr/>
        </p:nvSpPr>
        <p:spPr bwMode="auto">
          <a:xfrm>
            <a:off x="9525" y="6583363"/>
            <a:ext cx="323850" cy="228600"/>
          </a:xfrm>
          <a:prstGeom prst="rect">
            <a:avLst/>
          </a:prstGeom>
          <a:noFill/>
          <a:ln w="9525">
            <a:noFill/>
            <a:miter lim="800000"/>
            <a:headEnd/>
            <a:tailEnd/>
          </a:ln>
          <a:effectLst/>
        </p:spPr>
        <p:txBody>
          <a:bodyPr wrap="none">
            <a:spAutoFit/>
          </a:bodyPr>
          <a:lstStyle/>
          <a:p>
            <a:pPr algn="ctr">
              <a:defRPr/>
            </a:pPr>
            <a:fld id="{80403A2B-26D7-44AE-821F-F3515E626535}" type="slidenum">
              <a:rPr lang="en-US" sz="900" b="0">
                <a:solidFill>
                  <a:schemeClr val="tx2"/>
                </a:solidFill>
                <a:ea typeface="ＭＳ Ｐゴシック" charset="0"/>
                <a:cs typeface="ＭＳ Ｐゴシック" charset="0"/>
              </a:rPr>
              <a:pPr algn="ctr">
                <a:defRPr/>
              </a:pPr>
              <a:t>‹#›</a:t>
            </a:fld>
            <a:endParaRPr lang="en-US" sz="900" b="0">
              <a:solidFill>
                <a:schemeClr val="tx2"/>
              </a:solidFill>
              <a:ea typeface="ＭＳ Ｐゴシック" charset="0"/>
              <a:cs typeface="ＭＳ Ｐゴシック" charset="0"/>
            </a:endParaRPr>
          </a:p>
        </p:txBody>
      </p:sp>
      <p:sp>
        <p:nvSpPr>
          <p:cNvPr id="16" name="Text Box 27"/>
          <p:cNvSpPr txBox="1">
            <a:spLocks noChangeArrowheads="1"/>
          </p:cNvSpPr>
          <p:nvPr/>
        </p:nvSpPr>
        <p:spPr bwMode="auto">
          <a:xfrm>
            <a:off x="1962150" y="6588125"/>
            <a:ext cx="5886450" cy="230188"/>
          </a:xfrm>
          <a:prstGeom prst="rect">
            <a:avLst/>
          </a:prstGeom>
          <a:noFill/>
          <a:ln w="9525" algn="ctr">
            <a:noFill/>
            <a:miter lim="800000"/>
            <a:headEnd/>
            <a:tailEnd/>
          </a:ln>
          <a:effectLst/>
        </p:spPr>
        <p:txBody>
          <a:bodyPr>
            <a:spAutoFit/>
          </a:bodyPr>
          <a:lstStyle/>
          <a:p>
            <a:pPr algn="ctr">
              <a:defRPr/>
            </a:pPr>
            <a:r>
              <a:rPr lang="en-US" sz="900" b="0" dirty="0">
                <a:solidFill>
                  <a:srgbClr val="333333"/>
                </a:solidFill>
                <a:ea typeface="ＭＳ Ｐゴシック" charset="0"/>
              </a:rPr>
              <a:t>© 2012 MIPS Technologies, Inc. All rights reserved.</a:t>
            </a:r>
          </a:p>
        </p:txBody>
      </p:sp>
      <p:sp>
        <p:nvSpPr>
          <p:cNvPr id="1030" name="Title Placeholder 1"/>
          <p:cNvSpPr>
            <a:spLocks noGrp="1"/>
          </p:cNvSpPr>
          <p:nvPr>
            <p:ph type="title"/>
          </p:nvPr>
        </p:nvSpPr>
        <p:spPr bwMode="auto">
          <a:xfrm>
            <a:off x="152400" y="76200"/>
            <a:ext cx="8915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52400" y="1143000"/>
            <a:ext cx="88392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 id="2147483894" r:id="rId3"/>
    <p:sldLayoutId id="2147483893" r:id="rId4"/>
    <p:sldLayoutId id="2147483892" r:id="rId5"/>
    <p:sldLayoutId id="2147483891" r:id="rId6"/>
    <p:sldLayoutId id="2147483890" r:id="rId7"/>
    <p:sldLayoutId id="2147483889" r:id="rId8"/>
    <p:sldLayoutId id="2147483888" r:id="rId9"/>
    <p:sldLayoutId id="2147483887" r:id="rId10"/>
    <p:sldLayoutId id="2147483886"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E64418"/>
        </a:buClr>
        <a:buFont typeface="Wingdings" pitchFamily="2" charset="2"/>
        <a:buChar char="v"/>
        <a:defRPr sz="2400" b="1">
          <a:solidFill>
            <a:srgbClr val="7666AC"/>
          </a:solidFill>
          <a:latin typeface="+mn-lt"/>
          <a:ea typeface="+mn-ea"/>
          <a:cs typeface="+mn-cs"/>
        </a:defRPr>
      </a:lvl1pPr>
      <a:lvl2pPr marL="742950" indent="-285750" algn="l" rtl="0" eaLnBrk="0" fontAlgn="base" hangingPunct="0">
        <a:spcBef>
          <a:spcPct val="20000"/>
        </a:spcBef>
        <a:spcAft>
          <a:spcPct val="0"/>
        </a:spcAft>
        <a:buClr>
          <a:srgbClr val="8EC000"/>
        </a:buClr>
        <a:buFont typeface="Wingdings" pitchFamily="2" charset="2"/>
        <a:buChar char="§"/>
        <a:defRPr sz="2000">
          <a:solidFill>
            <a:srgbClr val="7666AC"/>
          </a:solidFill>
          <a:latin typeface="+mn-lt"/>
        </a:defRPr>
      </a:lvl2pPr>
      <a:lvl3pPr marL="1143000" indent="-228600" algn="l" rtl="0" eaLnBrk="0" fontAlgn="base" hangingPunct="0">
        <a:spcBef>
          <a:spcPct val="20000"/>
        </a:spcBef>
        <a:spcAft>
          <a:spcPct val="0"/>
        </a:spcAft>
        <a:buClr>
          <a:srgbClr val="8EC000"/>
        </a:buClr>
        <a:buFont typeface="Arial" charset="0"/>
        <a:buChar char="•"/>
        <a:defRPr>
          <a:solidFill>
            <a:srgbClr val="7666AC"/>
          </a:solidFill>
          <a:latin typeface="+mn-lt"/>
        </a:defRPr>
      </a:lvl3pPr>
      <a:lvl4pPr marL="1600200" indent="-228600" algn="l" rtl="0" eaLnBrk="0" fontAlgn="base" hangingPunct="0">
        <a:spcBef>
          <a:spcPct val="20000"/>
        </a:spcBef>
        <a:spcAft>
          <a:spcPct val="0"/>
        </a:spcAft>
        <a:buClr>
          <a:srgbClr val="8EC000"/>
        </a:buClr>
        <a:buFont typeface="Wingdings" pitchFamily="2" charset="2"/>
        <a:buChar char="§"/>
        <a:defRPr sz="1600">
          <a:solidFill>
            <a:srgbClr val="7666AC"/>
          </a:solidFill>
          <a:latin typeface="+mn-lt"/>
        </a:defRPr>
      </a:lvl4pPr>
      <a:lvl5pPr marL="2057400" indent="-228600" algn="l" rtl="0" eaLnBrk="0" fontAlgn="base" hangingPunct="0">
        <a:spcBef>
          <a:spcPct val="20000"/>
        </a:spcBef>
        <a:spcAft>
          <a:spcPct val="0"/>
        </a:spcAft>
        <a:buClr>
          <a:srgbClr val="8EC000"/>
        </a:buClr>
        <a:buFont typeface="Arial" charset="0"/>
        <a:buChar char="•"/>
        <a:defRPr sz="1600">
          <a:solidFill>
            <a:srgbClr val="7666AC"/>
          </a:solidFill>
          <a:latin typeface="+mn-lt"/>
        </a:defRPr>
      </a:lvl5pPr>
      <a:lvl6pPr marL="2514600" indent="-228600" algn="l" rtl="0" fontAlgn="base">
        <a:spcBef>
          <a:spcPct val="20000"/>
        </a:spcBef>
        <a:spcAft>
          <a:spcPct val="0"/>
        </a:spcAft>
        <a:buClr>
          <a:srgbClr val="8EC000"/>
        </a:buClr>
        <a:buFont typeface="Arial" charset="0"/>
        <a:buChar char="•"/>
        <a:defRPr sz="1600">
          <a:solidFill>
            <a:srgbClr val="7666AC"/>
          </a:solidFill>
          <a:latin typeface="+mn-lt"/>
        </a:defRPr>
      </a:lvl6pPr>
      <a:lvl7pPr marL="2971800" indent="-228600" algn="l" rtl="0" fontAlgn="base">
        <a:spcBef>
          <a:spcPct val="20000"/>
        </a:spcBef>
        <a:spcAft>
          <a:spcPct val="0"/>
        </a:spcAft>
        <a:buClr>
          <a:srgbClr val="8EC000"/>
        </a:buClr>
        <a:buFont typeface="Arial" charset="0"/>
        <a:buChar char="•"/>
        <a:defRPr sz="1600">
          <a:solidFill>
            <a:srgbClr val="7666AC"/>
          </a:solidFill>
          <a:latin typeface="+mn-lt"/>
        </a:defRPr>
      </a:lvl7pPr>
      <a:lvl8pPr marL="3429000" indent="-228600" algn="l" rtl="0" fontAlgn="base">
        <a:spcBef>
          <a:spcPct val="20000"/>
        </a:spcBef>
        <a:spcAft>
          <a:spcPct val="0"/>
        </a:spcAft>
        <a:buClr>
          <a:srgbClr val="8EC000"/>
        </a:buClr>
        <a:buFont typeface="Arial" charset="0"/>
        <a:buChar char="•"/>
        <a:defRPr sz="1600">
          <a:solidFill>
            <a:srgbClr val="7666AC"/>
          </a:solidFill>
          <a:latin typeface="+mn-lt"/>
        </a:defRPr>
      </a:lvl8pPr>
      <a:lvl9pPr marL="3886200" indent="-228600" algn="l" rtl="0" fontAlgn="base">
        <a:spcBef>
          <a:spcPct val="20000"/>
        </a:spcBef>
        <a:spcAft>
          <a:spcPct val="0"/>
        </a:spcAft>
        <a:buClr>
          <a:srgbClr val="8EC000"/>
        </a:buClr>
        <a:buFont typeface="Arial" charset="0"/>
        <a:buChar char="•"/>
        <a:defRPr sz="1600">
          <a:solidFill>
            <a:srgbClr val="7666A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cstate="print"/>
          <a:srcRect/>
          <a:stretch>
            <a:fillRect/>
          </a:stretch>
        </p:blipFill>
        <p:spPr bwMode="auto">
          <a:xfrm>
            <a:off x="646113" y="3006725"/>
            <a:ext cx="2514600" cy="576263"/>
          </a:xfrm>
          <a:prstGeom prst="rect">
            <a:avLst/>
          </a:prstGeom>
          <a:noFill/>
          <a:ln w="9525">
            <a:noFill/>
            <a:miter lim="800000"/>
            <a:headEnd/>
            <a:tailEnd/>
          </a:ln>
        </p:spPr>
      </p:pic>
      <p:sp>
        <p:nvSpPr>
          <p:cNvPr id="15362" name="Line 9"/>
          <p:cNvSpPr>
            <a:spLocks noChangeShapeType="1"/>
          </p:cNvSpPr>
          <p:nvPr/>
        </p:nvSpPr>
        <p:spPr bwMode="auto">
          <a:xfrm>
            <a:off x="3478213" y="1935163"/>
            <a:ext cx="0" cy="2724150"/>
          </a:xfrm>
          <a:prstGeom prst="line">
            <a:avLst/>
          </a:prstGeom>
          <a:noFill/>
          <a:ln w="19050">
            <a:solidFill>
              <a:srgbClr val="C8C8C8">
                <a:alpha val="72156"/>
              </a:srgbClr>
            </a:solidFill>
            <a:round/>
            <a:headEnd/>
            <a:tailEnd/>
          </a:ln>
        </p:spPr>
        <p:txBody>
          <a:bodyPr wrap="none" anchor="ctr"/>
          <a:lstStyle/>
          <a:p>
            <a:endParaRPr lang="en-US"/>
          </a:p>
        </p:txBody>
      </p:sp>
      <p:sp>
        <p:nvSpPr>
          <p:cNvPr id="15363" name="Title 16"/>
          <p:cNvSpPr txBox="1">
            <a:spLocks/>
          </p:cNvSpPr>
          <p:nvPr/>
        </p:nvSpPr>
        <p:spPr bwMode="auto">
          <a:xfrm>
            <a:off x="3657600" y="1914525"/>
            <a:ext cx="4937125" cy="1958975"/>
          </a:xfrm>
          <a:prstGeom prst="rect">
            <a:avLst/>
          </a:prstGeom>
          <a:noFill/>
          <a:ln w="9525">
            <a:noFill/>
            <a:miter lim="800000"/>
            <a:headEnd/>
            <a:tailEnd/>
          </a:ln>
        </p:spPr>
        <p:txBody>
          <a:bodyPr anchor="ctr"/>
          <a:lstStyle/>
          <a:p>
            <a:r>
              <a:rPr lang="ru-RU" sz="3200" dirty="0" smtClean="0">
                <a:solidFill>
                  <a:srgbClr val="404040"/>
                </a:solidFill>
                <a:ea typeface="Arial Unicode MS" pitchFamily="34" charset="-128"/>
                <a:cs typeface="Arial Unicode MS" pitchFamily="34" charset="-128"/>
              </a:rPr>
              <a:t>Ядра </a:t>
            </a:r>
            <a:r>
              <a:rPr lang="en-US" sz="3200" dirty="0" smtClean="0">
                <a:solidFill>
                  <a:srgbClr val="404040"/>
                </a:solidFill>
                <a:ea typeface="Arial Unicode MS" pitchFamily="34" charset="-128"/>
                <a:cs typeface="Arial Unicode MS" pitchFamily="34" charset="-128"/>
              </a:rPr>
              <a:t>MIPS </a:t>
            </a:r>
            <a:r>
              <a:rPr lang="ru-RU" sz="3200" dirty="0" smtClean="0">
                <a:solidFill>
                  <a:srgbClr val="404040"/>
                </a:solidFill>
                <a:ea typeface="Arial Unicode MS" pitchFamily="34" charset="-128"/>
                <a:cs typeface="Arial Unicode MS" pitchFamily="34" charset="-128"/>
              </a:rPr>
              <a:t>для использования в микроконтроллерах </a:t>
            </a:r>
            <a:r>
              <a:rPr lang="en-US" sz="3200" dirty="0" smtClean="0">
                <a:solidFill>
                  <a:srgbClr val="404040"/>
                </a:solidFill>
                <a:ea typeface="Arial Unicode MS" pitchFamily="34" charset="-128"/>
                <a:cs typeface="Arial Unicode MS" pitchFamily="34" charset="-128"/>
              </a:rPr>
              <a:t>Microchip</a:t>
            </a:r>
            <a:endParaRPr lang="en-US" sz="3200" dirty="0">
              <a:solidFill>
                <a:srgbClr val="404040"/>
              </a:solidFill>
              <a:ea typeface="Arial Unicode MS" pitchFamily="34" charset="-128"/>
              <a:cs typeface="Arial Unicode MS" pitchFamily="34" charset="-128"/>
            </a:endParaRPr>
          </a:p>
        </p:txBody>
      </p:sp>
      <p:sp>
        <p:nvSpPr>
          <p:cNvPr id="15364" name="Text Placeholder 10"/>
          <p:cNvSpPr>
            <a:spLocks noGrp="1"/>
          </p:cNvSpPr>
          <p:nvPr>
            <p:ph type="body" sz="quarter" idx="4294967295"/>
          </p:nvPr>
        </p:nvSpPr>
        <p:spPr>
          <a:xfrm>
            <a:off x="3630613" y="4262438"/>
            <a:ext cx="4800600" cy="1600200"/>
          </a:xfrm>
        </p:spPr>
        <p:txBody>
          <a:bodyPr/>
          <a:lstStyle/>
          <a:p>
            <a:pPr eaLnBrk="1" hangingPunct="1">
              <a:buClr>
                <a:schemeClr val="accent2"/>
              </a:buClr>
              <a:buFont typeface="Wingdings" pitchFamily="2" charset="2"/>
              <a:buNone/>
            </a:pPr>
            <a:r>
              <a:rPr lang="ru-RU" sz="1800" dirty="0" smtClean="0">
                <a:solidFill>
                  <a:srgbClr val="8C8C8C"/>
                </a:solidFill>
              </a:rPr>
              <a:t>Юрий Панчул</a:t>
            </a:r>
            <a:r>
              <a:rPr lang="en-US" sz="1800" dirty="0" smtClean="0">
                <a:solidFill>
                  <a:srgbClr val="8C8C8C"/>
                </a:solidFill>
              </a:rPr>
              <a:t> </a:t>
            </a:r>
          </a:p>
          <a:p>
            <a:pPr eaLnBrk="1" hangingPunct="1">
              <a:buClr>
                <a:schemeClr val="accent2"/>
              </a:buClr>
              <a:buFont typeface="Wingdings" pitchFamily="2" charset="2"/>
              <a:buNone/>
            </a:pPr>
            <a:r>
              <a:rPr lang="ru-RU" sz="1800" dirty="0" smtClean="0">
                <a:solidFill>
                  <a:srgbClr val="8C8C8C"/>
                </a:solidFill>
              </a:rPr>
              <a:t>Старший инженер</a:t>
            </a:r>
            <a:endParaRPr lang="en-US" sz="1800" dirty="0" smtClean="0">
              <a:solidFill>
                <a:srgbClr val="8C8C8C"/>
              </a:solidFill>
            </a:endParaRPr>
          </a:p>
          <a:p>
            <a:pPr eaLnBrk="1" hangingPunct="1">
              <a:buClr>
                <a:schemeClr val="accent2"/>
              </a:buClr>
              <a:buFont typeface="Wingdings" pitchFamily="2" charset="2"/>
              <a:buNone/>
            </a:pPr>
            <a:endParaRPr lang="en-US" sz="1800" dirty="0" smtClean="0">
              <a:solidFill>
                <a:srgbClr val="8C8C8C"/>
              </a:solidFill>
            </a:endParaRPr>
          </a:p>
          <a:p>
            <a:pPr eaLnBrk="1" hangingPunct="1">
              <a:buClr>
                <a:schemeClr val="accent2"/>
              </a:buClr>
              <a:buFont typeface="Wingdings" pitchFamily="2" charset="2"/>
              <a:buNone/>
            </a:pPr>
            <a:r>
              <a:rPr lang="ru-RU" sz="1800" dirty="0" smtClean="0">
                <a:solidFill>
                  <a:srgbClr val="8C8C8C"/>
                </a:solidFill>
              </a:rPr>
              <a:t>20 октября 2012 года</a:t>
            </a:r>
            <a:endParaRPr lang="en-US" sz="1800" dirty="0" smtClean="0">
              <a:solidFill>
                <a:srgbClr val="8C8C8C"/>
              </a:solidFill>
            </a:endParaRPr>
          </a:p>
          <a:p>
            <a:pPr eaLnBrk="1" hangingPunct="1">
              <a:buClr>
                <a:schemeClr val="accent2"/>
              </a:buClr>
              <a:buFont typeface="Wingdings" pitchFamily="2" charset="2"/>
              <a:buNone/>
            </a:pPr>
            <a:endParaRPr lang="en-US" sz="1800" dirty="0" smtClean="0">
              <a:solidFill>
                <a:srgbClr val="8C8C8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16-</a:t>
            </a:r>
            <a:r>
              <a:rPr lang="ru-RU" dirty="0" smtClean="0"/>
              <a:t>битные наборы инструкций – </a:t>
            </a:r>
            <a:r>
              <a:rPr lang="en-US" dirty="0" smtClean="0"/>
              <a:t>MIPS16e </a:t>
            </a:r>
            <a:r>
              <a:rPr lang="ru-RU" dirty="0" smtClean="0"/>
              <a:t>и </a:t>
            </a:r>
            <a:r>
              <a:rPr lang="en-US" dirty="0" err="1" smtClean="0"/>
              <a:t>microMIPS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MIPS16e</a:t>
            </a:r>
            <a:endParaRPr lang="ru-RU" dirty="0" smtClean="0"/>
          </a:p>
          <a:p>
            <a:pPr lvl="1"/>
            <a:endParaRPr lang="ru-RU" dirty="0" smtClean="0"/>
          </a:p>
          <a:p>
            <a:pPr lvl="1"/>
            <a:r>
              <a:rPr lang="ru-RU" dirty="0" smtClean="0"/>
              <a:t>Используется в </a:t>
            </a:r>
            <a:r>
              <a:rPr lang="en-US" dirty="0" smtClean="0"/>
              <a:t>M4K </a:t>
            </a:r>
            <a:r>
              <a:rPr lang="ru-RU" dirty="0" smtClean="0"/>
              <a:t>и старших ядрах – 24</a:t>
            </a:r>
            <a:r>
              <a:rPr lang="en-US" dirty="0" smtClean="0"/>
              <a:t>K, 74K </a:t>
            </a:r>
            <a:r>
              <a:rPr lang="ru-RU" dirty="0" smtClean="0"/>
              <a:t>и других</a:t>
            </a:r>
            <a:endParaRPr lang="en-US" dirty="0" smtClean="0"/>
          </a:p>
          <a:p>
            <a:pPr lvl="1"/>
            <a:endParaRPr lang="ru-RU" dirty="0" smtClean="0"/>
          </a:p>
          <a:p>
            <a:pPr lvl="1"/>
            <a:r>
              <a:rPr lang="ru-RU" dirty="0" smtClean="0"/>
              <a:t>Программы</a:t>
            </a:r>
            <a:r>
              <a:rPr lang="en-US" dirty="0" smtClean="0"/>
              <a:t>, </a:t>
            </a:r>
            <a:r>
              <a:rPr lang="ru-RU" dirty="0" smtClean="0"/>
              <a:t>скомпилированные с использованием </a:t>
            </a:r>
            <a:r>
              <a:rPr lang="en-US" dirty="0" smtClean="0"/>
              <a:t>MIPS16e – </a:t>
            </a:r>
            <a:r>
              <a:rPr lang="ru-RU" dirty="0" smtClean="0"/>
              <a:t>на 25-30% меньше, чем без него</a:t>
            </a:r>
          </a:p>
          <a:p>
            <a:pPr lvl="1"/>
            <a:endParaRPr lang="ru-RU" dirty="0" smtClean="0"/>
          </a:p>
          <a:p>
            <a:r>
              <a:rPr lang="en-US" dirty="0" err="1" smtClean="0"/>
              <a:t>microMIPS</a:t>
            </a:r>
            <a:endParaRPr lang="ru-RU" dirty="0" smtClean="0"/>
          </a:p>
          <a:p>
            <a:endParaRPr lang="ru-RU" dirty="0" smtClean="0"/>
          </a:p>
          <a:p>
            <a:pPr lvl="1"/>
            <a:r>
              <a:rPr lang="ru-RU" dirty="0" smtClean="0"/>
              <a:t>Реализован в </a:t>
            </a:r>
            <a:r>
              <a:rPr lang="en-US" dirty="0" smtClean="0"/>
              <a:t>M14K </a:t>
            </a:r>
            <a:r>
              <a:rPr lang="ru-RU" dirty="0" smtClean="0"/>
              <a:t>и </a:t>
            </a:r>
            <a:r>
              <a:rPr lang="en-US" dirty="0" err="1" smtClean="0"/>
              <a:t>microAptiv</a:t>
            </a:r>
            <a:endParaRPr lang="ru-RU" dirty="0" smtClean="0"/>
          </a:p>
          <a:p>
            <a:pPr lvl="1"/>
            <a:endParaRPr lang="ru-RU" dirty="0" smtClean="0"/>
          </a:p>
          <a:p>
            <a:pPr lvl="1"/>
            <a:r>
              <a:rPr lang="ru-RU" dirty="0" smtClean="0"/>
              <a:t>Не просто расширение системы команд, а новая, альтернативная </a:t>
            </a:r>
            <a:r>
              <a:rPr lang="en-US" dirty="0" smtClean="0"/>
              <a:t>MIPS32 </a:t>
            </a:r>
            <a:r>
              <a:rPr lang="ru-RU" dirty="0" smtClean="0"/>
              <a:t>система команд, состоящая из смеси 16-ти и 32-битных команд</a:t>
            </a:r>
          </a:p>
          <a:p>
            <a:pPr lvl="1"/>
            <a:endParaRPr lang="ru-RU" dirty="0" smtClean="0"/>
          </a:p>
          <a:p>
            <a:pPr lvl="1"/>
            <a:r>
              <a:rPr lang="ru-RU" dirty="0" smtClean="0"/>
              <a:t>При «компрессии» 35% потеря быстродействия всего 2%</a:t>
            </a:r>
            <a:endParaRPr lang="en-US" dirty="0" smtClean="0"/>
          </a:p>
          <a:p>
            <a:endParaRPr lang="en-US" dirty="0" smtClean="0"/>
          </a:p>
          <a:p>
            <a:r>
              <a:rPr lang="ru-RU" dirty="0" smtClean="0"/>
              <a:t>Переключения между режимами – на лету</a:t>
            </a:r>
          </a:p>
          <a:p>
            <a:pPr lvl="1"/>
            <a:endParaRPr lang="ru-RU" dirty="0" smtClean="0"/>
          </a:p>
          <a:p>
            <a:pPr lvl="1"/>
            <a:r>
              <a:rPr lang="ru-RU" dirty="0" smtClean="0"/>
              <a:t>Главный способ переключения - переход или вызов функции по содержимому регистра, в младшем бите которого стоит 1</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Пример 32-битной и 16-битной команд</a:t>
            </a:r>
            <a:endParaRPr lang="en-US" dirty="0"/>
          </a:p>
        </p:txBody>
      </p:sp>
      <p:pic>
        <p:nvPicPr>
          <p:cNvPr id="4" name="Content Placeholder 3" descr="branch_on_not_equal.png"/>
          <p:cNvPicPr>
            <a:picLocks noGrp="1" noChangeAspect="1"/>
          </p:cNvPicPr>
          <p:nvPr>
            <p:ph idx="1"/>
          </p:nvPr>
        </p:nvPicPr>
        <p:blipFill>
          <a:blip r:embed="rId2" cstate="print"/>
          <a:stretch>
            <a:fillRect/>
          </a:stretch>
        </p:blipFill>
        <p:spPr>
          <a:xfrm>
            <a:off x="116540" y="2906059"/>
            <a:ext cx="8839200" cy="1104900"/>
          </a:xfrm>
        </p:spPr>
      </p:pic>
      <p:sp>
        <p:nvSpPr>
          <p:cNvPr id="5" name="TextBox 4"/>
          <p:cNvSpPr txBox="1"/>
          <p:nvPr/>
        </p:nvSpPr>
        <p:spPr>
          <a:xfrm>
            <a:off x="555813" y="1353671"/>
            <a:ext cx="7853081" cy="1461246"/>
          </a:xfrm>
          <a:prstGeom prst="rect">
            <a:avLst/>
          </a:prstGeom>
          <a:noFill/>
        </p:spPr>
        <p:txBody>
          <a:bodyPr wrap="square" rtlCol="0">
            <a:normAutofit fontScale="92500"/>
          </a:bodyPr>
          <a:lstStyle/>
          <a:p>
            <a:r>
              <a:rPr lang="en-US" dirty="0" smtClean="0"/>
              <a:t>MIPS32: </a:t>
            </a:r>
            <a:r>
              <a:rPr lang="ru-RU" dirty="0" smtClean="0"/>
              <a:t>Условный переход, когда содержимое двух регистров</a:t>
            </a:r>
            <a:r>
              <a:rPr lang="en-US" dirty="0" smtClean="0"/>
              <a:t> </a:t>
            </a:r>
            <a:r>
              <a:rPr lang="ru-RU" dirty="0" smtClean="0"/>
              <a:t>(</a:t>
            </a:r>
            <a:r>
              <a:rPr lang="en-US" i="1" dirty="0" err="1" smtClean="0"/>
              <a:t>rs</a:t>
            </a:r>
            <a:r>
              <a:rPr lang="en-US" dirty="0" smtClean="0"/>
              <a:t> </a:t>
            </a:r>
            <a:r>
              <a:rPr lang="ru-RU" dirty="0" smtClean="0"/>
              <a:t>и </a:t>
            </a:r>
            <a:r>
              <a:rPr lang="en-US" i="1" dirty="0" err="1" smtClean="0"/>
              <a:t>rt</a:t>
            </a:r>
            <a:r>
              <a:rPr lang="ru-RU" i="1" dirty="0" smtClean="0"/>
              <a:t>)</a:t>
            </a:r>
            <a:r>
              <a:rPr lang="en-US" dirty="0" smtClean="0"/>
              <a:t> </a:t>
            </a:r>
            <a:r>
              <a:rPr lang="ru-RU" dirty="0" smtClean="0"/>
              <a:t>не равно</a:t>
            </a:r>
            <a:r>
              <a:rPr lang="en-US" dirty="0" smtClean="0"/>
              <a:t>. </a:t>
            </a:r>
            <a:r>
              <a:rPr lang="ru-RU" dirty="0" smtClean="0"/>
              <a:t>Частный случай</a:t>
            </a:r>
            <a:r>
              <a:rPr lang="en-US" dirty="0" smtClean="0"/>
              <a:t>: </a:t>
            </a:r>
            <a:r>
              <a:rPr lang="ru-RU" dirty="0" smtClean="0"/>
              <a:t>условный переход, когда содержимое регистра не равно содержимому регистра 0</a:t>
            </a:r>
            <a:r>
              <a:rPr lang="en-US" dirty="0" smtClean="0"/>
              <a:t>,</a:t>
            </a:r>
          </a:p>
          <a:p>
            <a:r>
              <a:rPr lang="ru-RU" dirty="0" smtClean="0"/>
              <a:t>в котором всегда находится нуль</a:t>
            </a:r>
            <a:r>
              <a:rPr lang="en-US" dirty="0" smtClean="0"/>
              <a:t>.</a:t>
            </a:r>
            <a:endParaRPr lang="en-US" dirty="0"/>
          </a:p>
        </p:txBody>
      </p:sp>
      <p:sp>
        <p:nvSpPr>
          <p:cNvPr id="6" name="TextBox 5"/>
          <p:cNvSpPr txBox="1"/>
          <p:nvPr/>
        </p:nvSpPr>
        <p:spPr>
          <a:xfrm>
            <a:off x="510988" y="4132731"/>
            <a:ext cx="7879977" cy="806822"/>
          </a:xfrm>
          <a:prstGeom prst="rect">
            <a:avLst/>
          </a:prstGeom>
          <a:noFill/>
        </p:spPr>
        <p:txBody>
          <a:bodyPr wrap="square" rtlCol="0">
            <a:normAutofit/>
          </a:bodyPr>
          <a:lstStyle/>
          <a:p>
            <a:r>
              <a:rPr lang="en-US" dirty="0" err="1" smtClean="0"/>
              <a:t>microMIPS</a:t>
            </a:r>
            <a:r>
              <a:rPr lang="en-US" dirty="0" smtClean="0"/>
              <a:t> (M14K </a:t>
            </a:r>
            <a:r>
              <a:rPr lang="ru-RU" dirty="0" smtClean="0"/>
              <a:t>и </a:t>
            </a:r>
            <a:r>
              <a:rPr lang="en-US" dirty="0" err="1" smtClean="0"/>
              <a:t>interAptiv</a:t>
            </a:r>
            <a:r>
              <a:rPr lang="en-US" dirty="0" smtClean="0"/>
              <a:t>): </a:t>
            </a:r>
            <a:r>
              <a:rPr lang="ru-RU" dirty="0" smtClean="0"/>
              <a:t>Условный переход, когда</a:t>
            </a:r>
            <a:r>
              <a:rPr lang="en-US" dirty="0" smtClean="0"/>
              <a:t> </a:t>
            </a:r>
            <a:r>
              <a:rPr lang="ru-RU" dirty="0" smtClean="0"/>
              <a:t>содержимое регистра (</a:t>
            </a:r>
            <a:r>
              <a:rPr lang="en-US" i="1" dirty="0" err="1" smtClean="0"/>
              <a:t>rs</a:t>
            </a:r>
            <a:r>
              <a:rPr lang="en-US" dirty="0" smtClean="0"/>
              <a:t>) </a:t>
            </a:r>
            <a:r>
              <a:rPr lang="ru-RU" dirty="0" smtClean="0"/>
              <a:t>не равно нулю</a:t>
            </a:r>
            <a:endParaRPr lang="en-US" dirty="0"/>
          </a:p>
        </p:txBody>
      </p:sp>
      <p:pic>
        <p:nvPicPr>
          <p:cNvPr id="8" name="Picture 7" descr="branch_on_not_equal_zero_16.png"/>
          <p:cNvPicPr>
            <a:picLocks noChangeAspect="1"/>
          </p:cNvPicPr>
          <p:nvPr/>
        </p:nvPicPr>
        <p:blipFill>
          <a:blip r:embed="rId3" cstate="print"/>
          <a:stretch>
            <a:fillRect/>
          </a:stretch>
        </p:blipFill>
        <p:spPr>
          <a:xfrm>
            <a:off x="421143" y="5089661"/>
            <a:ext cx="4572397" cy="114309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909918"/>
          </a:xfrm>
        </p:spPr>
        <p:txBody>
          <a:bodyPr>
            <a:normAutofit fontScale="90000"/>
          </a:bodyPr>
          <a:lstStyle/>
          <a:p>
            <a:r>
              <a:rPr lang="ru-RU" dirty="0" smtClean="0"/>
              <a:t>Два варианта трансляции виртуальных адресов в архитектуре </a:t>
            </a:r>
            <a:r>
              <a:rPr lang="en-US" dirty="0" smtClean="0"/>
              <a:t>MIPS</a:t>
            </a:r>
            <a:endParaRPr lang="en-US" dirty="0"/>
          </a:p>
        </p:txBody>
      </p:sp>
      <p:sp>
        <p:nvSpPr>
          <p:cNvPr id="3" name="Content Placeholder 2"/>
          <p:cNvSpPr>
            <a:spLocks noGrp="1"/>
          </p:cNvSpPr>
          <p:nvPr>
            <p:ph idx="1"/>
          </p:nvPr>
        </p:nvSpPr>
        <p:spPr>
          <a:xfrm>
            <a:off x="152400" y="1143000"/>
            <a:ext cx="8713694" cy="5257800"/>
          </a:xfrm>
        </p:spPr>
        <p:txBody>
          <a:bodyPr>
            <a:normAutofit fontScale="70000" lnSpcReduction="20000"/>
          </a:bodyPr>
          <a:lstStyle/>
          <a:p>
            <a:endParaRPr lang="en-US" dirty="0" smtClean="0"/>
          </a:p>
          <a:p>
            <a:r>
              <a:rPr lang="ru-RU" dirty="0" smtClean="0"/>
              <a:t>Главная задача устройства управления памятью - </a:t>
            </a:r>
            <a:r>
              <a:rPr lang="en-US" dirty="0" smtClean="0"/>
              <a:t>Memory Management Unit (MMU) </a:t>
            </a:r>
            <a:r>
              <a:rPr lang="ru-RU" dirty="0" smtClean="0"/>
              <a:t>- ограничить доступ пользовательских программ к памяти операционной системы</a:t>
            </a:r>
          </a:p>
          <a:p>
            <a:endParaRPr lang="ru-RU" dirty="0" smtClean="0"/>
          </a:p>
          <a:p>
            <a:r>
              <a:rPr lang="ru-RU" dirty="0" smtClean="0"/>
              <a:t>Два способа реализации </a:t>
            </a:r>
            <a:r>
              <a:rPr lang="en-US" dirty="0" smtClean="0"/>
              <a:t>MMU</a:t>
            </a:r>
            <a:endParaRPr lang="ru-RU" dirty="0" smtClean="0"/>
          </a:p>
          <a:p>
            <a:pPr lvl="1"/>
            <a:endParaRPr lang="ru-RU" dirty="0" smtClean="0"/>
          </a:p>
          <a:p>
            <a:pPr lvl="1"/>
            <a:r>
              <a:rPr lang="ru-RU" dirty="0" smtClean="0"/>
              <a:t>Фиксированный - </a:t>
            </a:r>
            <a:r>
              <a:rPr lang="en-US" dirty="0" smtClean="0"/>
              <a:t>Fixed Mapping Translation (FMT)</a:t>
            </a:r>
            <a:endParaRPr lang="ru-RU" dirty="0" smtClean="0"/>
          </a:p>
          <a:p>
            <a:pPr lvl="1"/>
            <a:endParaRPr lang="ru-RU" dirty="0" smtClean="0"/>
          </a:p>
          <a:p>
            <a:pPr lvl="2"/>
            <a:r>
              <a:rPr lang="ru-RU" dirty="0" smtClean="0"/>
              <a:t>Доступные пользователю адреса в </a:t>
            </a:r>
            <a:r>
              <a:rPr lang="en-US" dirty="0" smtClean="0"/>
              <a:t>user-mode</a:t>
            </a:r>
            <a:r>
              <a:rPr lang="ru-RU" dirty="0" smtClean="0"/>
              <a:t> сдвигаются на 0</a:t>
            </a:r>
            <a:r>
              <a:rPr lang="en-US" dirty="0" smtClean="0"/>
              <a:t>x40000000</a:t>
            </a:r>
            <a:endParaRPr lang="ru-RU" dirty="0" smtClean="0"/>
          </a:p>
          <a:p>
            <a:pPr lvl="2"/>
            <a:endParaRPr lang="ru-RU" dirty="0" smtClean="0"/>
          </a:p>
          <a:p>
            <a:pPr lvl="2"/>
            <a:r>
              <a:rPr lang="ru-RU" dirty="0" smtClean="0"/>
              <a:t>Реализован на всех ядрах </a:t>
            </a:r>
            <a:r>
              <a:rPr lang="en-US" dirty="0" smtClean="0"/>
              <a:t>MIPS</a:t>
            </a:r>
          </a:p>
          <a:p>
            <a:pPr lvl="2"/>
            <a:endParaRPr lang="ru-RU" dirty="0" smtClean="0"/>
          </a:p>
          <a:p>
            <a:pPr lvl="1"/>
            <a:r>
              <a:rPr lang="ru-RU" dirty="0" smtClean="0"/>
              <a:t>Гибкий, используя так называемый </a:t>
            </a:r>
            <a:r>
              <a:rPr lang="en-US" dirty="0" smtClean="0"/>
              <a:t>Translation </a:t>
            </a:r>
            <a:r>
              <a:rPr lang="en-US" dirty="0" err="1" smtClean="0"/>
              <a:t>Lookaside</a:t>
            </a:r>
            <a:r>
              <a:rPr lang="en-US" dirty="0" smtClean="0"/>
              <a:t> Buffer</a:t>
            </a:r>
            <a:r>
              <a:rPr lang="ru-RU" dirty="0" smtClean="0"/>
              <a:t> (</a:t>
            </a:r>
            <a:r>
              <a:rPr lang="en-US" dirty="0" smtClean="0"/>
              <a:t>TLB</a:t>
            </a:r>
            <a:r>
              <a:rPr lang="ru-RU" dirty="0" smtClean="0"/>
              <a:t>)</a:t>
            </a:r>
            <a:endParaRPr lang="en-US" dirty="0" smtClean="0"/>
          </a:p>
          <a:p>
            <a:pPr lvl="1"/>
            <a:endParaRPr lang="en-US" dirty="0" smtClean="0"/>
          </a:p>
          <a:p>
            <a:pPr lvl="2"/>
            <a:r>
              <a:rPr lang="ru-RU" dirty="0" smtClean="0"/>
              <a:t>Позволяет защитить не только операционную систему от пользовательских программ, но и пользовательские программы друг от друга </a:t>
            </a:r>
            <a:endParaRPr lang="en-US" dirty="0" smtClean="0"/>
          </a:p>
          <a:p>
            <a:pPr lvl="2"/>
            <a:endParaRPr lang="ru-RU" dirty="0" smtClean="0"/>
          </a:p>
          <a:p>
            <a:pPr lvl="2"/>
            <a:r>
              <a:rPr lang="ru-RU" dirty="0" smtClean="0"/>
              <a:t>Реализован только на средних и старших ядрах, начиная с </a:t>
            </a:r>
            <a:r>
              <a:rPr lang="en-US" dirty="0" smtClean="0"/>
              <a:t>MIPS 24K</a:t>
            </a:r>
            <a:endParaRPr lang="ru-RU" dirty="0" smtClean="0"/>
          </a:p>
          <a:p>
            <a:endParaRPr lang="ru-RU" dirty="0" smtClean="0"/>
          </a:p>
          <a:p>
            <a:r>
              <a:rPr lang="ru-RU" dirty="0" smtClean="0"/>
              <a:t>И с </a:t>
            </a:r>
            <a:r>
              <a:rPr lang="en-US" dirty="0" smtClean="0"/>
              <a:t>FMT, </a:t>
            </a:r>
            <a:r>
              <a:rPr lang="ru-RU" dirty="0" smtClean="0"/>
              <a:t>и </a:t>
            </a:r>
            <a:r>
              <a:rPr lang="en-US" dirty="0" smtClean="0"/>
              <a:t>c TLB </a:t>
            </a:r>
            <a:r>
              <a:rPr lang="ru-RU" dirty="0" smtClean="0"/>
              <a:t>защита достигается трансляцией виртуальных адресов в физические с исключением в случае доступа пользовательской программы к запрещенным для нее адресам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Карта виртуальных адресов </a:t>
            </a:r>
            <a:r>
              <a:rPr lang="en-US" dirty="0" smtClean="0"/>
              <a:t>M4K</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987919" y="1143000"/>
            <a:ext cx="3168162"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 </a:t>
            </a:r>
            <a:r>
              <a:rPr lang="en-US" dirty="0" smtClean="0"/>
              <a:t>PIC32 </a:t>
            </a:r>
            <a:r>
              <a:rPr lang="ru-RU" dirty="0" smtClean="0"/>
              <a:t>адресное пространство пользователя вообще не используется</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436747" y="1528483"/>
            <a:ext cx="4473981" cy="3536576"/>
          </a:xfrm>
          <a:prstGeom prst="rect">
            <a:avLst/>
          </a:prstGeom>
          <a:noFill/>
          <a:ln w="9525">
            <a:noFill/>
            <a:miter lim="800000"/>
            <a:headEnd/>
            <a:tailEnd/>
          </a:ln>
        </p:spPr>
      </p:pic>
      <p:sp>
        <p:nvSpPr>
          <p:cNvPr id="5" name="Content Placeholder 2"/>
          <p:cNvSpPr txBox="1">
            <a:spLocks/>
          </p:cNvSpPr>
          <p:nvPr/>
        </p:nvSpPr>
        <p:spPr bwMode="auto">
          <a:xfrm>
            <a:off x="152400" y="1143000"/>
            <a:ext cx="3980329"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342900" marR="0" lvl="0" indent="-342900" algn="l" defTabSz="914400" rtl="0" eaLnBrk="0" fontAlgn="base" latinLnBrk="0" hangingPunct="0">
              <a:lnSpc>
                <a:spcPct val="100000"/>
              </a:lnSpc>
              <a:spcBef>
                <a:spcPct val="20000"/>
              </a:spcBef>
              <a:spcAft>
                <a:spcPct val="0"/>
              </a:spcAft>
              <a:buClr>
                <a:srgbClr val="E64418"/>
              </a:buClr>
              <a:buSzTx/>
              <a:buFont typeface="Wingdings" pitchFamily="2" charset="2"/>
              <a:buChar char="v"/>
              <a:tabLst/>
              <a:defRPr/>
            </a:pPr>
            <a:endParaRPr kumimoji="0" lang="en-US" sz="2400" b="1" i="0" u="none" strike="noStrike" kern="0" cap="none" spc="0" normalizeH="0" baseline="0" noProof="0" dirty="0" smtClean="0">
              <a:ln>
                <a:noFill/>
              </a:ln>
              <a:solidFill>
                <a:srgbClr val="7666AC"/>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64418"/>
              </a:buClr>
              <a:buSzTx/>
              <a:buFont typeface="Wingdings" pitchFamily="2" charset="2"/>
              <a:buChar char="v"/>
              <a:tabLst/>
              <a:defRPr/>
            </a:pPr>
            <a:r>
              <a:rPr kumimoji="0" lang="ru-RU" sz="2400" b="1" i="0" u="none" strike="noStrike" kern="0" cap="none" spc="0" normalizeH="0" baseline="0" noProof="0" dirty="0" smtClean="0">
                <a:ln>
                  <a:noFill/>
                </a:ln>
                <a:solidFill>
                  <a:srgbClr val="7666AC"/>
                </a:solidFill>
                <a:effectLst/>
                <a:uLnTx/>
                <a:uFillTx/>
                <a:latin typeface="+mn-lt"/>
                <a:ea typeface="+mn-ea"/>
                <a:cs typeface="+mn-cs"/>
              </a:rPr>
              <a:t>Проблема в реализации </a:t>
            </a:r>
            <a:r>
              <a:rPr lang="en-US" sz="2400" kern="0" dirty="0" smtClean="0">
                <a:latin typeface="+mn-lt"/>
                <a:ea typeface="+mn-ea"/>
                <a:cs typeface="+mn-cs"/>
              </a:rPr>
              <a:t>Microchip PIC32</a:t>
            </a:r>
            <a:r>
              <a:rPr lang="ru-RU" sz="2400" kern="0" dirty="0" smtClean="0">
                <a:latin typeface="+mn-lt"/>
                <a:ea typeface="+mn-ea"/>
                <a:cs typeface="+mn-cs"/>
              </a:rPr>
              <a:t> - з</a:t>
            </a:r>
            <a:r>
              <a:rPr kumimoji="0" lang="ru-RU" sz="2400" b="1" i="0" u="none" strike="noStrike" kern="0" cap="none" spc="0" normalizeH="0" baseline="0" noProof="0" dirty="0" smtClean="0">
                <a:ln>
                  <a:noFill/>
                </a:ln>
                <a:solidFill>
                  <a:srgbClr val="7666AC"/>
                </a:solidFill>
                <a:effectLst/>
                <a:uLnTx/>
                <a:uFillTx/>
                <a:latin typeface="+mn-lt"/>
                <a:ea typeface="+mn-ea"/>
                <a:cs typeface="+mn-cs"/>
              </a:rPr>
              <a:t>ащиты памяти с помощью </a:t>
            </a:r>
            <a:r>
              <a:rPr kumimoji="0" lang="en-US" sz="2400" b="1" i="0" u="none" strike="noStrike" kern="0" cap="none" spc="0" normalizeH="0" baseline="0" noProof="0" dirty="0" smtClean="0">
                <a:ln>
                  <a:noFill/>
                </a:ln>
                <a:solidFill>
                  <a:srgbClr val="7666AC"/>
                </a:solidFill>
                <a:effectLst/>
                <a:uLnTx/>
                <a:uFillTx/>
                <a:latin typeface="+mn-lt"/>
                <a:ea typeface="+mn-ea"/>
                <a:cs typeface="+mn-cs"/>
              </a:rPr>
              <a:t>TLB </a:t>
            </a:r>
            <a:r>
              <a:rPr kumimoji="0" lang="ru-RU" sz="2400" b="1" i="0" u="none" strike="noStrike" kern="0" cap="none" spc="0" normalizeH="0" baseline="0" noProof="0" dirty="0" smtClean="0">
                <a:ln>
                  <a:noFill/>
                </a:ln>
                <a:solidFill>
                  <a:srgbClr val="7666AC"/>
                </a:solidFill>
                <a:effectLst/>
                <a:uLnTx/>
                <a:uFillTx/>
                <a:latin typeface="+mn-lt"/>
                <a:ea typeface="+mn-ea"/>
                <a:cs typeface="+mn-cs"/>
              </a:rPr>
              <a:t>в </a:t>
            </a:r>
            <a:r>
              <a:rPr kumimoji="0" lang="en-US" sz="2400" b="1" i="0" u="none" strike="noStrike" kern="0" cap="none" spc="0" normalizeH="0" baseline="0" noProof="0" dirty="0" smtClean="0">
                <a:ln>
                  <a:noFill/>
                </a:ln>
                <a:solidFill>
                  <a:srgbClr val="7666AC"/>
                </a:solidFill>
                <a:effectLst/>
                <a:uLnTx/>
                <a:uFillTx/>
                <a:latin typeface="+mn-lt"/>
                <a:ea typeface="+mn-ea"/>
                <a:cs typeface="+mn-cs"/>
              </a:rPr>
              <a:t>M4K </a:t>
            </a:r>
            <a:r>
              <a:rPr kumimoji="0" lang="ru-RU" sz="2400" b="1" i="0" u="none" strike="noStrike" kern="0" cap="none" spc="0" normalizeH="0" baseline="0" noProof="0" dirty="0" smtClean="0">
                <a:ln>
                  <a:noFill/>
                </a:ln>
                <a:solidFill>
                  <a:srgbClr val="7666AC"/>
                </a:solidFill>
                <a:effectLst/>
                <a:uLnTx/>
                <a:uFillTx/>
                <a:latin typeface="+mn-lt"/>
                <a:ea typeface="+mn-ea"/>
                <a:cs typeface="+mn-cs"/>
              </a:rPr>
              <a:t>нет</a:t>
            </a:r>
            <a:r>
              <a:rPr kumimoji="0" lang="en-US" sz="2400" b="1" i="0" u="none" strike="noStrike" kern="0" cap="none" spc="0" normalizeH="0" baseline="0" noProof="0" dirty="0" smtClean="0">
                <a:ln>
                  <a:noFill/>
                </a:ln>
                <a:solidFill>
                  <a:srgbClr val="7666AC"/>
                </a:solidFill>
                <a:effectLst/>
                <a:uLnTx/>
                <a:uFillTx/>
                <a:latin typeface="+mn-lt"/>
                <a:ea typeface="+mn-ea"/>
                <a:cs typeface="+mn-cs"/>
              </a:rPr>
              <a:t>,</a:t>
            </a:r>
            <a:r>
              <a:rPr kumimoji="0" lang="en-US" sz="2400" b="1" i="0" u="none" strike="noStrike" kern="0" cap="none" spc="0" normalizeH="0" noProof="0" dirty="0" smtClean="0">
                <a:ln>
                  <a:noFill/>
                </a:ln>
                <a:solidFill>
                  <a:srgbClr val="7666AC"/>
                </a:solidFill>
                <a:effectLst/>
                <a:uLnTx/>
                <a:uFillTx/>
                <a:latin typeface="+mn-lt"/>
                <a:ea typeface="+mn-ea"/>
                <a:cs typeface="+mn-cs"/>
              </a:rPr>
              <a:t> </a:t>
            </a:r>
            <a:r>
              <a:rPr kumimoji="0" lang="ru-RU" sz="2400" b="1" i="0" u="none" strike="noStrike" kern="0" cap="none" spc="0" normalizeH="0" noProof="0" dirty="0" smtClean="0">
                <a:ln>
                  <a:noFill/>
                </a:ln>
                <a:solidFill>
                  <a:srgbClr val="7666AC"/>
                </a:solidFill>
                <a:effectLst/>
                <a:uLnTx/>
                <a:uFillTx/>
                <a:latin typeface="+mn-lt"/>
                <a:ea typeface="+mn-ea"/>
                <a:cs typeface="+mn-cs"/>
              </a:rPr>
              <a:t>а </a:t>
            </a:r>
            <a:r>
              <a:rPr kumimoji="0" lang="en-US" sz="2400" b="1" i="0" u="none" strike="noStrike" kern="0" cap="none" spc="0" normalizeH="0" noProof="0" dirty="0" smtClean="0">
                <a:ln>
                  <a:noFill/>
                </a:ln>
                <a:solidFill>
                  <a:srgbClr val="7666AC"/>
                </a:solidFill>
                <a:effectLst/>
                <a:uLnTx/>
                <a:uFillTx/>
                <a:latin typeface="+mn-lt"/>
                <a:ea typeface="+mn-ea"/>
                <a:cs typeface="+mn-cs"/>
              </a:rPr>
              <a:t>FMT </a:t>
            </a:r>
            <a:r>
              <a:rPr kumimoji="0" lang="ru-RU" sz="2400" b="1" i="0" u="none" strike="noStrike" kern="0" cap="none" spc="0" normalizeH="0" noProof="0" dirty="0" smtClean="0">
                <a:ln>
                  <a:noFill/>
                </a:ln>
                <a:solidFill>
                  <a:srgbClr val="7666AC"/>
                </a:solidFill>
                <a:effectLst/>
                <a:uLnTx/>
                <a:uFillTx/>
                <a:latin typeface="+mn-lt"/>
                <a:ea typeface="+mn-ea"/>
                <a:cs typeface="+mn-cs"/>
              </a:rPr>
              <a:t>недостаточно гибка</a:t>
            </a:r>
            <a:r>
              <a:rPr kumimoji="0" lang="en-US" sz="2400" b="1" i="0" u="none" strike="noStrike" kern="0" cap="none" spc="0" normalizeH="0" noProof="0" dirty="0" smtClean="0">
                <a:ln>
                  <a:noFill/>
                </a:ln>
                <a:solidFill>
                  <a:srgbClr val="7666AC"/>
                </a:solidFill>
                <a:effectLst/>
                <a:uLnTx/>
                <a:uFillTx/>
                <a:latin typeface="+mn-lt"/>
                <a:ea typeface="+mn-ea"/>
                <a:cs typeface="+mn-cs"/>
              </a:rPr>
              <a:t> </a:t>
            </a:r>
            <a:r>
              <a:rPr kumimoji="0" lang="ru-RU" sz="2400" b="1" i="0" u="none" strike="noStrike" kern="0" cap="none" spc="0" normalizeH="0" noProof="0" dirty="0" smtClean="0">
                <a:ln>
                  <a:noFill/>
                </a:ln>
                <a:solidFill>
                  <a:srgbClr val="7666AC"/>
                </a:solidFill>
                <a:effectLst/>
                <a:uLnTx/>
                <a:uFillTx/>
                <a:latin typeface="+mn-lt"/>
                <a:ea typeface="+mn-ea"/>
                <a:cs typeface="+mn-cs"/>
              </a:rPr>
              <a:t>для нужд пользователя микроконтроллера</a:t>
            </a:r>
          </a:p>
          <a:p>
            <a:pPr marL="342900" marR="0" lvl="0" indent="-342900" algn="l" defTabSz="914400" rtl="0" eaLnBrk="0" fontAlgn="base" latinLnBrk="0" hangingPunct="0">
              <a:lnSpc>
                <a:spcPct val="100000"/>
              </a:lnSpc>
              <a:spcBef>
                <a:spcPct val="20000"/>
              </a:spcBef>
              <a:spcAft>
                <a:spcPct val="0"/>
              </a:spcAft>
              <a:buClr>
                <a:srgbClr val="E64418"/>
              </a:buClr>
              <a:buSzTx/>
              <a:buFont typeface="Wingdings" pitchFamily="2" charset="2"/>
              <a:buChar char="v"/>
              <a:tabLst/>
              <a:defRPr/>
            </a:pPr>
            <a:endParaRPr lang="ru-RU" sz="2400" kern="0" baseline="0" dirty="0" smtClean="0">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E64418"/>
              </a:buClr>
              <a:buSzTx/>
              <a:buFont typeface="Wingdings" pitchFamily="2" charset="2"/>
              <a:buChar char="v"/>
              <a:tabLst/>
              <a:defRPr/>
            </a:pPr>
            <a:r>
              <a:rPr kumimoji="0" lang="ru-RU" sz="2400" b="1" i="0" u="none" strike="noStrike" kern="0" cap="none" spc="0" normalizeH="0" baseline="0" noProof="0" dirty="0" smtClean="0">
                <a:ln>
                  <a:noFill/>
                </a:ln>
                <a:solidFill>
                  <a:srgbClr val="7666AC"/>
                </a:solidFill>
                <a:effectLst/>
                <a:uLnTx/>
                <a:uFillTx/>
                <a:latin typeface="+mn-lt"/>
                <a:ea typeface="+mn-ea"/>
                <a:cs typeface="+mn-cs"/>
              </a:rPr>
              <a:t>Решение</a:t>
            </a:r>
          </a:p>
          <a:p>
            <a:pPr marL="800100" lvl="1" indent="-342900" eaLnBrk="0" hangingPunct="0">
              <a:spcBef>
                <a:spcPct val="20000"/>
              </a:spcBef>
              <a:buClr>
                <a:srgbClr val="E64418"/>
              </a:buClr>
              <a:buFont typeface="Wingdings" pitchFamily="2" charset="2"/>
              <a:buChar char="v"/>
            </a:pPr>
            <a:endParaRPr lang="en-US" sz="2400" kern="0" dirty="0" smtClean="0">
              <a:latin typeface="+mn-lt"/>
              <a:ea typeface="+mn-ea"/>
              <a:cs typeface="+mn-cs"/>
            </a:endParaRPr>
          </a:p>
          <a:p>
            <a:pPr marL="800100" lvl="1" indent="-342900" eaLnBrk="0" hangingPunct="0">
              <a:spcBef>
                <a:spcPct val="20000"/>
              </a:spcBef>
              <a:buClr>
                <a:srgbClr val="E64418"/>
              </a:buClr>
              <a:buFont typeface="Wingdings" pitchFamily="2" charset="2"/>
              <a:buChar char="v"/>
            </a:pPr>
            <a:r>
              <a:rPr lang="ru-RU" sz="2400" kern="0" dirty="0" smtClean="0">
                <a:latin typeface="+mn-lt"/>
                <a:ea typeface="+mn-ea"/>
                <a:cs typeface="+mn-cs"/>
              </a:rPr>
              <a:t>В </a:t>
            </a:r>
            <a:r>
              <a:rPr lang="en-US" sz="2400" kern="0" dirty="0" smtClean="0">
                <a:latin typeface="+mn-lt"/>
                <a:ea typeface="+mn-ea"/>
                <a:cs typeface="+mn-cs"/>
              </a:rPr>
              <a:t>M4K </a:t>
            </a:r>
            <a:r>
              <a:rPr lang="ru-RU" sz="2400" kern="0" dirty="0" smtClean="0">
                <a:latin typeface="+mn-lt"/>
                <a:ea typeface="+mn-ea"/>
                <a:cs typeface="+mn-cs"/>
              </a:rPr>
              <a:t>пользовательский диапазон виртуальных адресов вообще не используется</a:t>
            </a:r>
          </a:p>
          <a:p>
            <a:pPr marL="800100" lvl="1" indent="-342900" eaLnBrk="0" hangingPunct="0">
              <a:spcBef>
                <a:spcPct val="20000"/>
              </a:spcBef>
              <a:buClr>
                <a:srgbClr val="E64418"/>
              </a:buClr>
              <a:buFont typeface="Wingdings" pitchFamily="2" charset="2"/>
              <a:buChar char="v"/>
            </a:pPr>
            <a:endParaRPr kumimoji="0" lang="ru-RU" sz="2400" b="1" i="0" u="none" strike="noStrike" kern="0" cap="none" spc="0" normalizeH="0" baseline="0" noProof="0" dirty="0" smtClean="0">
              <a:ln>
                <a:noFill/>
              </a:ln>
              <a:solidFill>
                <a:srgbClr val="7666AC"/>
              </a:solidFill>
              <a:effectLst/>
              <a:uLnTx/>
              <a:uFillTx/>
              <a:latin typeface="+mn-lt"/>
              <a:ea typeface="+mn-ea"/>
              <a:cs typeface="+mn-cs"/>
            </a:endParaRPr>
          </a:p>
          <a:p>
            <a:pPr marL="800100" lvl="1" indent="-342900" eaLnBrk="0" hangingPunct="0">
              <a:spcBef>
                <a:spcPct val="20000"/>
              </a:spcBef>
              <a:buClr>
                <a:srgbClr val="E64418"/>
              </a:buClr>
              <a:buFont typeface="Wingdings" pitchFamily="2" charset="2"/>
              <a:buChar char="v"/>
            </a:pPr>
            <a:r>
              <a:rPr lang="ru-RU" sz="2400" kern="0" dirty="0" smtClean="0">
                <a:latin typeface="+mn-lt"/>
                <a:ea typeface="+mn-ea"/>
                <a:cs typeface="+mn-cs"/>
              </a:rPr>
              <a:t>В последней версии </a:t>
            </a:r>
            <a:r>
              <a:rPr lang="en-US" sz="2400" kern="0" dirty="0" smtClean="0">
                <a:latin typeface="+mn-lt"/>
                <a:ea typeface="+mn-ea"/>
                <a:cs typeface="+mn-cs"/>
              </a:rPr>
              <a:t>M14K </a:t>
            </a:r>
            <a:r>
              <a:rPr lang="ru-RU" sz="2400" kern="0" dirty="0" smtClean="0">
                <a:latin typeface="+mn-lt"/>
                <a:ea typeface="+mn-ea"/>
                <a:cs typeface="+mn-cs"/>
              </a:rPr>
              <a:t>и в </a:t>
            </a:r>
            <a:r>
              <a:rPr lang="en-US" sz="2400" kern="0" dirty="0" err="1" smtClean="0">
                <a:latin typeface="+mn-lt"/>
                <a:ea typeface="+mn-ea"/>
                <a:cs typeface="+mn-cs"/>
              </a:rPr>
              <a:t>microAptiv</a:t>
            </a:r>
            <a:r>
              <a:rPr lang="en-US" sz="2400" kern="0" dirty="0" smtClean="0">
                <a:latin typeface="+mn-lt"/>
                <a:ea typeface="+mn-ea"/>
                <a:cs typeface="+mn-cs"/>
              </a:rPr>
              <a:t> </a:t>
            </a:r>
            <a:r>
              <a:rPr lang="ru-RU" sz="2400" kern="0" dirty="0" smtClean="0">
                <a:latin typeface="+mn-lt"/>
                <a:ea typeface="+mn-ea"/>
                <a:cs typeface="+mn-cs"/>
              </a:rPr>
              <a:t>используется новый механизм защиты памяти – </a:t>
            </a:r>
            <a:r>
              <a:rPr lang="en-US" sz="2400" kern="0" dirty="0" smtClean="0">
                <a:latin typeface="+mn-lt"/>
                <a:ea typeface="+mn-ea"/>
                <a:cs typeface="+mn-cs"/>
              </a:rPr>
              <a:t>Memory Protection Unit</a:t>
            </a:r>
            <a:endParaRPr kumimoji="0" lang="ru-RU" sz="2400" b="1" i="0" u="none" strike="noStrike" kern="0" cap="none" spc="0" normalizeH="0" baseline="0" noProof="0" dirty="0" smtClean="0">
              <a:ln>
                <a:noFill/>
              </a:ln>
              <a:solidFill>
                <a:srgbClr val="7666AC"/>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Новый способ защиты памяти- </a:t>
            </a:r>
            <a:r>
              <a:rPr lang="en-US" dirty="0" smtClean="0"/>
              <a:t>Memory Protection Unit</a:t>
            </a:r>
            <a:endParaRPr lang="en-US" dirty="0"/>
          </a:p>
        </p:txBody>
      </p:sp>
      <p:sp>
        <p:nvSpPr>
          <p:cNvPr id="3" name="Content Placeholder 2"/>
          <p:cNvSpPr>
            <a:spLocks noGrp="1"/>
          </p:cNvSpPr>
          <p:nvPr>
            <p:ph idx="1"/>
          </p:nvPr>
        </p:nvSpPr>
        <p:spPr/>
        <p:txBody>
          <a:bodyPr>
            <a:normAutofit fontScale="92500"/>
          </a:bodyPr>
          <a:lstStyle/>
          <a:p>
            <a:endParaRPr lang="ru-RU" dirty="0" smtClean="0"/>
          </a:p>
          <a:p>
            <a:r>
              <a:rPr lang="ru-RU" dirty="0" smtClean="0"/>
              <a:t>Реализован в последней версии </a:t>
            </a:r>
            <a:r>
              <a:rPr lang="en-US" dirty="0" smtClean="0"/>
              <a:t>M14K </a:t>
            </a:r>
            <a:r>
              <a:rPr lang="ru-RU" dirty="0" smtClean="0"/>
              <a:t>и в</a:t>
            </a:r>
            <a:r>
              <a:rPr lang="en-US" dirty="0" smtClean="0"/>
              <a:t> </a:t>
            </a:r>
            <a:r>
              <a:rPr lang="en-US" dirty="0" err="1" smtClean="0"/>
              <a:t>microAptiv</a:t>
            </a:r>
            <a:endParaRPr lang="en-US" dirty="0" smtClean="0"/>
          </a:p>
          <a:p>
            <a:endParaRPr lang="ru-RU" dirty="0" smtClean="0"/>
          </a:p>
          <a:p>
            <a:r>
              <a:rPr lang="ru-RU" dirty="0" smtClean="0"/>
              <a:t>Не требует </a:t>
            </a:r>
            <a:r>
              <a:rPr lang="en-US" dirty="0" smtClean="0"/>
              <a:t>TLB, </a:t>
            </a:r>
            <a:r>
              <a:rPr lang="ru-RU" dirty="0" smtClean="0"/>
              <a:t>может работать с </a:t>
            </a:r>
            <a:r>
              <a:rPr lang="en-US" dirty="0" smtClean="0"/>
              <a:t>FMT</a:t>
            </a:r>
            <a:endParaRPr lang="ru-RU" dirty="0" smtClean="0"/>
          </a:p>
          <a:p>
            <a:endParaRPr lang="ru-RU" dirty="0" smtClean="0"/>
          </a:p>
          <a:p>
            <a:r>
              <a:rPr lang="ru-RU" dirty="0" smtClean="0"/>
              <a:t>Позволяет до 16 адресных регионов</a:t>
            </a:r>
            <a:r>
              <a:rPr lang="en-US" dirty="0" smtClean="0"/>
              <a:t>, </a:t>
            </a:r>
            <a:r>
              <a:rPr lang="ru-RU" dirty="0" smtClean="0"/>
              <a:t>конфигурируемых регистрами системного сопроцессора</a:t>
            </a:r>
          </a:p>
          <a:p>
            <a:endParaRPr lang="ru-RU" dirty="0" smtClean="0"/>
          </a:p>
          <a:p>
            <a:r>
              <a:rPr lang="ru-RU" dirty="0" smtClean="0"/>
              <a:t>Позволяет установить разные уровни доступа к регионам - </a:t>
            </a:r>
            <a:r>
              <a:rPr lang="en-US" dirty="0" smtClean="0"/>
              <a:t>instruction-fetch, data-read/write, or </a:t>
            </a:r>
            <a:r>
              <a:rPr lang="en-US" dirty="0" err="1" smtClean="0"/>
              <a:t>iFlowtrace</a:t>
            </a:r>
            <a:r>
              <a:rPr lang="en-US" dirty="0" smtClean="0"/>
              <a:t> access</a:t>
            </a:r>
            <a:endParaRPr lang="ru-RU" dirty="0" smtClean="0"/>
          </a:p>
          <a:p>
            <a:endParaRPr lang="ru-RU" dirty="0" smtClean="0"/>
          </a:p>
          <a:p>
            <a:r>
              <a:rPr lang="ru-RU" dirty="0" smtClean="0"/>
              <a:t>Неавторизованной доступ вызывает высокоприоритетное исключение</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Устройство защиты памяти – </a:t>
            </a:r>
            <a:r>
              <a:rPr lang="en-US" dirty="0" smtClean="0"/>
              <a:t>Memory Protection Unit</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392723" y="1143000"/>
            <a:ext cx="8358554"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Умножение и деление</a:t>
            </a:r>
            <a:endParaRPr lang="en-US" dirty="0"/>
          </a:p>
        </p:txBody>
      </p:sp>
      <p:sp>
        <p:nvSpPr>
          <p:cNvPr id="3" name="Content Placeholder 2"/>
          <p:cNvSpPr>
            <a:spLocks noGrp="1"/>
          </p:cNvSpPr>
          <p:nvPr>
            <p:ph idx="1"/>
          </p:nvPr>
        </p:nvSpPr>
        <p:spPr>
          <a:xfrm>
            <a:off x="152400" y="1237128"/>
            <a:ext cx="8839200" cy="5163671"/>
          </a:xfrm>
        </p:spPr>
        <p:txBody>
          <a:bodyPr>
            <a:normAutofit fontScale="92500" lnSpcReduction="20000"/>
          </a:bodyPr>
          <a:lstStyle/>
          <a:p>
            <a:r>
              <a:rPr lang="ru-RU" dirty="0" smtClean="0"/>
              <a:t>Ядра </a:t>
            </a:r>
            <a:r>
              <a:rPr lang="en-US" dirty="0" smtClean="0"/>
              <a:t>M4K / M14K / </a:t>
            </a:r>
            <a:r>
              <a:rPr lang="en-US" dirty="0" err="1" smtClean="0"/>
              <a:t>interAptiv</a:t>
            </a:r>
            <a:r>
              <a:rPr lang="en-US" dirty="0" smtClean="0"/>
              <a:t> </a:t>
            </a:r>
            <a:r>
              <a:rPr lang="ru-RU" dirty="0" smtClean="0"/>
              <a:t>предоставляют разработчику системы на кристалле (</a:t>
            </a:r>
            <a:r>
              <a:rPr lang="en-US" dirty="0" smtClean="0"/>
              <a:t>System on Chip – </a:t>
            </a:r>
            <a:r>
              <a:rPr lang="en-US" dirty="0" err="1" smtClean="0"/>
              <a:t>SoC</a:t>
            </a:r>
            <a:r>
              <a:rPr lang="en-US" dirty="0" smtClean="0"/>
              <a:t>) </a:t>
            </a:r>
            <a:r>
              <a:rPr lang="ru-RU" dirty="0" smtClean="0"/>
              <a:t>несколько конфигураций ядра для умножения и деления</a:t>
            </a:r>
          </a:p>
          <a:p>
            <a:pPr lvl="1"/>
            <a:endParaRPr lang="ru-RU" dirty="0" smtClean="0"/>
          </a:p>
          <a:p>
            <a:pPr lvl="1"/>
            <a:r>
              <a:rPr lang="ru-RU" dirty="0" smtClean="0"/>
              <a:t>Высокая производительность</a:t>
            </a:r>
          </a:p>
          <a:p>
            <a:pPr lvl="2"/>
            <a:endParaRPr lang="ru-RU" dirty="0" smtClean="0"/>
          </a:p>
          <a:p>
            <a:pPr lvl="2"/>
            <a:r>
              <a:rPr lang="ru-RU" dirty="0" smtClean="0"/>
              <a:t>Умножение за один цикл синхросигнала</a:t>
            </a:r>
          </a:p>
          <a:p>
            <a:pPr lvl="2"/>
            <a:endParaRPr lang="ru-RU" dirty="0" smtClean="0"/>
          </a:p>
          <a:p>
            <a:pPr lvl="2"/>
            <a:r>
              <a:rPr lang="ru-RU" dirty="0" smtClean="0"/>
              <a:t>Умножение со сложением (</a:t>
            </a:r>
            <a:r>
              <a:rPr lang="en-US" dirty="0" smtClean="0"/>
              <a:t>multiply-accumulate – MAC) </a:t>
            </a:r>
            <a:r>
              <a:rPr lang="ru-RU" dirty="0" smtClean="0"/>
              <a:t>за один или два цикла</a:t>
            </a:r>
          </a:p>
          <a:p>
            <a:pPr lvl="3"/>
            <a:endParaRPr lang="ru-RU" dirty="0" smtClean="0"/>
          </a:p>
          <a:p>
            <a:pPr lvl="3"/>
            <a:r>
              <a:rPr lang="ru-RU" dirty="0" smtClean="0"/>
              <a:t>32-бита на 16-бит – за один цикл</a:t>
            </a:r>
          </a:p>
          <a:p>
            <a:pPr lvl="3"/>
            <a:r>
              <a:rPr lang="ru-RU" dirty="0" smtClean="0"/>
              <a:t>32-бита на 32 бита – за два цикла</a:t>
            </a:r>
          </a:p>
          <a:p>
            <a:pPr lvl="1"/>
            <a:endParaRPr lang="ru-RU" dirty="0" smtClean="0"/>
          </a:p>
          <a:p>
            <a:pPr lvl="1"/>
            <a:r>
              <a:rPr lang="ru-RU" dirty="0" smtClean="0"/>
              <a:t>Низкая производительность, зато и малая площадь на кристалле (и энергопотребление)</a:t>
            </a:r>
          </a:p>
          <a:p>
            <a:pPr lvl="2"/>
            <a:endParaRPr lang="ru-RU" dirty="0" smtClean="0"/>
          </a:p>
          <a:p>
            <a:pPr lvl="2"/>
            <a:r>
              <a:rPr lang="ru-RU" dirty="0" smtClean="0"/>
              <a:t>Итеративный алгоритм умножения</a:t>
            </a:r>
          </a:p>
          <a:p>
            <a:pPr lvl="3"/>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Зачем нужна специальная команда умножения со сложением</a:t>
            </a:r>
            <a:r>
              <a:rPr lang="en-US" dirty="0" smtClean="0"/>
              <a:t> - MADD?</a:t>
            </a:r>
            <a:endParaRPr lang="en-US" dirty="0"/>
          </a:p>
        </p:txBody>
      </p:sp>
      <p:sp>
        <p:nvSpPr>
          <p:cNvPr id="4" name="Content Placeholder 3"/>
          <p:cNvSpPr>
            <a:spLocks noGrp="1"/>
          </p:cNvSpPr>
          <p:nvPr>
            <p:ph idx="1"/>
          </p:nvPr>
        </p:nvSpPr>
        <p:spPr>
          <a:xfrm>
            <a:off x="161364" y="1223681"/>
            <a:ext cx="8839200" cy="3079378"/>
          </a:xfrm>
        </p:spPr>
        <p:txBody>
          <a:bodyPr>
            <a:normAutofit/>
          </a:bodyPr>
          <a:lstStyle/>
          <a:p>
            <a:r>
              <a:rPr lang="ru-RU" dirty="0" smtClean="0"/>
              <a:t>Эта команда часто встречается в алгоритмах цифровой обработки сигналов</a:t>
            </a:r>
            <a:r>
              <a:rPr lang="en-US" dirty="0" smtClean="0"/>
              <a:t> – Digital Signal Processing (DSP)</a:t>
            </a:r>
            <a:endParaRPr lang="ru-RU" dirty="0" smtClean="0"/>
          </a:p>
          <a:p>
            <a:pPr lvl="1"/>
            <a:endParaRPr lang="en-US" dirty="0" smtClean="0"/>
          </a:p>
          <a:p>
            <a:pPr lvl="1"/>
            <a:r>
              <a:rPr lang="ru-RU" dirty="0" smtClean="0"/>
              <a:t>Например вот формула для простого частотного фильтра (</a:t>
            </a:r>
            <a:r>
              <a:rPr lang="en-US" dirty="0" smtClean="0"/>
              <a:t>Finite Impulse Response Filter – FIR filter)</a:t>
            </a:r>
            <a:r>
              <a:rPr lang="ru-RU" dirty="0" smtClean="0"/>
              <a:t>, убирающего определенные частоты из оцифрованного звукового сигнала</a:t>
            </a:r>
          </a:p>
        </p:txBody>
      </p:sp>
      <p:pic>
        <p:nvPicPr>
          <p:cNvPr id="8194" name="Picture 2" descr="\begin{align}&#10; y[n] &amp;= b_0 x[n] + b_1 x[n-1] + \cdots + b_N x[n-N] \\&#10;      &amp;= \sum_{i=0}^{N} b_i x[n-i]&#10;\end{align}"/>
          <p:cNvPicPr>
            <a:picLocks noChangeAspect="1" noChangeArrowheads="1"/>
          </p:cNvPicPr>
          <p:nvPr/>
        </p:nvPicPr>
        <p:blipFill>
          <a:blip r:embed="rId2" cstate="print"/>
          <a:srcRect/>
          <a:stretch>
            <a:fillRect/>
          </a:stretch>
        </p:blipFill>
        <p:spPr bwMode="auto">
          <a:xfrm>
            <a:off x="2056093" y="4607018"/>
            <a:ext cx="3648075" cy="8382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Новое ядро </a:t>
            </a:r>
            <a:r>
              <a:rPr lang="en-US" dirty="0" smtClean="0"/>
              <a:t>M14KE / </a:t>
            </a:r>
            <a:r>
              <a:rPr lang="en-US" dirty="0" err="1" smtClean="0"/>
              <a:t>microAptiv</a:t>
            </a:r>
            <a:r>
              <a:rPr lang="en-US" dirty="0" smtClean="0"/>
              <a:t> </a:t>
            </a:r>
            <a:r>
              <a:rPr lang="ru-RU" dirty="0" smtClean="0"/>
              <a:t>реализует большое набор инструкций для </a:t>
            </a:r>
            <a:r>
              <a:rPr lang="en-US" dirty="0" smtClean="0"/>
              <a:t>DSP</a:t>
            </a:r>
            <a:endParaRPr lang="en-US" dirty="0"/>
          </a:p>
        </p:txBody>
      </p:sp>
      <p:sp>
        <p:nvSpPr>
          <p:cNvPr id="3" name="Content Placeholder 2"/>
          <p:cNvSpPr>
            <a:spLocks noGrp="1"/>
          </p:cNvSpPr>
          <p:nvPr>
            <p:ph idx="1"/>
          </p:nvPr>
        </p:nvSpPr>
        <p:spPr/>
        <p:txBody>
          <a:bodyPr>
            <a:normAutofit fontScale="62500" lnSpcReduction="20000"/>
          </a:bodyPr>
          <a:lstStyle/>
          <a:p>
            <a:endParaRPr lang="ru-RU" dirty="0" smtClean="0"/>
          </a:p>
          <a:p>
            <a:r>
              <a:rPr lang="ru-RU" dirty="0" smtClean="0"/>
              <a:t>Инструкции для одновременных арифметических операций с четырьмя байтами 32-битного слова, которые рассматриваются как независимые числа</a:t>
            </a:r>
          </a:p>
          <a:p>
            <a:endParaRPr lang="ru-RU" dirty="0" smtClean="0"/>
          </a:p>
          <a:p>
            <a:pPr lvl="1"/>
            <a:r>
              <a:rPr lang="ru-RU" dirty="0" smtClean="0"/>
              <a:t>То же – с двумя полусловами 32-битного слова</a:t>
            </a:r>
          </a:p>
          <a:p>
            <a:endParaRPr lang="ru-RU" dirty="0" smtClean="0"/>
          </a:p>
          <a:p>
            <a:r>
              <a:rPr lang="ru-RU" dirty="0" smtClean="0"/>
              <a:t>Арифметика с фиксированной точкой</a:t>
            </a:r>
          </a:p>
          <a:p>
            <a:pPr lvl="1"/>
            <a:endParaRPr lang="ru-RU" dirty="0" smtClean="0"/>
          </a:p>
          <a:p>
            <a:pPr lvl="1"/>
            <a:r>
              <a:rPr lang="ru-RU" dirty="0" smtClean="0"/>
              <a:t>Для </a:t>
            </a:r>
            <a:r>
              <a:rPr lang="en-US" dirty="0" smtClean="0"/>
              <a:t>DSP </a:t>
            </a:r>
            <a:r>
              <a:rPr lang="ru-RU" dirty="0" smtClean="0"/>
              <a:t>алгоритмов наиболее полезными является 32-битные числа с точкой после старшего 31-го бита (</a:t>
            </a:r>
            <a:r>
              <a:rPr lang="en-US" dirty="0" smtClean="0"/>
              <a:t>Q31) </a:t>
            </a:r>
            <a:r>
              <a:rPr lang="ru-RU" dirty="0" smtClean="0"/>
              <a:t>и 16-битные числа с точкой после старшего </a:t>
            </a:r>
            <a:r>
              <a:rPr lang="en-US" dirty="0" smtClean="0"/>
              <a:t>15-</a:t>
            </a:r>
            <a:r>
              <a:rPr lang="ru-RU" dirty="0" smtClean="0"/>
              <a:t>го бита (</a:t>
            </a:r>
            <a:r>
              <a:rPr lang="en-US" dirty="0" smtClean="0"/>
              <a:t>Q15). </a:t>
            </a:r>
            <a:r>
              <a:rPr lang="ru-RU" dirty="0" smtClean="0"/>
              <a:t>Старший бит и в одном, и в другом представлении содержит знак</a:t>
            </a:r>
            <a:endParaRPr lang="en-US" dirty="0" smtClean="0"/>
          </a:p>
          <a:p>
            <a:endParaRPr lang="en-US" dirty="0" smtClean="0"/>
          </a:p>
          <a:p>
            <a:r>
              <a:rPr lang="ru-RU" dirty="0" smtClean="0"/>
              <a:t>Арифметика с насыщением – </a:t>
            </a:r>
            <a:r>
              <a:rPr lang="en-US" dirty="0" smtClean="0"/>
              <a:t>saturation arithmetic</a:t>
            </a:r>
          </a:p>
          <a:p>
            <a:pPr lvl="1"/>
            <a:endParaRPr lang="ru-RU" dirty="0" smtClean="0"/>
          </a:p>
          <a:p>
            <a:pPr lvl="1"/>
            <a:r>
              <a:rPr lang="ru-RU" dirty="0" smtClean="0"/>
              <a:t>В этой арифметике есть понятие «много» и умножение или сложение любого числа с «много» дает «много»</a:t>
            </a:r>
          </a:p>
          <a:p>
            <a:endParaRPr lang="ru-RU" dirty="0" smtClean="0"/>
          </a:p>
          <a:p>
            <a:r>
              <a:rPr lang="ru-RU" dirty="0" smtClean="0"/>
              <a:t>Дополнительные операции умножения со сложением (</a:t>
            </a:r>
            <a:r>
              <a:rPr lang="en-US" dirty="0" smtClean="0"/>
              <a:t>multiply-accumulate – MAC), </a:t>
            </a:r>
            <a:r>
              <a:rPr lang="ru-RU" dirty="0" smtClean="0"/>
              <a:t>которые используют четыре независимых аккумулятора</a:t>
            </a:r>
          </a:p>
          <a:p>
            <a:endParaRPr lang="ru-RU" dirty="0" smtClean="0"/>
          </a:p>
          <a:p>
            <a:r>
              <a:rPr lang="ru-RU" dirty="0" smtClean="0"/>
              <a:t>Операции округления, работы с битами и т.д. – все, что повышает бенчмарки у алгоритмов цифровой обработки сигналов</a:t>
            </a:r>
          </a:p>
          <a:p>
            <a:endParaRPr lang="ru-RU" dirty="0" smtClean="0"/>
          </a:p>
          <a:p>
            <a:r>
              <a:rPr lang="ru-RU" dirty="0" smtClean="0"/>
              <a:t>Все эти инструкции могу использоваться с коде на </a:t>
            </a:r>
            <a:r>
              <a:rPr lang="en-US" dirty="0" smtClean="0"/>
              <a:t>C </a:t>
            </a:r>
            <a:r>
              <a:rPr lang="ru-RU" dirty="0" smtClean="0"/>
              <a:t>с помощью вызова специальных псевдо-функций</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normAutofit fontScale="90000"/>
          </a:bodyPr>
          <a:lstStyle/>
          <a:p>
            <a:pPr eaLnBrk="1" hangingPunct="1"/>
            <a:r>
              <a:rPr lang="ru-RU" dirty="0" smtClean="0"/>
              <a:t>Чем ядра </a:t>
            </a:r>
            <a:r>
              <a:rPr lang="en-US" dirty="0" smtClean="0"/>
              <a:t>MIPS M4K, M14K </a:t>
            </a:r>
            <a:r>
              <a:rPr lang="ru-RU" dirty="0" smtClean="0"/>
              <a:t>и </a:t>
            </a:r>
            <a:r>
              <a:rPr lang="en-US" dirty="0" err="1" smtClean="0"/>
              <a:t>microAptiv</a:t>
            </a:r>
            <a:r>
              <a:rPr lang="en-US" dirty="0" smtClean="0"/>
              <a:t> </a:t>
            </a:r>
            <a:r>
              <a:rPr lang="ru-RU" dirty="0" smtClean="0"/>
              <a:t>хороши для микроконтроллеров</a:t>
            </a:r>
            <a:r>
              <a:rPr lang="en-US" dirty="0" smtClean="0"/>
              <a:t>?</a:t>
            </a:r>
          </a:p>
        </p:txBody>
      </p:sp>
      <p:sp>
        <p:nvSpPr>
          <p:cNvPr id="16386" name="Rectangle 3"/>
          <p:cNvSpPr>
            <a:spLocks noGrp="1"/>
          </p:cNvSpPr>
          <p:nvPr>
            <p:ph type="body" idx="1"/>
          </p:nvPr>
        </p:nvSpPr>
        <p:spPr>
          <a:xfrm>
            <a:off x="152400" y="1295400"/>
            <a:ext cx="8839200" cy="5116513"/>
          </a:xfrm>
        </p:spPr>
        <p:txBody>
          <a:bodyPr>
            <a:normAutofit fontScale="77500" lnSpcReduction="20000"/>
          </a:bodyPr>
          <a:lstStyle/>
          <a:p>
            <a:pPr lvl="0"/>
            <a:endParaRPr lang="ru-RU" dirty="0" smtClean="0"/>
          </a:p>
          <a:p>
            <a:pPr lvl="0"/>
            <a:r>
              <a:rPr lang="ru-RU" dirty="0" smtClean="0"/>
              <a:t>Наилучший баланс между производительностью, энергопотреблением и ценой в своем классе</a:t>
            </a:r>
            <a:endParaRPr lang="en-US" dirty="0" smtClean="0"/>
          </a:p>
          <a:p>
            <a:pPr lvl="0"/>
            <a:endParaRPr lang="ru-RU" dirty="0" smtClean="0"/>
          </a:p>
          <a:p>
            <a:pPr lvl="0"/>
            <a:r>
              <a:rPr lang="ru-RU" dirty="0" smtClean="0"/>
              <a:t>Программная совместимость со всем спектром устройств с архитектурой </a:t>
            </a:r>
            <a:r>
              <a:rPr lang="en-US" dirty="0" smtClean="0"/>
              <a:t>MIPS</a:t>
            </a:r>
          </a:p>
          <a:p>
            <a:pPr lvl="1"/>
            <a:endParaRPr lang="en-US" dirty="0" smtClean="0"/>
          </a:p>
          <a:p>
            <a:pPr lvl="1"/>
            <a:r>
              <a:rPr lang="ru-RU" dirty="0" smtClean="0"/>
              <a:t>От микроконтроллеров до бытовой электроники</a:t>
            </a:r>
            <a:r>
              <a:rPr lang="en-US" dirty="0" smtClean="0"/>
              <a:t> </a:t>
            </a:r>
            <a:r>
              <a:rPr lang="ru-RU" dirty="0" smtClean="0"/>
              <a:t>и сетевых устройств</a:t>
            </a:r>
          </a:p>
          <a:p>
            <a:endParaRPr lang="en-US" dirty="0" smtClean="0"/>
          </a:p>
          <a:p>
            <a:r>
              <a:rPr lang="ru-RU" dirty="0" smtClean="0"/>
              <a:t>Зрелые и хорошо оптимизирующие компиляторы</a:t>
            </a:r>
            <a:endParaRPr lang="en-US" dirty="0" smtClean="0"/>
          </a:p>
          <a:p>
            <a:endParaRPr lang="ru-RU" dirty="0" smtClean="0"/>
          </a:p>
          <a:p>
            <a:r>
              <a:rPr lang="ru-RU" dirty="0" smtClean="0"/>
              <a:t>Большое количество </a:t>
            </a:r>
            <a:r>
              <a:rPr lang="en-US" dirty="0" smtClean="0"/>
              <a:t>RTOS-</a:t>
            </a:r>
            <a:r>
              <a:rPr lang="ru-RU" dirty="0" smtClean="0"/>
              <a:t>ов и другого программного обеспечения, написанного для архитектуры </a:t>
            </a:r>
            <a:r>
              <a:rPr lang="en-US" dirty="0" smtClean="0"/>
              <a:t>MIPS</a:t>
            </a:r>
            <a:endParaRPr lang="en-US" sz="3600" dirty="0" smtClean="0"/>
          </a:p>
          <a:p>
            <a:endParaRPr lang="ru-RU" dirty="0" smtClean="0"/>
          </a:p>
          <a:p>
            <a:r>
              <a:rPr lang="ru-RU" dirty="0" smtClean="0"/>
              <a:t>Возможность использования микроконтроллеров на основе </a:t>
            </a:r>
            <a:r>
              <a:rPr lang="en-US" dirty="0" smtClean="0"/>
              <a:t>MIPS </a:t>
            </a:r>
            <a:r>
              <a:rPr lang="ru-RU" dirty="0" smtClean="0"/>
              <a:t>для целей образования студентов и школьников</a:t>
            </a:r>
          </a:p>
          <a:p>
            <a:endParaRPr lang="ru-RU" dirty="0" smtClean="0"/>
          </a:p>
          <a:p>
            <a:pPr lvl="1"/>
            <a:r>
              <a:rPr lang="en-US" dirty="0" smtClean="0"/>
              <a:t>MIPS</a:t>
            </a:r>
            <a:r>
              <a:rPr lang="ru-RU" dirty="0" smtClean="0"/>
              <a:t> широко используется в университетах в курсах по компьютерной архитектуре, дизайну цифровой логики и программированию на языке ассемблера</a:t>
            </a:r>
            <a:endParaRPr lang="en-US" sz="3600" dirty="0" smtClean="0"/>
          </a:p>
          <a:p>
            <a:pPr eaLnBrk="1" hangingPunct="1">
              <a:lnSpc>
                <a:spcPct val="90000"/>
              </a:lnSpc>
            </a:pPr>
            <a:endParaRPr lang="en-US" sz="1400" dirty="0" smtClean="0"/>
          </a:p>
          <a:p>
            <a:pPr lvl="1" eaLnBrk="1" hangingPunct="1">
              <a:lnSpc>
                <a:spcPct val="90000"/>
              </a:lnSpc>
            </a:pPr>
            <a:endParaRPr lang="en-US"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Пример команды из </a:t>
            </a:r>
            <a:r>
              <a:rPr lang="en-US" dirty="0" smtClean="0"/>
              <a:t>DSP-</a:t>
            </a:r>
            <a:r>
              <a:rPr lang="ru-RU" dirty="0" smtClean="0"/>
              <a:t>расширения</a:t>
            </a:r>
            <a:endParaRPr lang="en-US" dirty="0"/>
          </a:p>
        </p:txBody>
      </p:sp>
      <p:sp>
        <p:nvSpPr>
          <p:cNvPr id="3" name="Content Placeholder 2"/>
          <p:cNvSpPr>
            <a:spLocks noGrp="1"/>
          </p:cNvSpPr>
          <p:nvPr>
            <p:ph idx="1"/>
          </p:nvPr>
        </p:nvSpPr>
        <p:spPr>
          <a:xfrm>
            <a:off x="152400" y="1143000"/>
            <a:ext cx="8839200" cy="2308412"/>
          </a:xfrm>
        </p:spPr>
        <p:txBody>
          <a:bodyPr>
            <a:normAutofit fontScale="85000" lnSpcReduction="20000"/>
          </a:bodyPr>
          <a:lstStyle/>
          <a:p>
            <a:r>
              <a:rPr lang="en-GB" sz="2800" dirty="0" smtClean="0"/>
              <a:t>MULQ_RS.PH, rd, </a:t>
            </a:r>
            <a:r>
              <a:rPr lang="en-GB" sz="2800" dirty="0" err="1" smtClean="0"/>
              <a:t>rs</a:t>
            </a:r>
            <a:r>
              <a:rPr lang="en-GB" sz="2800" dirty="0" smtClean="0"/>
              <a:t>, </a:t>
            </a:r>
            <a:r>
              <a:rPr lang="en-GB" sz="2800" dirty="0" err="1" smtClean="0"/>
              <a:t>rt</a:t>
            </a:r>
            <a:endParaRPr lang="ru-RU" sz="2800" dirty="0" smtClean="0"/>
          </a:p>
          <a:p>
            <a:pPr lvl="1"/>
            <a:endParaRPr lang="en-US" dirty="0" smtClean="0"/>
          </a:p>
          <a:p>
            <a:pPr lvl="1"/>
            <a:r>
              <a:rPr lang="en-US" dirty="0" smtClean="0"/>
              <a:t>Q </a:t>
            </a:r>
            <a:r>
              <a:rPr lang="ru-RU" dirty="0" smtClean="0"/>
              <a:t>означает «операция с фиксированной точкой» (</a:t>
            </a:r>
            <a:r>
              <a:rPr lang="en-US" dirty="0" smtClean="0"/>
              <a:t>fractional data type)</a:t>
            </a:r>
          </a:p>
          <a:p>
            <a:pPr lvl="1"/>
            <a:endParaRPr lang="en-US" dirty="0" smtClean="0"/>
          </a:p>
          <a:p>
            <a:pPr lvl="1"/>
            <a:r>
              <a:rPr lang="en-US" dirty="0" smtClean="0"/>
              <a:t>PH </a:t>
            </a:r>
            <a:r>
              <a:rPr lang="ru-RU" dirty="0" smtClean="0"/>
              <a:t>означает «независимо умножить 16-битные элементы двух 32-битных векторов»</a:t>
            </a:r>
          </a:p>
          <a:p>
            <a:pPr lvl="1"/>
            <a:endParaRPr lang="ru-RU" dirty="0" smtClean="0"/>
          </a:p>
          <a:p>
            <a:pPr lvl="1"/>
            <a:r>
              <a:rPr lang="en-US" dirty="0" smtClean="0"/>
              <a:t>RS</a:t>
            </a:r>
            <a:r>
              <a:rPr lang="ru-RU" dirty="0" smtClean="0"/>
              <a:t> означает «округление» (</a:t>
            </a:r>
            <a:r>
              <a:rPr lang="en-US" dirty="0" smtClean="0"/>
              <a:t>rounding) </a:t>
            </a:r>
            <a:r>
              <a:rPr lang="ru-RU" dirty="0" smtClean="0"/>
              <a:t>и «насыщение» (</a:t>
            </a:r>
            <a:r>
              <a:rPr lang="en-US" dirty="0" smtClean="0"/>
              <a:t>saturation)</a:t>
            </a:r>
            <a:endParaRPr lang="en-US" dirty="0"/>
          </a:p>
        </p:txBody>
      </p:sp>
      <p:grpSp>
        <p:nvGrpSpPr>
          <p:cNvPr id="4" name="Group 117"/>
          <p:cNvGrpSpPr>
            <a:grpSpLocks/>
          </p:cNvGrpSpPr>
          <p:nvPr/>
        </p:nvGrpSpPr>
        <p:grpSpPr bwMode="auto">
          <a:xfrm>
            <a:off x="2203234" y="3769659"/>
            <a:ext cx="5024085" cy="2490273"/>
            <a:chOff x="2502568" y="1295176"/>
            <a:chExt cx="5022823" cy="3334255"/>
          </a:xfrm>
        </p:grpSpPr>
        <p:grpSp>
          <p:nvGrpSpPr>
            <p:cNvPr id="5" name="Group 56"/>
            <p:cNvGrpSpPr>
              <a:grpSpLocks/>
            </p:cNvGrpSpPr>
            <p:nvPr/>
          </p:nvGrpSpPr>
          <p:grpSpPr bwMode="auto">
            <a:xfrm>
              <a:off x="2502568" y="1776663"/>
              <a:ext cx="4555958" cy="449179"/>
              <a:chOff x="2502568" y="1776663"/>
              <a:chExt cx="4555958" cy="449179"/>
            </a:xfrm>
          </p:grpSpPr>
          <p:sp>
            <p:nvSpPr>
              <p:cNvPr id="33" name="Rectangle 32"/>
              <p:cNvSpPr/>
              <p:nvPr/>
            </p:nvSpPr>
            <p:spPr bwMode="auto">
              <a:xfrm>
                <a:off x="2502568" y="1781361"/>
                <a:ext cx="2153697" cy="444415"/>
              </a:xfrm>
              <a:prstGeom prst="rect">
                <a:avLst/>
              </a:prstGeom>
              <a:solidFill>
                <a:schemeClr val="bg1">
                  <a:lumMod val="75000"/>
                </a:schemeClr>
              </a:solidFill>
              <a:ln w="28575" cap="flat" cmpd="sng" algn="ctr">
                <a:solidFill>
                  <a:schemeClr val="tx2"/>
                </a:solidFill>
                <a:prstDash val="solid"/>
                <a:round/>
                <a:headEnd type="none" w="med" len="med"/>
                <a:tailEnd type="none" w="med" len="med"/>
              </a:ln>
              <a:effectLst/>
            </p:spPr>
            <p:txBody>
              <a:bodyPr wrap="none" anchor="ctr"/>
              <a:lstStyle/>
              <a:p>
                <a:pPr algn="ctr">
                  <a:defRPr/>
                </a:pPr>
                <a:r>
                  <a:rPr lang="en-GB" dirty="0">
                    <a:latin typeface="Arial" pitchFamily="34" charset="0"/>
                  </a:rPr>
                  <a:t>A</a:t>
                </a:r>
                <a:endParaRPr lang="en-US" dirty="0">
                  <a:latin typeface="Arial" pitchFamily="34" charset="0"/>
                </a:endParaRPr>
              </a:p>
            </p:txBody>
          </p:sp>
          <p:sp>
            <p:nvSpPr>
              <p:cNvPr id="34" name="Rectangle 55"/>
              <p:cNvSpPr>
                <a:spLocks noChangeArrowheads="1"/>
              </p:cNvSpPr>
              <p:nvPr/>
            </p:nvSpPr>
            <p:spPr bwMode="auto">
              <a:xfrm>
                <a:off x="4904873" y="1776663"/>
                <a:ext cx="2153653" cy="445168"/>
              </a:xfrm>
              <a:prstGeom prst="rect">
                <a:avLst/>
              </a:prstGeom>
              <a:solidFill>
                <a:srgbClr val="FFFF99"/>
              </a:solidFill>
              <a:ln w="28575" algn="ctr">
                <a:solidFill>
                  <a:schemeClr val="tx2"/>
                </a:solidFill>
                <a:round/>
                <a:headEnd/>
                <a:tailEnd/>
              </a:ln>
            </p:spPr>
            <p:txBody>
              <a:bodyPr wrap="none" anchor="ctr"/>
              <a:lstStyle/>
              <a:p>
                <a:pPr algn="ctr"/>
                <a:r>
                  <a:rPr lang="en-GB" dirty="0"/>
                  <a:t>B</a:t>
                </a:r>
                <a:endParaRPr lang="en-US" dirty="0"/>
              </a:p>
            </p:txBody>
          </p:sp>
        </p:grpSp>
        <p:grpSp>
          <p:nvGrpSpPr>
            <p:cNvPr id="6" name="Group 57"/>
            <p:cNvGrpSpPr>
              <a:grpSpLocks/>
            </p:cNvGrpSpPr>
            <p:nvPr/>
          </p:nvGrpSpPr>
          <p:grpSpPr bwMode="auto">
            <a:xfrm>
              <a:off x="2510584" y="2590823"/>
              <a:ext cx="4555958" cy="449179"/>
              <a:chOff x="2502568" y="1776663"/>
              <a:chExt cx="4555958" cy="449179"/>
            </a:xfrm>
          </p:grpSpPr>
          <p:sp>
            <p:nvSpPr>
              <p:cNvPr id="31" name="Rectangle 30"/>
              <p:cNvSpPr/>
              <p:nvPr/>
            </p:nvSpPr>
            <p:spPr bwMode="auto">
              <a:xfrm>
                <a:off x="2502488" y="1781433"/>
                <a:ext cx="2153696" cy="444415"/>
              </a:xfrm>
              <a:prstGeom prst="rect">
                <a:avLst/>
              </a:prstGeom>
              <a:solidFill>
                <a:schemeClr val="bg1">
                  <a:lumMod val="75000"/>
                </a:schemeClr>
              </a:solidFill>
              <a:ln w="28575" cap="flat" cmpd="sng" algn="ctr">
                <a:solidFill>
                  <a:schemeClr val="tx2"/>
                </a:solidFill>
                <a:prstDash val="solid"/>
                <a:round/>
                <a:headEnd type="none" w="med" len="med"/>
                <a:tailEnd type="none" w="med" len="med"/>
              </a:ln>
              <a:effectLst/>
            </p:spPr>
            <p:txBody>
              <a:bodyPr wrap="none" anchor="ctr"/>
              <a:lstStyle/>
              <a:p>
                <a:pPr algn="ctr">
                  <a:defRPr/>
                </a:pPr>
                <a:r>
                  <a:rPr lang="en-GB" dirty="0">
                    <a:latin typeface="Arial" pitchFamily="34" charset="0"/>
                  </a:rPr>
                  <a:t>C</a:t>
                </a:r>
                <a:endParaRPr lang="en-US" dirty="0">
                  <a:latin typeface="Arial" pitchFamily="34" charset="0"/>
                </a:endParaRPr>
              </a:p>
            </p:txBody>
          </p:sp>
          <p:sp>
            <p:nvSpPr>
              <p:cNvPr id="32" name="Rectangle 59"/>
              <p:cNvSpPr>
                <a:spLocks noChangeArrowheads="1"/>
              </p:cNvSpPr>
              <p:nvPr/>
            </p:nvSpPr>
            <p:spPr bwMode="auto">
              <a:xfrm>
                <a:off x="4904873" y="1776663"/>
                <a:ext cx="2153653" cy="445168"/>
              </a:xfrm>
              <a:prstGeom prst="rect">
                <a:avLst/>
              </a:prstGeom>
              <a:solidFill>
                <a:srgbClr val="FFFF99"/>
              </a:solidFill>
              <a:ln w="28575" algn="ctr">
                <a:solidFill>
                  <a:schemeClr val="tx2"/>
                </a:solidFill>
                <a:round/>
                <a:headEnd/>
                <a:tailEnd/>
              </a:ln>
            </p:spPr>
            <p:txBody>
              <a:bodyPr wrap="none" anchor="ctr"/>
              <a:lstStyle/>
              <a:p>
                <a:pPr algn="ctr"/>
                <a:r>
                  <a:rPr lang="en-GB" dirty="0"/>
                  <a:t>D</a:t>
                </a:r>
                <a:endParaRPr lang="en-US" dirty="0"/>
              </a:p>
            </p:txBody>
          </p:sp>
        </p:grpSp>
        <p:grpSp>
          <p:nvGrpSpPr>
            <p:cNvPr id="7" name="Group 60"/>
            <p:cNvGrpSpPr>
              <a:grpSpLocks/>
            </p:cNvGrpSpPr>
            <p:nvPr/>
          </p:nvGrpSpPr>
          <p:grpSpPr bwMode="auto">
            <a:xfrm>
              <a:off x="2522616" y="4082791"/>
              <a:ext cx="4555958" cy="449179"/>
              <a:chOff x="2502568" y="1776663"/>
              <a:chExt cx="4555958" cy="449179"/>
            </a:xfrm>
          </p:grpSpPr>
          <p:sp>
            <p:nvSpPr>
              <p:cNvPr id="29" name="Rectangle 28"/>
              <p:cNvSpPr/>
              <p:nvPr/>
            </p:nvSpPr>
            <p:spPr bwMode="auto">
              <a:xfrm>
                <a:off x="2503153" y="1781427"/>
                <a:ext cx="2153696" cy="444415"/>
              </a:xfrm>
              <a:prstGeom prst="rect">
                <a:avLst/>
              </a:prstGeom>
              <a:solidFill>
                <a:schemeClr val="accent1"/>
              </a:solidFill>
              <a:ln w="28575" cap="flat" cmpd="sng" algn="ctr">
                <a:solidFill>
                  <a:schemeClr val="tx2"/>
                </a:solidFill>
                <a:prstDash val="solid"/>
                <a:round/>
                <a:headEnd type="none" w="med" len="med"/>
                <a:tailEnd type="none" w="med" len="med"/>
              </a:ln>
              <a:effectLst/>
            </p:spPr>
            <p:txBody>
              <a:bodyPr wrap="none" anchor="ctr"/>
              <a:lstStyle/>
              <a:p>
                <a:pPr algn="ctr">
                  <a:defRPr/>
                </a:pPr>
                <a:r>
                  <a:rPr lang="en-GB" dirty="0">
                    <a:latin typeface="Arial" pitchFamily="34" charset="0"/>
                  </a:rPr>
                  <a:t>A x C</a:t>
                </a:r>
                <a:endParaRPr lang="en-US" dirty="0">
                  <a:latin typeface="Arial" pitchFamily="34" charset="0"/>
                </a:endParaRPr>
              </a:p>
            </p:txBody>
          </p:sp>
          <p:sp>
            <p:nvSpPr>
              <p:cNvPr id="30" name="Rectangle 29"/>
              <p:cNvSpPr/>
              <p:nvPr/>
            </p:nvSpPr>
            <p:spPr bwMode="auto">
              <a:xfrm>
                <a:off x="4904437" y="1776665"/>
                <a:ext cx="2153697" cy="444415"/>
              </a:xfrm>
              <a:prstGeom prst="rect">
                <a:avLst/>
              </a:prstGeom>
              <a:solidFill>
                <a:schemeClr val="accent1"/>
              </a:solidFill>
              <a:ln w="28575" cap="flat" cmpd="sng" algn="ctr">
                <a:solidFill>
                  <a:schemeClr val="tx2"/>
                </a:solidFill>
                <a:prstDash val="solid"/>
                <a:round/>
                <a:headEnd type="none" w="med" len="med"/>
                <a:tailEnd type="none" w="med" len="med"/>
              </a:ln>
              <a:effectLst/>
            </p:spPr>
            <p:txBody>
              <a:bodyPr wrap="none" anchor="ctr"/>
              <a:lstStyle/>
              <a:p>
                <a:pPr algn="ctr">
                  <a:defRPr/>
                </a:pPr>
                <a:r>
                  <a:rPr lang="en-GB" dirty="0">
                    <a:latin typeface="Arial" pitchFamily="34" charset="0"/>
                  </a:rPr>
                  <a:t>B x D</a:t>
                </a:r>
                <a:endParaRPr lang="en-US" dirty="0">
                  <a:latin typeface="Arial" pitchFamily="34" charset="0"/>
                </a:endParaRPr>
              </a:p>
            </p:txBody>
          </p:sp>
        </p:grpSp>
        <p:sp>
          <p:nvSpPr>
            <p:cNvPr id="8" name="TextBox 63"/>
            <p:cNvSpPr txBox="1">
              <a:spLocks noChangeArrowheads="1"/>
            </p:cNvSpPr>
            <p:nvPr/>
          </p:nvSpPr>
          <p:spPr bwMode="auto">
            <a:xfrm>
              <a:off x="3412244" y="2185576"/>
              <a:ext cx="338469" cy="494503"/>
            </a:xfrm>
            <a:prstGeom prst="rect">
              <a:avLst/>
            </a:prstGeom>
            <a:noFill/>
            <a:ln w="9525">
              <a:noFill/>
              <a:miter lim="800000"/>
              <a:headEnd/>
              <a:tailEnd/>
            </a:ln>
          </p:spPr>
          <p:txBody>
            <a:bodyPr wrap="none">
              <a:spAutoFit/>
            </a:bodyPr>
            <a:lstStyle/>
            <a:p>
              <a:r>
                <a:rPr lang="en-GB" dirty="0"/>
                <a:t>X</a:t>
              </a:r>
              <a:endParaRPr lang="en-US" dirty="0"/>
            </a:p>
          </p:txBody>
        </p:sp>
        <p:sp>
          <p:nvSpPr>
            <p:cNvPr id="9" name="TextBox 64"/>
            <p:cNvSpPr txBox="1">
              <a:spLocks noChangeArrowheads="1"/>
            </p:cNvSpPr>
            <p:nvPr/>
          </p:nvSpPr>
          <p:spPr bwMode="auto">
            <a:xfrm>
              <a:off x="5790488" y="2185576"/>
              <a:ext cx="338469" cy="494503"/>
            </a:xfrm>
            <a:prstGeom prst="rect">
              <a:avLst/>
            </a:prstGeom>
            <a:noFill/>
            <a:ln w="9525">
              <a:noFill/>
              <a:miter lim="800000"/>
              <a:headEnd/>
              <a:tailEnd/>
            </a:ln>
          </p:spPr>
          <p:txBody>
            <a:bodyPr wrap="none">
              <a:spAutoFit/>
            </a:bodyPr>
            <a:lstStyle/>
            <a:p>
              <a:r>
                <a:rPr lang="en-GB" dirty="0"/>
                <a:t>X</a:t>
              </a:r>
              <a:endParaRPr lang="en-US" dirty="0"/>
            </a:p>
          </p:txBody>
        </p:sp>
        <p:sp>
          <p:nvSpPr>
            <p:cNvPr id="10" name="TextBox 65"/>
            <p:cNvSpPr txBox="1">
              <a:spLocks noChangeArrowheads="1"/>
            </p:cNvSpPr>
            <p:nvPr/>
          </p:nvSpPr>
          <p:spPr bwMode="auto">
            <a:xfrm>
              <a:off x="7134035" y="1840832"/>
              <a:ext cx="376931" cy="494503"/>
            </a:xfrm>
            <a:prstGeom prst="rect">
              <a:avLst/>
            </a:prstGeom>
            <a:noFill/>
            <a:ln w="9525">
              <a:noFill/>
              <a:miter lim="800000"/>
              <a:headEnd/>
              <a:tailEnd/>
            </a:ln>
          </p:spPr>
          <p:txBody>
            <a:bodyPr wrap="none">
              <a:spAutoFit/>
            </a:bodyPr>
            <a:lstStyle/>
            <a:p>
              <a:r>
                <a:rPr lang="en-GB" dirty="0" err="1"/>
                <a:t>rs</a:t>
              </a:r>
              <a:endParaRPr lang="en-US" dirty="0"/>
            </a:p>
          </p:txBody>
        </p:sp>
        <p:sp>
          <p:nvSpPr>
            <p:cNvPr id="11" name="TextBox 66"/>
            <p:cNvSpPr txBox="1">
              <a:spLocks noChangeArrowheads="1"/>
            </p:cNvSpPr>
            <p:nvPr/>
          </p:nvSpPr>
          <p:spPr bwMode="auto">
            <a:xfrm>
              <a:off x="7155667" y="2642960"/>
              <a:ext cx="325648" cy="494503"/>
            </a:xfrm>
            <a:prstGeom prst="rect">
              <a:avLst/>
            </a:prstGeom>
            <a:noFill/>
            <a:ln w="9525">
              <a:noFill/>
              <a:miter lim="800000"/>
              <a:headEnd/>
              <a:tailEnd/>
            </a:ln>
          </p:spPr>
          <p:txBody>
            <a:bodyPr wrap="none">
              <a:spAutoFit/>
            </a:bodyPr>
            <a:lstStyle/>
            <a:p>
              <a:r>
                <a:rPr lang="en-GB" dirty="0" err="1"/>
                <a:t>rt</a:t>
              </a:r>
              <a:endParaRPr lang="en-US" dirty="0"/>
            </a:p>
          </p:txBody>
        </p:sp>
        <p:sp>
          <p:nvSpPr>
            <p:cNvPr id="12" name="TextBox 67"/>
            <p:cNvSpPr txBox="1">
              <a:spLocks noChangeArrowheads="1"/>
            </p:cNvSpPr>
            <p:nvPr/>
          </p:nvSpPr>
          <p:spPr bwMode="auto">
            <a:xfrm>
              <a:off x="7135639" y="4134928"/>
              <a:ext cx="389752" cy="494503"/>
            </a:xfrm>
            <a:prstGeom prst="rect">
              <a:avLst/>
            </a:prstGeom>
            <a:noFill/>
            <a:ln w="9525">
              <a:noFill/>
              <a:miter lim="800000"/>
              <a:headEnd/>
              <a:tailEnd/>
            </a:ln>
          </p:spPr>
          <p:txBody>
            <a:bodyPr wrap="none">
              <a:spAutoFit/>
            </a:bodyPr>
            <a:lstStyle/>
            <a:p>
              <a:r>
                <a:rPr lang="en-GB" dirty="0"/>
                <a:t>rd</a:t>
              </a:r>
              <a:endParaRPr lang="en-US" dirty="0"/>
            </a:p>
          </p:txBody>
        </p:sp>
        <p:grpSp>
          <p:nvGrpSpPr>
            <p:cNvPr id="13" name="Group 99"/>
            <p:cNvGrpSpPr>
              <a:grpSpLocks/>
            </p:cNvGrpSpPr>
            <p:nvPr/>
          </p:nvGrpSpPr>
          <p:grpSpPr bwMode="auto">
            <a:xfrm>
              <a:off x="4908914" y="1295177"/>
              <a:ext cx="2129560" cy="412085"/>
              <a:chOff x="4908914" y="1235017"/>
              <a:chExt cx="2129560" cy="412085"/>
            </a:xfrm>
          </p:grpSpPr>
          <p:sp>
            <p:nvSpPr>
              <p:cNvPr id="26" name="TextBox 78"/>
              <p:cNvSpPr txBox="1">
                <a:spLocks noChangeArrowheads="1"/>
              </p:cNvSpPr>
              <p:nvPr/>
            </p:nvSpPr>
            <p:spPr bwMode="auto">
              <a:xfrm>
                <a:off x="5804140" y="1235017"/>
                <a:ext cx="383342" cy="412085"/>
              </a:xfrm>
              <a:prstGeom prst="rect">
                <a:avLst/>
              </a:prstGeom>
              <a:noFill/>
              <a:ln w="9525">
                <a:noFill/>
                <a:miter lim="800000"/>
                <a:headEnd/>
                <a:tailEnd/>
              </a:ln>
            </p:spPr>
            <p:txBody>
              <a:bodyPr wrap="none">
                <a:spAutoFit/>
              </a:bodyPr>
              <a:lstStyle/>
              <a:p>
                <a:r>
                  <a:rPr lang="en-GB" sz="1400" dirty="0"/>
                  <a:t>16</a:t>
                </a:r>
                <a:endParaRPr lang="en-US" sz="1400" dirty="0"/>
              </a:p>
            </p:txBody>
          </p:sp>
          <p:cxnSp>
            <p:nvCxnSpPr>
              <p:cNvPr id="27" name="Straight Arrow Connector 80"/>
              <p:cNvCxnSpPr>
                <a:cxnSpLocks noChangeShapeType="1"/>
              </p:cNvCxnSpPr>
              <p:nvPr/>
            </p:nvCxnSpPr>
            <p:spPr bwMode="auto">
              <a:xfrm>
                <a:off x="6184232" y="1432882"/>
                <a:ext cx="854242" cy="0"/>
              </a:xfrm>
              <a:prstGeom prst="straightConnector1">
                <a:avLst/>
              </a:prstGeom>
              <a:noFill/>
              <a:ln w="28575" algn="ctr">
                <a:solidFill>
                  <a:schemeClr val="tx2"/>
                </a:solidFill>
                <a:round/>
                <a:headEnd/>
                <a:tailEnd type="arrow" w="med" len="med"/>
              </a:ln>
            </p:spPr>
          </p:cxnSp>
          <p:cxnSp>
            <p:nvCxnSpPr>
              <p:cNvPr id="28" name="Straight Arrow Connector 90"/>
              <p:cNvCxnSpPr>
                <a:cxnSpLocks noChangeShapeType="1"/>
              </p:cNvCxnSpPr>
              <p:nvPr/>
            </p:nvCxnSpPr>
            <p:spPr bwMode="auto">
              <a:xfrm flipH="1">
                <a:off x="4908914" y="1432883"/>
                <a:ext cx="890336" cy="0"/>
              </a:xfrm>
              <a:prstGeom prst="straightConnector1">
                <a:avLst/>
              </a:prstGeom>
              <a:noFill/>
              <a:ln w="28575" algn="ctr">
                <a:solidFill>
                  <a:schemeClr val="tx2"/>
                </a:solidFill>
                <a:round/>
                <a:headEnd/>
                <a:tailEnd type="arrow" w="med" len="med"/>
              </a:ln>
            </p:spPr>
          </p:cxnSp>
        </p:grpSp>
        <p:grpSp>
          <p:nvGrpSpPr>
            <p:cNvPr id="14" name="Group 100"/>
            <p:cNvGrpSpPr>
              <a:grpSpLocks/>
            </p:cNvGrpSpPr>
            <p:nvPr/>
          </p:nvGrpSpPr>
          <p:grpSpPr bwMode="auto">
            <a:xfrm>
              <a:off x="2522562" y="1295176"/>
              <a:ext cx="2129560" cy="412085"/>
              <a:chOff x="4908914" y="1239032"/>
              <a:chExt cx="2129560" cy="412085"/>
            </a:xfrm>
          </p:grpSpPr>
          <p:sp>
            <p:nvSpPr>
              <p:cNvPr id="23" name="TextBox 101"/>
              <p:cNvSpPr txBox="1">
                <a:spLocks noChangeArrowheads="1"/>
              </p:cNvSpPr>
              <p:nvPr/>
            </p:nvSpPr>
            <p:spPr bwMode="auto">
              <a:xfrm>
                <a:off x="5804140" y="1239032"/>
                <a:ext cx="383342" cy="412085"/>
              </a:xfrm>
              <a:prstGeom prst="rect">
                <a:avLst/>
              </a:prstGeom>
              <a:noFill/>
              <a:ln w="9525">
                <a:noFill/>
                <a:miter lim="800000"/>
                <a:headEnd/>
                <a:tailEnd/>
              </a:ln>
            </p:spPr>
            <p:txBody>
              <a:bodyPr wrap="none">
                <a:spAutoFit/>
              </a:bodyPr>
              <a:lstStyle/>
              <a:p>
                <a:r>
                  <a:rPr lang="en-GB" sz="1400" dirty="0"/>
                  <a:t>16</a:t>
                </a:r>
                <a:endParaRPr lang="en-US" sz="1400" dirty="0"/>
              </a:p>
            </p:txBody>
          </p:sp>
          <p:cxnSp>
            <p:nvCxnSpPr>
              <p:cNvPr id="24" name="Straight Arrow Connector 102"/>
              <p:cNvCxnSpPr>
                <a:cxnSpLocks noChangeShapeType="1"/>
              </p:cNvCxnSpPr>
              <p:nvPr/>
            </p:nvCxnSpPr>
            <p:spPr bwMode="auto">
              <a:xfrm>
                <a:off x="6184232" y="1436899"/>
                <a:ext cx="854242" cy="0"/>
              </a:xfrm>
              <a:prstGeom prst="straightConnector1">
                <a:avLst/>
              </a:prstGeom>
              <a:noFill/>
              <a:ln w="28575" algn="ctr">
                <a:solidFill>
                  <a:schemeClr val="tx2"/>
                </a:solidFill>
                <a:round/>
                <a:headEnd/>
                <a:tailEnd type="arrow" w="med" len="med"/>
              </a:ln>
            </p:spPr>
          </p:cxnSp>
          <p:cxnSp>
            <p:nvCxnSpPr>
              <p:cNvPr id="25" name="Straight Arrow Connector 103"/>
              <p:cNvCxnSpPr>
                <a:cxnSpLocks noChangeShapeType="1"/>
              </p:cNvCxnSpPr>
              <p:nvPr/>
            </p:nvCxnSpPr>
            <p:spPr bwMode="auto">
              <a:xfrm flipH="1">
                <a:off x="4908914" y="1436898"/>
                <a:ext cx="890336" cy="0"/>
              </a:xfrm>
              <a:prstGeom prst="straightConnector1">
                <a:avLst/>
              </a:prstGeom>
              <a:noFill/>
              <a:ln w="28575" algn="ctr">
                <a:solidFill>
                  <a:schemeClr val="tx2"/>
                </a:solidFill>
                <a:round/>
                <a:headEnd/>
                <a:tailEnd type="arrow" w="med" len="med"/>
              </a:ln>
            </p:spPr>
          </p:cxnSp>
        </p:grpSp>
        <p:grpSp>
          <p:nvGrpSpPr>
            <p:cNvPr id="15" name="Group 112"/>
            <p:cNvGrpSpPr>
              <a:grpSpLocks/>
            </p:cNvGrpSpPr>
            <p:nvPr/>
          </p:nvGrpSpPr>
          <p:grpSpPr bwMode="auto">
            <a:xfrm>
              <a:off x="5493078" y="3064037"/>
              <a:ext cx="945855" cy="998626"/>
              <a:chOff x="5408857" y="5049248"/>
              <a:chExt cx="945855" cy="998626"/>
            </a:xfrm>
          </p:grpSpPr>
          <p:sp>
            <p:nvSpPr>
              <p:cNvPr id="20" name="Down Arrow 109"/>
              <p:cNvSpPr>
                <a:spLocks noChangeArrowheads="1"/>
              </p:cNvSpPr>
              <p:nvPr/>
            </p:nvSpPr>
            <p:spPr bwMode="auto">
              <a:xfrm>
                <a:off x="5783180" y="5049248"/>
                <a:ext cx="184483" cy="280737"/>
              </a:xfrm>
              <a:prstGeom prst="downArrow">
                <a:avLst>
                  <a:gd name="adj1" fmla="val 50000"/>
                  <a:gd name="adj2" fmla="val 49999"/>
                </a:avLst>
              </a:prstGeom>
              <a:solidFill>
                <a:schemeClr val="tx1"/>
              </a:solidFill>
              <a:ln w="9525" algn="ctr">
                <a:noFill/>
                <a:round/>
                <a:headEnd/>
                <a:tailEnd/>
              </a:ln>
            </p:spPr>
            <p:txBody>
              <a:bodyPr wrap="none"/>
              <a:lstStyle/>
              <a:p>
                <a:endParaRPr lang="en-US"/>
              </a:p>
            </p:txBody>
          </p:sp>
          <p:sp>
            <p:nvSpPr>
              <p:cNvPr id="21" name="Down Arrow 110"/>
              <p:cNvSpPr>
                <a:spLocks noChangeArrowheads="1"/>
              </p:cNvSpPr>
              <p:nvPr/>
            </p:nvSpPr>
            <p:spPr bwMode="auto">
              <a:xfrm>
                <a:off x="5791202" y="5767137"/>
                <a:ext cx="184483" cy="280737"/>
              </a:xfrm>
              <a:prstGeom prst="downArrow">
                <a:avLst>
                  <a:gd name="adj1" fmla="val 50000"/>
                  <a:gd name="adj2" fmla="val 49999"/>
                </a:avLst>
              </a:prstGeom>
              <a:solidFill>
                <a:schemeClr val="tx1"/>
              </a:solidFill>
              <a:ln w="9525" algn="ctr">
                <a:noFill/>
                <a:round/>
                <a:headEnd/>
                <a:tailEnd/>
              </a:ln>
            </p:spPr>
            <p:txBody>
              <a:bodyPr wrap="none"/>
              <a:lstStyle/>
              <a:p>
                <a:endParaRPr lang="en-US"/>
              </a:p>
            </p:txBody>
          </p:sp>
          <p:sp>
            <p:nvSpPr>
              <p:cNvPr id="22" name="TextBox 111"/>
              <p:cNvSpPr txBox="1">
                <a:spLocks noChangeArrowheads="1"/>
              </p:cNvSpPr>
              <p:nvPr/>
            </p:nvSpPr>
            <p:spPr bwMode="auto">
              <a:xfrm>
                <a:off x="5408857" y="5259054"/>
                <a:ext cx="945855" cy="618129"/>
              </a:xfrm>
              <a:prstGeom prst="rect">
                <a:avLst/>
              </a:prstGeom>
              <a:noFill/>
              <a:ln w="9525">
                <a:noFill/>
                <a:miter lim="800000"/>
                <a:headEnd/>
                <a:tailEnd/>
              </a:ln>
            </p:spPr>
            <p:txBody>
              <a:bodyPr wrap="none">
                <a:spAutoFit/>
              </a:bodyPr>
              <a:lstStyle/>
              <a:p>
                <a:r>
                  <a:rPr lang="en-GB" sz="1200" b="1" dirty="0"/>
                  <a:t>Rounding</a:t>
                </a:r>
              </a:p>
              <a:p>
                <a:r>
                  <a:rPr lang="en-GB" sz="1200" b="1" dirty="0"/>
                  <a:t>Saturation</a:t>
                </a:r>
                <a:endParaRPr lang="en-US" sz="1200" b="1" dirty="0"/>
              </a:p>
            </p:txBody>
          </p:sp>
        </p:grpSp>
        <p:grpSp>
          <p:nvGrpSpPr>
            <p:cNvPr id="16" name="Group 113"/>
            <p:cNvGrpSpPr>
              <a:grpSpLocks/>
            </p:cNvGrpSpPr>
            <p:nvPr/>
          </p:nvGrpSpPr>
          <p:grpSpPr bwMode="auto">
            <a:xfrm>
              <a:off x="3131471" y="3029602"/>
              <a:ext cx="945855" cy="1053114"/>
              <a:chOff x="5409451" y="4994760"/>
              <a:chExt cx="945855" cy="1053114"/>
            </a:xfrm>
          </p:grpSpPr>
          <p:sp>
            <p:nvSpPr>
              <p:cNvPr id="17" name="Down Arrow 114"/>
              <p:cNvSpPr>
                <a:spLocks noChangeArrowheads="1"/>
              </p:cNvSpPr>
              <p:nvPr/>
            </p:nvSpPr>
            <p:spPr bwMode="auto">
              <a:xfrm>
                <a:off x="5803598" y="4994760"/>
                <a:ext cx="184483" cy="280738"/>
              </a:xfrm>
              <a:prstGeom prst="downArrow">
                <a:avLst>
                  <a:gd name="adj1" fmla="val 50000"/>
                  <a:gd name="adj2" fmla="val 49999"/>
                </a:avLst>
              </a:prstGeom>
              <a:solidFill>
                <a:schemeClr val="tx1"/>
              </a:solidFill>
              <a:ln w="9525" algn="ctr">
                <a:noFill/>
                <a:round/>
                <a:headEnd/>
                <a:tailEnd/>
              </a:ln>
            </p:spPr>
            <p:txBody>
              <a:bodyPr wrap="none"/>
              <a:lstStyle/>
              <a:p>
                <a:endParaRPr lang="en-US" dirty="0"/>
              </a:p>
            </p:txBody>
          </p:sp>
          <p:sp>
            <p:nvSpPr>
              <p:cNvPr id="18" name="Down Arrow 115"/>
              <p:cNvSpPr>
                <a:spLocks noChangeArrowheads="1"/>
              </p:cNvSpPr>
              <p:nvPr/>
            </p:nvSpPr>
            <p:spPr bwMode="auto">
              <a:xfrm>
                <a:off x="5791202" y="5767137"/>
                <a:ext cx="184483" cy="280737"/>
              </a:xfrm>
              <a:prstGeom prst="downArrow">
                <a:avLst>
                  <a:gd name="adj1" fmla="val 50000"/>
                  <a:gd name="adj2" fmla="val 49999"/>
                </a:avLst>
              </a:prstGeom>
              <a:solidFill>
                <a:schemeClr val="tx1"/>
              </a:solidFill>
              <a:ln w="9525" algn="ctr">
                <a:noFill/>
                <a:round/>
                <a:headEnd/>
                <a:tailEnd/>
              </a:ln>
            </p:spPr>
            <p:txBody>
              <a:bodyPr wrap="none"/>
              <a:lstStyle/>
              <a:p>
                <a:endParaRPr lang="en-US"/>
              </a:p>
            </p:txBody>
          </p:sp>
          <p:sp>
            <p:nvSpPr>
              <p:cNvPr id="19" name="TextBox 116"/>
              <p:cNvSpPr txBox="1">
                <a:spLocks noChangeArrowheads="1"/>
              </p:cNvSpPr>
              <p:nvPr/>
            </p:nvSpPr>
            <p:spPr bwMode="auto">
              <a:xfrm>
                <a:off x="5409451" y="5239001"/>
                <a:ext cx="945855" cy="618129"/>
              </a:xfrm>
              <a:prstGeom prst="rect">
                <a:avLst/>
              </a:prstGeom>
              <a:noFill/>
              <a:ln w="9525">
                <a:noFill/>
                <a:miter lim="800000"/>
                <a:headEnd/>
                <a:tailEnd/>
              </a:ln>
            </p:spPr>
            <p:txBody>
              <a:bodyPr wrap="none">
                <a:spAutoFit/>
              </a:bodyPr>
              <a:lstStyle/>
              <a:p>
                <a:r>
                  <a:rPr lang="en-GB" sz="1200" b="1" dirty="0"/>
                  <a:t>Rounding</a:t>
                </a:r>
              </a:p>
              <a:p>
                <a:r>
                  <a:rPr lang="en-GB" sz="1200" b="1" dirty="0"/>
                  <a:t>Saturation</a:t>
                </a:r>
                <a:endParaRPr lang="en-US" sz="1200" b="1" dirty="0"/>
              </a:p>
            </p:txBody>
          </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MIPS M14KE / </a:t>
            </a:r>
            <a:r>
              <a:rPr lang="en-US" dirty="0" err="1" smtClean="0"/>
              <a:t>microAptiv</a:t>
            </a:r>
            <a:r>
              <a:rPr lang="en-US" dirty="0" smtClean="0"/>
              <a:t> - </a:t>
            </a:r>
            <a:r>
              <a:rPr lang="ru-RU" dirty="0" smtClean="0"/>
              <a:t>объединение двух трендов в эволюции микроконтроллеров и </a:t>
            </a:r>
            <a:r>
              <a:rPr lang="en-US" dirty="0" smtClean="0"/>
              <a:t>DSP</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2400" y="1222131"/>
            <a:ext cx="8839200" cy="509953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Новые инструкции для эксклюзивного доступа</a:t>
            </a:r>
            <a:endParaRPr lang="en-US" dirty="0"/>
          </a:p>
        </p:txBody>
      </p:sp>
      <p:sp>
        <p:nvSpPr>
          <p:cNvPr id="3" name="Content Placeholder 2"/>
          <p:cNvSpPr>
            <a:spLocks noGrp="1"/>
          </p:cNvSpPr>
          <p:nvPr>
            <p:ph idx="1"/>
          </p:nvPr>
        </p:nvSpPr>
        <p:spPr/>
        <p:txBody>
          <a:bodyPr>
            <a:normAutofit fontScale="70000" lnSpcReduction="20000"/>
          </a:bodyPr>
          <a:lstStyle/>
          <a:p>
            <a:r>
              <a:rPr lang="ru-RU" dirty="0" smtClean="0"/>
              <a:t>В </a:t>
            </a:r>
            <a:r>
              <a:rPr lang="en-US" dirty="0" smtClean="0"/>
              <a:t>M14K </a:t>
            </a:r>
            <a:r>
              <a:rPr lang="ru-RU" dirty="0" smtClean="0"/>
              <a:t>и </a:t>
            </a:r>
            <a:r>
              <a:rPr lang="en-US" dirty="0" err="1" smtClean="0"/>
              <a:t>microAptiv</a:t>
            </a:r>
            <a:r>
              <a:rPr lang="en-US" dirty="0" smtClean="0"/>
              <a:t> </a:t>
            </a:r>
            <a:r>
              <a:rPr lang="ru-RU" dirty="0" smtClean="0"/>
              <a:t>появились новые инструкции для эксклюзивного доступа к памяти – </a:t>
            </a:r>
            <a:r>
              <a:rPr lang="en-US" dirty="0" smtClean="0"/>
              <a:t>ASET </a:t>
            </a:r>
            <a:r>
              <a:rPr lang="ru-RU" dirty="0" smtClean="0"/>
              <a:t>и </a:t>
            </a:r>
            <a:r>
              <a:rPr lang="en-US" dirty="0" smtClean="0"/>
              <a:t>ACLR</a:t>
            </a:r>
          </a:p>
          <a:p>
            <a:endParaRPr lang="en-US" dirty="0" smtClean="0"/>
          </a:p>
          <a:p>
            <a:pPr lvl="1"/>
            <a:r>
              <a:rPr lang="en-US" dirty="0" smtClean="0"/>
              <a:t>ASET – Atomic Bit Set</a:t>
            </a:r>
          </a:p>
          <a:p>
            <a:pPr lvl="1"/>
            <a:r>
              <a:rPr lang="en-US" dirty="0" smtClean="0"/>
              <a:t>ACLR – Atomic Bit Clear</a:t>
            </a:r>
            <a:endParaRPr lang="ru-RU" dirty="0" smtClean="0"/>
          </a:p>
          <a:p>
            <a:pPr lvl="1"/>
            <a:r>
              <a:rPr lang="ru-RU" dirty="0" smtClean="0"/>
              <a:t>Инструкции работают только с некэшируемой </a:t>
            </a:r>
            <a:r>
              <a:rPr lang="en-US" dirty="0" smtClean="0"/>
              <a:t>(</a:t>
            </a:r>
            <a:r>
              <a:rPr lang="en-US" dirty="0" err="1" smtClean="0"/>
              <a:t>uncached</a:t>
            </a:r>
            <a:r>
              <a:rPr lang="en-US" dirty="0" smtClean="0"/>
              <a:t>) </a:t>
            </a:r>
            <a:r>
              <a:rPr lang="ru-RU" dirty="0" smtClean="0"/>
              <a:t>памятью</a:t>
            </a:r>
            <a:endParaRPr lang="en-US" dirty="0" smtClean="0"/>
          </a:p>
          <a:p>
            <a:pPr lvl="1"/>
            <a:endParaRPr lang="ru-RU" dirty="0" smtClean="0"/>
          </a:p>
          <a:p>
            <a:r>
              <a:rPr lang="ru-RU" dirty="0" smtClean="0"/>
              <a:t>Что использовалось раньше в архитектуре </a:t>
            </a:r>
            <a:r>
              <a:rPr lang="en-US" dirty="0" smtClean="0"/>
              <a:t>MIPS </a:t>
            </a:r>
            <a:r>
              <a:rPr lang="ru-RU" dirty="0" smtClean="0"/>
              <a:t>для эксклюзивного доступа к памяти</a:t>
            </a:r>
          </a:p>
          <a:p>
            <a:endParaRPr lang="ru-RU" dirty="0" smtClean="0"/>
          </a:p>
          <a:p>
            <a:pPr lvl="1"/>
            <a:r>
              <a:rPr lang="en-US" dirty="0" smtClean="0"/>
              <a:t>LL – Load Linked</a:t>
            </a:r>
          </a:p>
          <a:p>
            <a:pPr lvl="1"/>
            <a:r>
              <a:rPr lang="en-US" dirty="0" smtClean="0"/>
              <a:t>SC – Store Conditional</a:t>
            </a:r>
            <a:endParaRPr lang="ru-RU" dirty="0" smtClean="0"/>
          </a:p>
          <a:p>
            <a:pPr lvl="1"/>
            <a:r>
              <a:rPr lang="ru-RU" dirty="0" smtClean="0"/>
              <a:t>Функциональность типа </a:t>
            </a:r>
            <a:r>
              <a:rPr lang="en-US" dirty="0" smtClean="0"/>
              <a:t>ASET </a:t>
            </a:r>
            <a:r>
              <a:rPr lang="ru-RU" dirty="0" smtClean="0"/>
              <a:t>требовала нетривиального программирования</a:t>
            </a:r>
          </a:p>
          <a:p>
            <a:pPr lvl="1"/>
            <a:endParaRPr lang="en-US" dirty="0" smtClean="0"/>
          </a:p>
          <a:p>
            <a:r>
              <a:rPr lang="ru-RU" dirty="0" smtClean="0"/>
              <a:t>В чем преимущество новых инструкций</a:t>
            </a:r>
            <a:r>
              <a:rPr lang="en-US" dirty="0" smtClean="0"/>
              <a:t>?</a:t>
            </a:r>
          </a:p>
          <a:p>
            <a:endParaRPr lang="en-US" dirty="0" smtClean="0"/>
          </a:p>
          <a:p>
            <a:pPr lvl="1"/>
            <a:r>
              <a:rPr lang="ru-RU" dirty="0" smtClean="0"/>
              <a:t>Гораздо проще писать код для частного случая эксклюзивного доступа к памяти</a:t>
            </a:r>
          </a:p>
          <a:p>
            <a:pPr lvl="1"/>
            <a:endParaRPr lang="ru-RU" dirty="0" smtClean="0"/>
          </a:p>
          <a:p>
            <a:pPr lvl="1"/>
            <a:r>
              <a:rPr lang="ru-RU" dirty="0" smtClean="0"/>
              <a:t>Работают с битами</a:t>
            </a:r>
          </a:p>
          <a:p>
            <a:pPr lvl="1"/>
            <a:endParaRPr lang="ru-RU" dirty="0" smtClean="0"/>
          </a:p>
          <a:p>
            <a:pPr lvl="1"/>
            <a:r>
              <a:rPr lang="ru-RU" dirty="0" smtClean="0"/>
              <a:t>Имеют предсказуемый тайминг для чтения, модификации и записи модифицированного значения</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Оптимизация обработки прерываний в </a:t>
            </a:r>
            <a:r>
              <a:rPr lang="en-US" dirty="0" smtClean="0"/>
              <a:t>M14K </a:t>
            </a:r>
            <a:r>
              <a:rPr lang="ru-RU" dirty="0" smtClean="0"/>
              <a:t>и </a:t>
            </a:r>
            <a:r>
              <a:rPr lang="en-US" dirty="0" err="1" smtClean="0"/>
              <a:t>microAptiv</a:t>
            </a:r>
            <a:endParaRPr lang="en-US" dirty="0"/>
          </a:p>
        </p:txBody>
      </p:sp>
      <p:sp>
        <p:nvSpPr>
          <p:cNvPr id="3" name="Content Placeholder 2"/>
          <p:cNvSpPr>
            <a:spLocks noGrp="1"/>
          </p:cNvSpPr>
          <p:nvPr>
            <p:ph idx="1"/>
          </p:nvPr>
        </p:nvSpPr>
        <p:spPr>
          <a:xfrm>
            <a:off x="152400" y="1246094"/>
            <a:ext cx="8839200" cy="5154706"/>
          </a:xfrm>
        </p:spPr>
        <p:txBody>
          <a:bodyPr>
            <a:normAutofit fontScale="85000" lnSpcReduction="20000"/>
          </a:bodyPr>
          <a:lstStyle/>
          <a:p>
            <a:r>
              <a:rPr lang="ru-RU" dirty="0" smtClean="0"/>
              <a:t>Добавлено в </a:t>
            </a:r>
            <a:r>
              <a:rPr lang="en-US" dirty="0" smtClean="0"/>
              <a:t>M14K </a:t>
            </a:r>
            <a:r>
              <a:rPr lang="ru-RU" dirty="0" smtClean="0"/>
              <a:t>и соответственно в </a:t>
            </a:r>
            <a:r>
              <a:rPr lang="en-US" dirty="0" err="1" smtClean="0"/>
              <a:t>microAptiv</a:t>
            </a:r>
            <a:endParaRPr lang="en-US" dirty="0" smtClean="0"/>
          </a:p>
          <a:p>
            <a:endParaRPr lang="en-US" dirty="0" smtClean="0"/>
          </a:p>
          <a:p>
            <a:r>
              <a:rPr lang="ru-RU" dirty="0" smtClean="0"/>
              <a:t>Во время прерывания происходит спекулятивный </a:t>
            </a:r>
            <a:r>
              <a:rPr lang="en-US" dirty="0" err="1" smtClean="0"/>
              <a:t>prefetch</a:t>
            </a:r>
            <a:r>
              <a:rPr lang="en-US" dirty="0" smtClean="0"/>
              <a:t> </a:t>
            </a:r>
            <a:r>
              <a:rPr lang="ru-RU" dirty="0" smtClean="0"/>
              <a:t>для адреса обработчика прерывания</a:t>
            </a:r>
          </a:p>
          <a:p>
            <a:endParaRPr lang="ru-RU" dirty="0" smtClean="0"/>
          </a:p>
          <a:p>
            <a:r>
              <a:rPr lang="ru-RU" dirty="0" smtClean="0"/>
              <a:t>Автоматическое сохранение в стеке и восстановление процессором регистра </a:t>
            </a:r>
            <a:r>
              <a:rPr lang="en-US" dirty="0" smtClean="0"/>
              <a:t>COP0 Status, EPS </a:t>
            </a:r>
            <a:r>
              <a:rPr lang="ru-RU" dirty="0" smtClean="0"/>
              <a:t>и подобной информации с </a:t>
            </a:r>
            <a:r>
              <a:rPr lang="en-US" dirty="0" smtClean="0"/>
              <a:t>Interrupt Automated Prologue (IAP) </a:t>
            </a:r>
            <a:r>
              <a:rPr lang="ru-RU" dirty="0" smtClean="0"/>
              <a:t>и </a:t>
            </a:r>
            <a:r>
              <a:rPr lang="en-US" dirty="0" smtClean="0"/>
              <a:t>Interrupt Automated Epilogue (IAE)</a:t>
            </a:r>
            <a:endParaRPr lang="ru-RU" dirty="0" smtClean="0"/>
          </a:p>
          <a:p>
            <a:endParaRPr lang="en-US" dirty="0" smtClean="0"/>
          </a:p>
          <a:p>
            <a:r>
              <a:rPr lang="ru-RU" dirty="0" smtClean="0"/>
              <a:t>«Цепные» (</a:t>
            </a:r>
            <a:r>
              <a:rPr lang="en-US" dirty="0" smtClean="0"/>
              <a:t>chained) </a:t>
            </a:r>
            <a:r>
              <a:rPr lang="ru-RU" dirty="0" smtClean="0"/>
              <a:t>прерывания – если одно прерывание случилось после другого, то первому не требуется возвращаться в код до прерывания – переход в обработчик второго случиться немедленно, даже минуя </a:t>
            </a:r>
            <a:r>
              <a:rPr lang="en-US" dirty="0" smtClean="0"/>
              <a:t>IAE </a:t>
            </a:r>
            <a:r>
              <a:rPr lang="ru-RU" dirty="0" smtClean="0"/>
              <a:t>и</a:t>
            </a:r>
            <a:r>
              <a:rPr lang="en-US" dirty="0" smtClean="0"/>
              <a:t> IAP</a:t>
            </a:r>
          </a:p>
          <a:p>
            <a:endParaRPr lang="ru-RU" dirty="0" smtClean="0"/>
          </a:p>
          <a:p>
            <a:r>
              <a:rPr lang="ru-RU" dirty="0" smtClean="0"/>
              <a:t>Новая инструкция </a:t>
            </a:r>
            <a:r>
              <a:rPr lang="en-US" dirty="0" smtClean="0"/>
              <a:t>IRET </a:t>
            </a:r>
            <a:r>
              <a:rPr lang="ru-RU" dirty="0" smtClean="0"/>
              <a:t>в дополнение к старой </a:t>
            </a:r>
            <a:r>
              <a:rPr lang="en-US" dirty="0" smtClean="0"/>
              <a:t>ERET</a:t>
            </a:r>
            <a:r>
              <a:rPr lang="ru-RU" dirty="0" smtClean="0"/>
              <a:t> для использования с </a:t>
            </a:r>
            <a:r>
              <a:rPr lang="en-US" dirty="0" smtClean="0"/>
              <a:t>IAP/IAE </a:t>
            </a:r>
            <a:r>
              <a:rPr lang="ru-RU" dirty="0" smtClean="0"/>
              <a:t>и цепными прерываниями</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Экстра</a:t>
            </a:r>
            <a:r>
              <a:rPr lang="en-US" dirty="0" smtClean="0"/>
              <a:t>: </a:t>
            </a:r>
            <a:r>
              <a:rPr lang="ru-RU" dirty="0" smtClean="0"/>
              <a:t>Простор для инноваций в системах на кристалле</a:t>
            </a:r>
            <a:endParaRPr lang="en-US" dirty="0"/>
          </a:p>
        </p:txBody>
      </p:sp>
      <p:sp>
        <p:nvSpPr>
          <p:cNvPr id="3" name="Content Placeholder 2"/>
          <p:cNvSpPr>
            <a:spLocks noGrp="1"/>
          </p:cNvSpPr>
          <p:nvPr>
            <p:ph idx="1"/>
          </p:nvPr>
        </p:nvSpPr>
        <p:spPr/>
        <p:txBody>
          <a:bodyPr>
            <a:normAutofit fontScale="70000" lnSpcReduction="20000"/>
          </a:bodyPr>
          <a:lstStyle/>
          <a:p>
            <a:endParaRPr lang="ru-RU" dirty="0" smtClean="0"/>
          </a:p>
          <a:p>
            <a:r>
              <a:rPr lang="ru-RU" dirty="0" smtClean="0"/>
              <a:t>У внешнего интерфейса ядер </a:t>
            </a:r>
            <a:r>
              <a:rPr lang="en-US" dirty="0" smtClean="0"/>
              <a:t>M4K, M14K</a:t>
            </a:r>
            <a:r>
              <a:rPr lang="ru-RU" dirty="0" smtClean="0"/>
              <a:t> и</a:t>
            </a:r>
            <a:r>
              <a:rPr lang="en-US" dirty="0" smtClean="0"/>
              <a:t> </a:t>
            </a:r>
            <a:r>
              <a:rPr lang="en-US" dirty="0" err="1" smtClean="0"/>
              <a:t>microAptiv</a:t>
            </a:r>
            <a:r>
              <a:rPr lang="ru-RU" dirty="0" smtClean="0"/>
              <a:t> существует сигнал </a:t>
            </a:r>
            <a:r>
              <a:rPr lang="en-US" dirty="0" err="1" smtClean="0"/>
              <a:t>DS_Lock</a:t>
            </a:r>
            <a:r>
              <a:rPr lang="en-US" dirty="0" smtClean="0"/>
              <a:t>, </a:t>
            </a:r>
            <a:r>
              <a:rPr lang="ru-RU" dirty="0" smtClean="0"/>
              <a:t>который позволяет строить системы из очень большого количества малых ядер</a:t>
            </a:r>
          </a:p>
          <a:p>
            <a:pPr lvl="1"/>
            <a:endParaRPr lang="ru-RU" dirty="0" smtClean="0"/>
          </a:p>
          <a:p>
            <a:pPr lvl="1"/>
            <a:r>
              <a:rPr lang="en-US" dirty="0" err="1" smtClean="0"/>
              <a:t>DS_Lock</a:t>
            </a:r>
            <a:r>
              <a:rPr lang="ru-RU" dirty="0" smtClean="0"/>
              <a:t> – индикатор доступа к памяти с помощью команд </a:t>
            </a:r>
            <a:r>
              <a:rPr lang="en-US" dirty="0" smtClean="0"/>
              <a:t>Load Linked (LL) </a:t>
            </a:r>
            <a:r>
              <a:rPr lang="ru-RU" dirty="0" smtClean="0"/>
              <a:t>и </a:t>
            </a:r>
            <a:r>
              <a:rPr lang="en-US" dirty="0" smtClean="0"/>
              <a:t>Store Conditional (SC)</a:t>
            </a:r>
          </a:p>
          <a:p>
            <a:pPr lvl="1"/>
            <a:endParaRPr lang="ru-RU" dirty="0" smtClean="0"/>
          </a:p>
          <a:p>
            <a:pPr lvl="1"/>
            <a:r>
              <a:rPr lang="en-US" dirty="0" smtClean="0"/>
              <a:t>LL </a:t>
            </a:r>
            <a:r>
              <a:rPr lang="ru-RU" dirty="0" smtClean="0"/>
              <a:t>и </a:t>
            </a:r>
            <a:r>
              <a:rPr lang="en-US" dirty="0" smtClean="0"/>
              <a:t>SC </a:t>
            </a:r>
            <a:r>
              <a:rPr lang="ru-RU" dirty="0" smtClean="0"/>
              <a:t>предназначены для программирования многоядерных систем</a:t>
            </a:r>
          </a:p>
          <a:p>
            <a:pPr lvl="1"/>
            <a:endParaRPr lang="ru-RU" dirty="0" smtClean="0"/>
          </a:p>
          <a:p>
            <a:pPr lvl="1"/>
            <a:r>
              <a:rPr lang="ru-RU" dirty="0" smtClean="0"/>
              <a:t>Теоретически разработчик системы на кристалле может посадить на одну микросхему сотни ядер </a:t>
            </a:r>
            <a:r>
              <a:rPr lang="en-US" dirty="0" smtClean="0"/>
              <a:t>M4K</a:t>
            </a:r>
            <a:r>
              <a:rPr lang="ru-RU" dirty="0" smtClean="0"/>
              <a:t> и сделать «суперкомпьютер на кристалле» для специализированных вычислительных задач</a:t>
            </a:r>
          </a:p>
          <a:p>
            <a:endParaRPr lang="ru-RU" dirty="0" smtClean="0"/>
          </a:p>
          <a:p>
            <a:r>
              <a:rPr lang="ru-RU" dirty="0" smtClean="0"/>
              <a:t>У всех этих ядер имеется интерфейс </a:t>
            </a:r>
            <a:r>
              <a:rPr lang="en-US" dirty="0" err="1" smtClean="0"/>
              <a:t>CorExtend</a:t>
            </a:r>
            <a:r>
              <a:rPr lang="en-US" dirty="0" smtClean="0"/>
              <a:t> </a:t>
            </a:r>
            <a:r>
              <a:rPr lang="ru-RU" dirty="0" smtClean="0"/>
              <a:t>для добавления блока</a:t>
            </a:r>
            <a:r>
              <a:rPr lang="en-US" dirty="0" smtClean="0"/>
              <a:t> </a:t>
            </a:r>
            <a:r>
              <a:rPr lang="ru-RU" dirty="0" smtClean="0"/>
              <a:t>«пользовательских» команд</a:t>
            </a:r>
            <a:r>
              <a:rPr lang="en-US" dirty="0" smtClean="0"/>
              <a:t>, </a:t>
            </a:r>
            <a:r>
              <a:rPr lang="ru-RU" dirty="0" smtClean="0"/>
              <a:t>а также интерфейс для «пользовательского» сопроцессора 2</a:t>
            </a:r>
          </a:p>
          <a:p>
            <a:pPr lvl="1"/>
            <a:endParaRPr lang="ru-RU" dirty="0" smtClean="0"/>
          </a:p>
          <a:p>
            <a:pPr lvl="1"/>
            <a:r>
              <a:rPr lang="ru-RU" dirty="0" smtClean="0"/>
              <a:t>Под «пользователем» имеется в виду разработчик системы на кристалле</a:t>
            </a:r>
          </a:p>
          <a:p>
            <a:pPr lvl="1"/>
            <a:endParaRPr lang="ru-RU" dirty="0" smtClean="0"/>
          </a:p>
          <a:p>
            <a:pPr lvl="1"/>
            <a:r>
              <a:rPr lang="ru-RU" dirty="0" smtClean="0"/>
              <a:t>Интерфес для сопроцессора 2 использовался например для видеопроцессора </a:t>
            </a:r>
            <a:r>
              <a:rPr lang="en-US" dirty="0" smtClean="0"/>
              <a:t>Sony </a:t>
            </a:r>
            <a:r>
              <a:rPr lang="en-US" dirty="0" err="1" smtClean="0"/>
              <a:t>Playstation</a:t>
            </a:r>
            <a:r>
              <a:rPr lang="en-US" dirty="0" smtClean="0"/>
              <a:t> I </a:t>
            </a:r>
            <a:r>
              <a:rPr lang="ru-RU" dirty="0" smtClean="0"/>
              <a:t>и </a:t>
            </a:r>
            <a:r>
              <a:rPr lang="en-US" dirty="0" smtClean="0"/>
              <a:t>II</a:t>
            </a:r>
          </a:p>
          <a:p>
            <a:pPr lvl="1"/>
            <a:endParaRPr lang="ru-RU" dirty="0" smtClean="0"/>
          </a:p>
          <a:p>
            <a:pPr lvl="1"/>
            <a:r>
              <a:rPr lang="ru-RU" dirty="0" smtClean="0"/>
              <a:t>Об этих свойствах ядер более подробно рассказано в одной из следующих презентаций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srcRect/>
          <a:stretch>
            <a:fillRect/>
          </a:stretch>
        </p:blipFill>
        <p:spPr bwMode="auto">
          <a:xfrm>
            <a:off x="3238500" y="4243388"/>
            <a:ext cx="2743200" cy="628650"/>
          </a:xfrm>
          <a:prstGeom prst="rect">
            <a:avLst/>
          </a:prstGeom>
          <a:noFill/>
          <a:ln w="9525">
            <a:noFill/>
            <a:miter lim="800000"/>
            <a:headEnd/>
            <a:tailEnd/>
          </a:ln>
        </p:spPr>
      </p:pic>
      <p:sp>
        <p:nvSpPr>
          <p:cNvPr id="43011" name="Text Box 3"/>
          <p:cNvSpPr txBox="1">
            <a:spLocks noChangeArrowheads="1"/>
          </p:cNvSpPr>
          <p:nvPr/>
        </p:nvSpPr>
        <p:spPr bwMode="auto">
          <a:xfrm>
            <a:off x="1828800" y="5010150"/>
            <a:ext cx="5562600" cy="400050"/>
          </a:xfrm>
          <a:prstGeom prst="rect">
            <a:avLst/>
          </a:prstGeom>
          <a:noFill/>
          <a:ln w="9525">
            <a:noFill/>
            <a:miter lim="800000"/>
            <a:headEnd/>
            <a:tailEnd/>
          </a:ln>
        </p:spPr>
        <p:txBody>
          <a:bodyPr>
            <a:spAutoFit/>
          </a:bodyPr>
          <a:lstStyle/>
          <a:p>
            <a:pPr algn="ctr">
              <a:spcBef>
                <a:spcPct val="50000"/>
              </a:spcBef>
            </a:pPr>
            <a:r>
              <a:rPr lang="en-US">
                <a:solidFill>
                  <a:schemeClr val="accent1"/>
                </a:solidFill>
                <a:ea typeface="Geneva"/>
                <a:cs typeface="Geneva"/>
              </a:rPr>
              <a:t>At the core of the user experience</a:t>
            </a:r>
            <a:r>
              <a:rPr lang="en-US" baseline="30000">
                <a:solidFill>
                  <a:schemeClr val="accent1"/>
                </a:solidFill>
                <a:ea typeface="Geneva"/>
                <a:cs typeface="Geneva"/>
              </a:rPr>
              <a:t>®</a:t>
            </a:r>
          </a:p>
        </p:txBody>
      </p:sp>
      <p:sp>
        <p:nvSpPr>
          <p:cNvPr id="4" name="Text Box 5"/>
          <p:cNvSpPr txBox="1">
            <a:spLocks noChangeArrowheads="1"/>
          </p:cNvSpPr>
          <p:nvPr/>
        </p:nvSpPr>
        <p:spPr bwMode="auto">
          <a:xfrm>
            <a:off x="2209800" y="2514600"/>
            <a:ext cx="4800600" cy="701675"/>
          </a:xfrm>
          <a:prstGeom prst="rect">
            <a:avLst/>
          </a:prstGeom>
          <a:noFill/>
          <a:ln w="9525">
            <a:noFill/>
            <a:miter lim="800000"/>
            <a:headEnd/>
            <a:tailEnd/>
          </a:ln>
        </p:spPr>
        <p:txBody>
          <a:bodyPr>
            <a:spAutoFit/>
          </a:bodyPr>
          <a:lstStyle/>
          <a:p>
            <a:pPr algn="ctr">
              <a:spcBef>
                <a:spcPct val="50000"/>
              </a:spcBef>
            </a:pPr>
            <a:r>
              <a:rPr lang="ru-RU" sz="4000">
                <a:solidFill>
                  <a:schemeClr val="tx1"/>
                </a:solidFill>
                <a:ea typeface="Geneva"/>
                <a:cs typeface="Geneva"/>
              </a:rPr>
              <a:t>Спасибо</a:t>
            </a:r>
            <a:r>
              <a:rPr lang="en-US" sz="4000">
                <a:solidFill>
                  <a:schemeClr val="tx1"/>
                </a:solidFill>
                <a:ea typeface="Geneva"/>
                <a:cs typeface="Geneva"/>
              </a:rPr>
              <a:t>!</a:t>
            </a:r>
          </a:p>
        </p:txBody>
      </p:sp>
      <p:sp>
        <p:nvSpPr>
          <p:cNvPr id="43013" name="Rectangle 4"/>
          <p:cNvSpPr>
            <a:spLocks noChangeArrowheads="1"/>
          </p:cNvSpPr>
          <p:nvPr/>
        </p:nvSpPr>
        <p:spPr bwMode="auto">
          <a:xfrm>
            <a:off x="533400" y="5886450"/>
            <a:ext cx="7937500" cy="742950"/>
          </a:xfrm>
          <a:prstGeom prst="rect">
            <a:avLst/>
          </a:prstGeom>
          <a:noFill/>
          <a:ln w="9525">
            <a:noFill/>
            <a:miter lim="800000"/>
            <a:headEnd/>
            <a:tailEnd/>
          </a:ln>
        </p:spPr>
        <p:txBody>
          <a:bodyPr/>
          <a:lstStyle/>
          <a:p>
            <a:pPr>
              <a:lnSpc>
                <a:spcPct val="90000"/>
              </a:lnSpc>
            </a:pPr>
            <a:r>
              <a:rPr lang="en-US" sz="900" b="0">
                <a:solidFill>
                  <a:schemeClr val="tx1"/>
                </a:solidFill>
                <a:ea typeface="Geneva"/>
                <a:cs typeface="Geneva"/>
              </a:rPr>
              <a:t>MIPS, MIPS32, MIPS64, MIPS-Based, MIPS-Verified, MIPS Technologies logo are trademarks of MIPS Technologies, Inc. and registered in the U.S. Patent and Trademark Office. MIPS, MIPS32, MIPS64, MIPS-Based, MIPS Logo, MIPS Technologies Logo, Aptiv, microAptiv, interAptiv, proAptiv, CorExtend, Pro Series, microMIPS, M14K, M4K, 4KE, 4KEc, 24K, 24KE, 34K, 74K, 1004K, 1074K, MIPS Navigator, and FS2 are trademarks or registered trademarks of MIPS Technologies, Inc. in the United States and other countries.</a:t>
            </a:r>
          </a:p>
          <a:p>
            <a:pPr>
              <a:lnSpc>
                <a:spcPct val="90000"/>
              </a:lnSpc>
              <a:spcBef>
                <a:spcPct val="20000"/>
              </a:spcBef>
              <a:buClr>
                <a:srgbClr val="E64418"/>
              </a:buClr>
              <a:buFont typeface="Wingdings" pitchFamily="2" charset="2"/>
              <a:buChar char="v"/>
            </a:pPr>
            <a:endParaRPr lang="en-US" sz="1000" b="0">
              <a:solidFill>
                <a:schemeClr val="tx1"/>
              </a:solidFill>
              <a:ea typeface="Geneva"/>
              <a:cs typeface="Geneva"/>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Лучшая производительность в своем классе</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MIPS M4K</a:t>
            </a:r>
          </a:p>
          <a:p>
            <a:pPr lvl="1"/>
            <a:endParaRPr lang="en-US" dirty="0" smtClean="0"/>
          </a:p>
          <a:p>
            <a:pPr lvl="1"/>
            <a:r>
              <a:rPr lang="en-US" dirty="0" smtClean="0"/>
              <a:t>1.5 DMIPS / MHz</a:t>
            </a:r>
          </a:p>
          <a:p>
            <a:pPr lvl="1"/>
            <a:r>
              <a:rPr lang="ru-RU" dirty="0" smtClean="0"/>
              <a:t>На технологии 90 </a:t>
            </a:r>
            <a:r>
              <a:rPr lang="en-US" dirty="0" smtClean="0"/>
              <a:t>nm G </a:t>
            </a:r>
            <a:r>
              <a:rPr lang="ru-RU" dirty="0" smtClean="0"/>
              <a:t>может работать на 340</a:t>
            </a:r>
            <a:r>
              <a:rPr lang="en-US" dirty="0" smtClean="0"/>
              <a:t>MHz</a:t>
            </a:r>
          </a:p>
          <a:p>
            <a:pPr lvl="1"/>
            <a:r>
              <a:rPr lang="ru-RU" dirty="0" smtClean="0"/>
              <a:t>В </a:t>
            </a:r>
            <a:r>
              <a:rPr lang="en-US" dirty="0" smtClean="0"/>
              <a:t>Microchip PIC32 </a:t>
            </a:r>
            <a:r>
              <a:rPr lang="ru-RU" dirty="0" smtClean="0"/>
              <a:t>работает на частоте </a:t>
            </a:r>
            <a:r>
              <a:rPr lang="en-US" dirty="0" smtClean="0"/>
              <a:t>80 MHz</a:t>
            </a:r>
          </a:p>
          <a:p>
            <a:pPr lvl="1"/>
            <a:endParaRPr lang="en-US" dirty="0" smtClean="0"/>
          </a:p>
          <a:p>
            <a:r>
              <a:rPr lang="en-US" dirty="0" smtClean="0"/>
              <a:t>MIPS M14K</a:t>
            </a:r>
          </a:p>
          <a:p>
            <a:pPr lvl="1"/>
            <a:endParaRPr lang="en-US" dirty="0" smtClean="0"/>
          </a:p>
          <a:p>
            <a:pPr lvl="1"/>
            <a:r>
              <a:rPr lang="en-US" dirty="0" smtClean="0"/>
              <a:t>1.57 DMIPS / MHz</a:t>
            </a:r>
          </a:p>
          <a:p>
            <a:pPr lvl="1"/>
            <a:r>
              <a:rPr lang="en-US" dirty="0" smtClean="0"/>
              <a:t>2.72 </a:t>
            </a:r>
            <a:r>
              <a:rPr lang="en-US" dirty="0" err="1" smtClean="0"/>
              <a:t>CoreMarks</a:t>
            </a:r>
            <a:r>
              <a:rPr lang="en-US" dirty="0" smtClean="0"/>
              <a:t> / MHz</a:t>
            </a:r>
            <a:endParaRPr lang="ru-RU" dirty="0" smtClean="0"/>
          </a:p>
          <a:p>
            <a:pPr lvl="1"/>
            <a:r>
              <a:rPr lang="ru-RU" dirty="0" smtClean="0"/>
              <a:t>На технологии 65</a:t>
            </a:r>
            <a:r>
              <a:rPr lang="en-US" dirty="0" smtClean="0"/>
              <a:t>LP </a:t>
            </a:r>
            <a:r>
              <a:rPr lang="ru-RU" dirty="0" smtClean="0"/>
              <a:t>может работать на 400 </a:t>
            </a:r>
            <a:r>
              <a:rPr lang="en-US" dirty="0" smtClean="0"/>
              <a:t>MHz</a:t>
            </a:r>
          </a:p>
          <a:p>
            <a:endParaRPr lang="ru-RU" dirty="0" smtClean="0"/>
          </a:p>
          <a:p>
            <a:r>
              <a:rPr lang="en-US" dirty="0" smtClean="0"/>
              <a:t>MIPS </a:t>
            </a:r>
            <a:r>
              <a:rPr lang="en-US" dirty="0" err="1" smtClean="0"/>
              <a:t>microAptiv</a:t>
            </a:r>
            <a:endParaRPr lang="en-US" dirty="0" smtClean="0"/>
          </a:p>
          <a:p>
            <a:pPr lvl="1"/>
            <a:endParaRPr lang="ru-RU" dirty="0" smtClean="0"/>
          </a:p>
          <a:p>
            <a:pPr lvl="1"/>
            <a:r>
              <a:rPr lang="en-US" dirty="0" smtClean="0"/>
              <a:t>1.57 DMIPS / MHz</a:t>
            </a:r>
          </a:p>
          <a:p>
            <a:pPr lvl="1"/>
            <a:r>
              <a:rPr lang="en-US" dirty="0" smtClean="0"/>
              <a:t>3.09 </a:t>
            </a:r>
            <a:r>
              <a:rPr lang="en-US" dirty="0" err="1" smtClean="0"/>
              <a:t>CoreMarks</a:t>
            </a:r>
            <a:r>
              <a:rPr lang="en-US" dirty="0" smtClean="0"/>
              <a:t> / MHz </a:t>
            </a:r>
            <a:r>
              <a:rPr lang="ru-RU" dirty="0" smtClean="0"/>
              <a:t>в режиме </a:t>
            </a:r>
            <a:r>
              <a:rPr lang="en-US" dirty="0" err="1" smtClean="0"/>
              <a:t>microMIPS</a:t>
            </a:r>
            <a:r>
              <a:rPr lang="en-US" dirty="0" smtClean="0"/>
              <a:t> (16-</a:t>
            </a:r>
            <a:r>
              <a:rPr lang="ru-RU" dirty="0" smtClean="0"/>
              <a:t>битный набор инструкций)</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304800" y="5638800"/>
            <a:ext cx="1295400" cy="707886"/>
          </a:xfrm>
          <a:prstGeom prst="rect">
            <a:avLst/>
          </a:prstGeom>
        </p:spPr>
        <p:txBody>
          <a:bodyPr>
            <a:spAutoFit/>
          </a:bodyPr>
          <a:lstStyle/>
          <a:p>
            <a:pPr>
              <a:spcBef>
                <a:spcPct val="50000"/>
              </a:spcBef>
              <a:defRPr/>
            </a:pPr>
            <a:r>
              <a:rPr lang="en-US" altLang="ja-JP" sz="1000" b="1" dirty="0" smtClean="0">
                <a:solidFill>
                  <a:srgbClr val="008000"/>
                </a:solidFill>
                <a:ea typeface="MS PGothic" pitchFamily="34" charset="-128"/>
                <a:cs typeface="+mn-cs"/>
              </a:rPr>
              <a:t>MIPS32, MIPS16e    </a:t>
            </a:r>
            <a:r>
              <a:rPr lang="en-US" altLang="ja-JP" sz="1000" b="1" dirty="0">
                <a:solidFill>
                  <a:srgbClr val="008000"/>
                </a:solidFill>
                <a:ea typeface="MS PGothic" pitchFamily="34" charset="-128"/>
                <a:cs typeface="+mn-cs"/>
              </a:rPr>
              <a:t>5-stage </a:t>
            </a:r>
            <a:r>
              <a:rPr lang="en-US" altLang="ja-JP" sz="1000" b="1" dirty="0" smtClean="0">
                <a:solidFill>
                  <a:srgbClr val="008000"/>
                </a:solidFill>
                <a:ea typeface="MS PGothic" pitchFamily="34" charset="-128"/>
                <a:cs typeface="+mn-cs"/>
              </a:rPr>
              <a:t>pipeline </a:t>
            </a:r>
            <a:r>
              <a:rPr lang="en-US" altLang="ja-JP" sz="1000" b="1" dirty="0">
                <a:solidFill>
                  <a:srgbClr val="008000"/>
                </a:solidFill>
                <a:ea typeface="MS PGothic" pitchFamily="34" charset="-128"/>
                <a:cs typeface="+mn-cs"/>
              </a:rPr>
              <a:t>1.5 DMIPS/MHz Low area &amp; power </a:t>
            </a:r>
          </a:p>
        </p:txBody>
      </p:sp>
      <p:sp>
        <p:nvSpPr>
          <p:cNvPr id="32845" name="Title 1"/>
          <p:cNvSpPr>
            <a:spLocks/>
          </p:cNvSpPr>
          <p:nvPr/>
        </p:nvSpPr>
        <p:spPr bwMode="auto">
          <a:xfrm>
            <a:off x="304800" y="152400"/>
            <a:ext cx="8153400" cy="868362"/>
          </a:xfrm>
          <a:prstGeom prst="rect">
            <a:avLst/>
          </a:prstGeom>
          <a:noFill/>
          <a:ln w="9525">
            <a:noFill/>
            <a:miter lim="800000"/>
            <a:headEnd/>
            <a:tailEnd/>
          </a:ln>
        </p:spPr>
        <p:txBody>
          <a:bodyPr anchor="ctr">
            <a:normAutofit lnSpcReduction="10000"/>
          </a:bodyPr>
          <a:lstStyle/>
          <a:p>
            <a:pPr algn="l" eaLnBrk="0" hangingPunct="0"/>
            <a:r>
              <a:rPr lang="ru-RU" sz="2800" b="1" dirty="0" smtClean="0">
                <a:solidFill>
                  <a:srgbClr val="4D4D4D"/>
                </a:solidFill>
              </a:rPr>
              <a:t>Прогресс ядер </a:t>
            </a:r>
            <a:r>
              <a:rPr lang="en-US" sz="2800" b="1" dirty="0" smtClean="0">
                <a:solidFill>
                  <a:srgbClr val="4D4D4D"/>
                </a:solidFill>
              </a:rPr>
              <a:t>MIPS, </a:t>
            </a:r>
            <a:r>
              <a:rPr lang="ru-RU" sz="2800" b="1" dirty="0" smtClean="0">
                <a:solidFill>
                  <a:srgbClr val="4D4D4D"/>
                </a:solidFill>
              </a:rPr>
              <a:t>предназначенных для микроконтроллеров (</a:t>
            </a:r>
            <a:r>
              <a:rPr lang="en-US" sz="2800" b="1" dirty="0" smtClean="0">
                <a:solidFill>
                  <a:srgbClr val="4D4D4D"/>
                </a:solidFill>
              </a:rPr>
              <a:t>M14KE = </a:t>
            </a:r>
            <a:r>
              <a:rPr lang="en-US" sz="2800" b="1" dirty="0" err="1" smtClean="0">
                <a:solidFill>
                  <a:srgbClr val="4D4D4D"/>
                </a:solidFill>
              </a:rPr>
              <a:t>microAptiv</a:t>
            </a:r>
            <a:r>
              <a:rPr lang="en-US" sz="2800" b="1" dirty="0" smtClean="0">
                <a:solidFill>
                  <a:srgbClr val="4D4D4D"/>
                </a:solidFill>
              </a:rPr>
              <a:t>)</a:t>
            </a:r>
            <a:endParaRPr lang="en-US" sz="2800" b="1" dirty="0">
              <a:solidFill>
                <a:srgbClr val="4D4D4D"/>
              </a:solidFill>
            </a:endParaRPr>
          </a:p>
        </p:txBody>
      </p:sp>
      <p:grpSp>
        <p:nvGrpSpPr>
          <p:cNvPr id="2" name="Group 103"/>
          <p:cNvGrpSpPr/>
          <p:nvPr/>
        </p:nvGrpSpPr>
        <p:grpSpPr>
          <a:xfrm>
            <a:off x="381000" y="2057400"/>
            <a:ext cx="7239000" cy="3505200"/>
            <a:chOff x="762000" y="1981200"/>
            <a:chExt cx="7239000" cy="3505200"/>
          </a:xfrm>
        </p:grpSpPr>
        <p:sp>
          <p:nvSpPr>
            <p:cNvPr id="56" name="Right Arrow 55"/>
            <p:cNvSpPr/>
            <p:nvPr/>
          </p:nvSpPr>
          <p:spPr>
            <a:xfrm rot="20764726">
              <a:off x="1748765" y="4520502"/>
              <a:ext cx="2133600" cy="228600"/>
            </a:xfrm>
            <a:prstGeom prst="rightArrow">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02"/>
            <p:cNvGrpSpPr/>
            <p:nvPr/>
          </p:nvGrpSpPr>
          <p:grpSpPr>
            <a:xfrm>
              <a:off x="762000" y="1981200"/>
              <a:ext cx="7239000" cy="3505200"/>
              <a:chOff x="762000" y="1981200"/>
              <a:chExt cx="7239000" cy="3505200"/>
            </a:xfrm>
          </p:grpSpPr>
          <p:sp>
            <p:nvSpPr>
              <p:cNvPr id="84" name="Right Arrow 83"/>
              <p:cNvSpPr/>
              <p:nvPr/>
            </p:nvSpPr>
            <p:spPr>
              <a:xfrm rot="20764726">
                <a:off x="4800601" y="3910901"/>
                <a:ext cx="2080115" cy="228600"/>
              </a:xfrm>
              <a:prstGeom prst="rightArrow">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ight Arrow 84"/>
              <p:cNvSpPr/>
              <p:nvPr/>
            </p:nvSpPr>
            <p:spPr>
              <a:xfrm rot="20764726">
                <a:off x="4800600" y="2691702"/>
                <a:ext cx="2080115" cy="228600"/>
              </a:xfrm>
              <a:prstGeom prst="rightArrow">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90"/>
              <p:cNvGrpSpPr/>
              <p:nvPr/>
            </p:nvGrpSpPr>
            <p:grpSpPr>
              <a:xfrm>
                <a:off x="6934199" y="1981200"/>
                <a:ext cx="1066801" cy="2362200"/>
                <a:chOff x="7010400" y="1981200"/>
                <a:chExt cx="1066801" cy="2362200"/>
              </a:xfrm>
            </p:grpSpPr>
            <p:sp>
              <p:nvSpPr>
                <p:cNvPr id="88" name="Rectangle 87"/>
                <p:cNvSpPr>
                  <a:spLocks noChangeArrowheads="1"/>
                </p:cNvSpPr>
                <p:nvPr/>
              </p:nvSpPr>
              <p:spPr bwMode="auto">
                <a:xfrm>
                  <a:off x="7010400" y="1981200"/>
                  <a:ext cx="1066801" cy="2362200"/>
                </a:xfrm>
                <a:prstGeom prst="rect">
                  <a:avLst/>
                </a:prstGeom>
                <a:solidFill>
                  <a:srgbClr val="808080"/>
                </a:solidFill>
                <a:ln w="28575">
                  <a:solidFill>
                    <a:schemeClr val="accent2"/>
                  </a:solidFill>
                  <a:round/>
                  <a:headEnd/>
                  <a:tailEnd/>
                </a:ln>
                <a:effectLst>
                  <a:outerShdw blurRad="63500" dist="38100" dir="2700000" algn="tl" rotWithShape="0">
                    <a:srgbClr val="000000">
                      <a:alpha val="39998"/>
                    </a:srgbClr>
                  </a:outerShdw>
                </a:effectLst>
                <a:scene3d>
                  <a:camera prst="orthographicFront"/>
                  <a:lightRig rig="threePt" dir="t"/>
                </a:scene3d>
                <a:sp3d>
                  <a:bevelT/>
                </a:sp3d>
              </p:spPr>
              <p:txBody>
                <a:bodyPr/>
                <a:lstStyle/>
                <a:p>
                  <a:pPr algn="ctr">
                    <a:defRPr/>
                  </a:pPr>
                  <a:endParaRPr lang="en-US" sz="1050">
                    <a:ea typeface="Geneva" charset="-128"/>
                    <a:cs typeface="+mn-cs"/>
                  </a:endParaRPr>
                </a:p>
              </p:txBody>
            </p:sp>
            <p:sp>
              <p:nvSpPr>
                <p:cNvPr id="89" name="Text Box 57"/>
                <p:cNvSpPr txBox="1">
                  <a:spLocks noChangeArrowheads="1"/>
                </p:cNvSpPr>
                <p:nvPr/>
              </p:nvSpPr>
              <p:spPr bwMode="auto">
                <a:xfrm>
                  <a:off x="7080639" y="2220763"/>
                  <a:ext cx="920361" cy="954107"/>
                </a:xfrm>
                <a:prstGeom prst="rect">
                  <a:avLst/>
                </a:prstGeom>
                <a:solidFill>
                  <a:srgbClr val="4D4D4D"/>
                </a:solidFill>
                <a:ln w="9525">
                  <a:noFill/>
                  <a:miter lim="800000"/>
                  <a:headEnd/>
                  <a:tailEnd/>
                </a:ln>
                <a:scene3d>
                  <a:camera prst="orthographicFront"/>
                  <a:lightRig rig="threePt" dir="t"/>
                </a:scene3d>
                <a:sp3d>
                  <a:bevelT/>
                </a:sp3d>
              </p:spPr>
              <p:txBody>
                <a:bodyPr wrap="square" anchor="ctr">
                  <a:spAutoFit/>
                </a:bodyPr>
                <a:lstStyle/>
                <a:p>
                  <a:pPr algn="ctr">
                    <a:spcBef>
                      <a:spcPct val="50000"/>
                    </a:spcBef>
                    <a:defRPr/>
                  </a:pPr>
                  <a:endParaRPr lang="en-US" sz="1400" b="1" dirty="0" smtClean="0">
                    <a:solidFill>
                      <a:schemeClr val="bg1"/>
                    </a:solidFill>
                    <a:ea typeface="Geneva" charset="-128"/>
                    <a:cs typeface="+mn-cs"/>
                  </a:endParaRPr>
                </a:p>
                <a:p>
                  <a:pPr algn="ctr">
                    <a:spcBef>
                      <a:spcPct val="50000"/>
                    </a:spcBef>
                    <a:defRPr/>
                  </a:pPr>
                  <a:r>
                    <a:rPr lang="en-US" sz="1400" b="1" dirty="0" smtClean="0">
                      <a:solidFill>
                        <a:schemeClr val="bg1"/>
                      </a:solidFill>
                      <a:ea typeface="Geneva" charset="-128"/>
                      <a:cs typeface="+mn-cs"/>
                    </a:rPr>
                    <a:t>M14KEc</a:t>
                  </a:r>
                </a:p>
                <a:p>
                  <a:pPr algn="ctr">
                    <a:spcBef>
                      <a:spcPct val="50000"/>
                    </a:spcBef>
                    <a:defRPr/>
                  </a:pPr>
                  <a:endParaRPr lang="en-US" sz="1400" b="1" dirty="0">
                    <a:solidFill>
                      <a:schemeClr val="bg1"/>
                    </a:solidFill>
                    <a:ea typeface="Geneva" charset="-128"/>
                    <a:cs typeface="+mn-cs"/>
                  </a:endParaRPr>
                </a:p>
              </p:txBody>
            </p:sp>
            <p:sp>
              <p:nvSpPr>
                <p:cNvPr id="90" name="Text Box 57"/>
                <p:cNvSpPr txBox="1">
                  <a:spLocks noChangeArrowheads="1"/>
                </p:cNvSpPr>
                <p:nvPr/>
              </p:nvSpPr>
              <p:spPr bwMode="auto">
                <a:xfrm>
                  <a:off x="7080640" y="3276600"/>
                  <a:ext cx="920360" cy="954107"/>
                </a:xfrm>
                <a:prstGeom prst="rect">
                  <a:avLst/>
                </a:prstGeom>
                <a:solidFill>
                  <a:srgbClr val="4D4D4D"/>
                </a:solidFill>
                <a:ln w="9525">
                  <a:noFill/>
                  <a:miter lim="800000"/>
                  <a:headEnd/>
                  <a:tailEnd/>
                </a:ln>
                <a:scene3d>
                  <a:camera prst="orthographicFront"/>
                  <a:lightRig rig="threePt" dir="t"/>
                </a:scene3d>
                <a:sp3d>
                  <a:bevelT/>
                </a:sp3d>
              </p:spPr>
              <p:txBody>
                <a:bodyPr wrap="square" anchor="ctr">
                  <a:spAutoFit/>
                </a:bodyPr>
                <a:lstStyle/>
                <a:p>
                  <a:pPr algn="ctr">
                    <a:spcBef>
                      <a:spcPct val="50000"/>
                    </a:spcBef>
                    <a:defRPr/>
                  </a:pPr>
                  <a:endParaRPr lang="en-US" sz="1400" b="1" dirty="0" smtClean="0">
                    <a:solidFill>
                      <a:schemeClr val="bg1"/>
                    </a:solidFill>
                    <a:ea typeface="Geneva" charset="-128"/>
                    <a:cs typeface="+mn-cs"/>
                  </a:endParaRPr>
                </a:p>
                <a:p>
                  <a:pPr algn="ctr">
                    <a:spcBef>
                      <a:spcPct val="50000"/>
                    </a:spcBef>
                    <a:defRPr/>
                  </a:pPr>
                  <a:r>
                    <a:rPr lang="en-US" sz="1400" b="1" dirty="0" smtClean="0">
                      <a:solidFill>
                        <a:schemeClr val="bg1"/>
                      </a:solidFill>
                      <a:ea typeface="Geneva" charset="-128"/>
                      <a:cs typeface="+mn-cs"/>
                    </a:rPr>
                    <a:t>M14KE</a:t>
                  </a:r>
                </a:p>
                <a:p>
                  <a:pPr algn="ctr">
                    <a:spcBef>
                      <a:spcPct val="50000"/>
                    </a:spcBef>
                    <a:defRPr/>
                  </a:pPr>
                  <a:endParaRPr lang="en-US" sz="1400" b="1" dirty="0">
                    <a:solidFill>
                      <a:schemeClr val="bg1"/>
                    </a:solidFill>
                    <a:ea typeface="Geneva" charset="-128"/>
                    <a:cs typeface="+mn-cs"/>
                  </a:endParaRPr>
                </a:p>
              </p:txBody>
            </p:sp>
          </p:grpSp>
          <p:sp>
            <p:nvSpPr>
              <p:cNvPr id="55" name="Right Arrow 54"/>
              <p:cNvSpPr/>
              <p:nvPr/>
            </p:nvSpPr>
            <p:spPr>
              <a:xfrm rot="20764726">
                <a:off x="1748764" y="3301301"/>
                <a:ext cx="2133600" cy="228600"/>
              </a:xfrm>
              <a:prstGeom prst="rightArrow">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91"/>
              <p:cNvGrpSpPr/>
              <p:nvPr/>
            </p:nvGrpSpPr>
            <p:grpSpPr>
              <a:xfrm>
                <a:off x="762000" y="3124200"/>
                <a:ext cx="1066801" cy="2362200"/>
                <a:chOff x="7010400" y="1981200"/>
                <a:chExt cx="1066801" cy="2362200"/>
              </a:xfrm>
            </p:grpSpPr>
            <p:sp>
              <p:nvSpPr>
                <p:cNvPr id="93" name="Rectangle 92"/>
                <p:cNvSpPr>
                  <a:spLocks noChangeArrowheads="1"/>
                </p:cNvSpPr>
                <p:nvPr/>
              </p:nvSpPr>
              <p:spPr bwMode="auto">
                <a:xfrm>
                  <a:off x="7010400" y="1981200"/>
                  <a:ext cx="1066801" cy="2362200"/>
                </a:xfrm>
                <a:prstGeom prst="rect">
                  <a:avLst/>
                </a:prstGeom>
                <a:solidFill>
                  <a:srgbClr val="808080"/>
                </a:solidFill>
                <a:ln w="28575">
                  <a:solidFill>
                    <a:schemeClr val="accent2"/>
                  </a:solidFill>
                  <a:round/>
                  <a:headEnd/>
                  <a:tailEnd/>
                </a:ln>
                <a:effectLst>
                  <a:outerShdw blurRad="63500" dist="38100" dir="2700000" algn="tl" rotWithShape="0">
                    <a:srgbClr val="000000">
                      <a:alpha val="39998"/>
                    </a:srgbClr>
                  </a:outerShdw>
                </a:effectLst>
                <a:scene3d>
                  <a:camera prst="orthographicFront"/>
                  <a:lightRig rig="threePt" dir="t"/>
                </a:scene3d>
                <a:sp3d>
                  <a:bevelT/>
                </a:sp3d>
              </p:spPr>
              <p:txBody>
                <a:bodyPr/>
                <a:lstStyle/>
                <a:p>
                  <a:pPr algn="ctr">
                    <a:defRPr/>
                  </a:pPr>
                  <a:endParaRPr lang="en-US" sz="1050">
                    <a:ea typeface="Geneva" charset="-128"/>
                    <a:cs typeface="+mn-cs"/>
                  </a:endParaRPr>
                </a:p>
              </p:txBody>
            </p:sp>
            <p:sp>
              <p:nvSpPr>
                <p:cNvPr id="94" name="Text Box 57"/>
                <p:cNvSpPr txBox="1">
                  <a:spLocks noChangeArrowheads="1"/>
                </p:cNvSpPr>
                <p:nvPr/>
              </p:nvSpPr>
              <p:spPr bwMode="auto">
                <a:xfrm>
                  <a:off x="7080639" y="2220763"/>
                  <a:ext cx="920361" cy="954107"/>
                </a:xfrm>
                <a:prstGeom prst="rect">
                  <a:avLst/>
                </a:prstGeom>
                <a:solidFill>
                  <a:srgbClr val="4D4D4D"/>
                </a:solidFill>
                <a:ln w="9525">
                  <a:noFill/>
                  <a:miter lim="800000"/>
                  <a:headEnd/>
                  <a:tailEnd/>
                </a:ln>
                <a:scene3d>
                  <a:camera prst="orthographicFront"/>
                  <a:lightRig rig="threePt" dir="t"/>
                </a:scene3d>
                <a:sp3d>
                  <a:bevelT/>
                </a:sp3d>
              </p:spPr>
              <p:txBody>
                <a:bodyPr wrap="square" anchor="ctr">
                  <a:spAutoFit/>
                </a:bodyPr>
                <a:lstStyle/>
                <a:p>
                  <a:pPr algn="ctr">
                    <a:spcBef>
                      <a:spcPct val="50000"/>
                    </a:spcBef>
                    <a:defRPr/>
                  </a:pPr>
                  <a:endParaRPr lang="en-US" sz="1400" b="1" dirty="0" smtClean="0">
                    <a:solidFill>
                      <a:schemeClr val="bg1"/>
                    </a:solidFill>
                    <a:ea typeface="Geneva" charset="-128"/>
                    <a:cs typeface="+mn-cs"/>
                  </a:endParaRPr>
                </a:p>
                <a:p>
                  <a:pPr algn="ctr">
                    <a:spcBef>
                      <a:spcPct val="50000"/>
                    </a:spcBef>
                    <a:defRPr/>
                  </a:pPr>
                  <a:r>
                    <a:rPr lang="en-US" sz="1400" b="1" dirty="0" smtClean="0">
                      <a:solidFill>
                        <a:schemeClr val="bg1"/>
                      </a:solidFill>
                      <a:ea typeface="Geneva" charset="-128"/>
                      <a:cs typeface="+mn-cs"/>
                    </a:rPr>
                    <a:t>4KEc</a:t>
                  </a:r>
                </a:p>
                <a:p>
                  <a:pPr algn="ctr">
                    <a:spcBef>
                      <a:spcPct val="50000"/>
                    </a:spcBef>
                    <a:defRPr/>
                  </a:pPr>
                  <a:endParaRPr lang="en-US" sz="1400" b="1" dirty="0">
                    <a:solidFill>
                      <a:schemeClr val="bg1"/>
                    </a:solidFill>
                    <a:ea typeface="Geneva" charset="-128"/>
                    <a:cs typeface="+mn-cs"/>
                  </a:endParaRPr>
                </a:p>
              </p:txBody>
            </p:sp>
            <p:sp>
              <p:nvSpPr>
                <p:cNvPr id="96" name="Text Box 57"/>
                <p:cNvSpPr txBox="1">
                  <a:spLocks noChangeArrowheads="1"/>
                </p:cNvSpPr>
                <p:nvPr/>
              </p:nvSpPr>
              <p:spPr bwMode="auto">
                <a:xfrm>
                  <a:off x="7080640" y="3276600"/>
                  <a:ext cx="920360" cy="954107"/>
                </a:xfrm>
                <a:prstGeom prst="rect">
                  <a:avLst/>
                </a:prstGeom>
                <a:solidFill>
                  <a:srgbClr val="4D4D4D"/>
                </a:solidFill>
                <a:ln w="9525">
                  <a:noFill/>
                  <a:miter lim="800000"/>
                  <a:headEnd/>
                  <a:tailEnd/>
                </a:ln>
                <a:scene3d>
                  <a:camera prst="orthographicFront"/>
                  <a:lightRig rig="threePt" dir="t"/>
                </a:scene3d>
                <a:sp3d>
                  <a:bevelT/>
                </a:sp3d>
              </p:spPr>
              <p:txBody>
                <a:bodyPr wrap="square" anchor="ctr">
                  <a:spAutoFit/>
                </a:bodyPr>
                <a:lstStyle/>
                <a:p>
                  <a:pPr algn="ctr">
                    <a:spcBef>
                      <a:spcPct val="50000"/>
                    </a:spcBef>
                    <a:defRPr/>
                  </a:pPr>
                  <a:endParaRPr lang="en-US" sz="1400" b="1" dirty="0" smtClean="0">
                    <a:solidFill>
                      <a:schemeClr val="bg1"/>
                    </a:solidFill>
                    <a:ea typeface="Geneva" charset="-128"/>
                    <a:cs typeface="+mn-cs"/>
                  </a:endParaRPr>
                </a:p>
                <a:p>
                  <a:pPr algn="ctr">
                    <a:spcBef>
                      <a:spcPct val="50000"/>
                    </a:spcBef>
                    <a:defRPr/>
                  </a:pPr>
                  <a:r>
                    <a:rPr lang="en-US" sz="1400" b="1" dirty="0" smtClean="0">
                      <a:solidFill>
                        <a:schemeClr val="bg1"/>
                      </a:solidFill>
                      <a:ea typeface="Geneva" charset="-128"/>
                      <a:cs typeface="+mn-cs"/>
                    </a:rPr>
                    <a:t>M4K</a:t>
                  </a:r>
                </a:p>
                <a:p>
                  <a:pPr algn="ctr">
                    <a:spcBef>
                      <a:spcPct val="50000"/>
                    </a:spcBef>
                    <a:defRPr/>
                  </a:pPr>
                  <a:endParaRPr lang="en-US" sz="1400" b="1" dirty="0">
                    <a:solidFill>
                      <a:schemeClr val="bg1"/>
                    </a:solidFill>
                    <a:ea typeface="Geneva" charset="-128"/>
                    <a:cs typeface="+mn-cs"/>
                  </a:endParaRPr>
                </a:p>
              </p:txBody>
            </p:sp>
          </p:grpSp>
          <p:grpSp>
            <p:nvGrpSpPr>
              <p:cNvPr id="6" name="Group 96"/>
              <p:cNvGrpSpPr/>
              <p:nvPr/>
            </p:nvGrpSpPr>
            <p:grpSpPr>
              <a:xfrm>
                <a:off x="3886199" y="2590800"/>
                <a:ext cx="1066801" cy="2362200"/>
                <a:chOff x="7010400" y="1981200"/>
                <a:chExt cx="1066801" cy="2362200"/>
              </a:xfrm>
            </p:grpSpPr>
            <p:sp>
              <p:nvSpPr>
                <p:cNvPr id="98" name="Rectangle 97"/>
                <p:cNvSpPr>
                  <a:spLocks noChangeArrowheads="1"/>
                </p:cNvSpPr>
                <p:nvPr/>
              </p:nvSpPr>
              <p:spPr bwMode="auto">
                <a:xfrm>
                  <a:off x="7010400" y="1981200"/>
                  <a:ext cx="1066801" cy="2362200"/>
                </a:xfrm>
                <a:prstGeom prst="rect">
                  <a:avLst/>
                </a:prstGeom>
                <a:solidFill>
                  <a:srgbClr val="808080"/>
                </a:solidFill>
                <a:ln w="28575">
                  <a:solidFill>
                    <a:schemeClr val="accent2"/>
                  </a:solidFill>
                  <a:round/>
                  <a:headEnd/>
                  <a:tailEnd/>
                </a:ln>
                <a:effectLst>
                  <a:outerShdw blurRad="63500" dist="38100" dir="2700000" algn="tl" rotWithShape="0">
                    <a:srgbClr val="000000">
                      <a:alpha val="39998"/>
                    </a:srgbClr>
                  </a:outerShdw>
                </a:effectLst>
                <a:scene3d>
                  <a:camera prst="orthographicFront"/>
                  <a:lightRig rig="threePt" dir="t"/>
                </a:scene3d>
                <a:sp3d>
                  <a:bevelT/>
                </a:sp3d>
              </p:spPr>
              <p:txBody>
                <a:bodyPr/>
                <a:lstStyle/>
                <a:p>
                  <a:pPr algn="ctr">
                    <a:defRPr/>
                  </a:pPr>
                  <a:endParaRPr lang="en-US" sz="1050">
                    <a:ea typeface="Geneva" charset="-128"/>
                    <a:cs typeface="+mn-cs"/>
                  </a:endParaRPr>
                </a:p>
              </p:txBody>
            </p:sp>
            <p:sp>
              <p:nvSpPr>
                <p:cNvPr id="99" name="Text Box 57"/>
                <p:cNvSpPr txBox="1">
                  <a:spLocks noChangeArrowheads="1"/>
                </p:cNvSpPr>
                <p:nvPr/>
              </p:nvSpPr>
              <p:spPr bwMode="auto">
                <a:xfrm>
                  <a:off x="7080639" y="2220763"/>
                  <a:ext cx="920361" cy="954107"/>
                </a:xfrm>
                <a:prstGeom prst="rect">
                  <a:avLst/>
                </a:prstGeom>
                <a:solidFill>
                  <a:srgbClr val="4D4D4D"/>
                </a:solidFill>
                <a:ln w="9525">
                  <a:noFill/>
                  <a:miter lim="800000"/>
                  <a:headEnd/>
                  <a:tailEnd/>
                </a:ln>
                <a:scene3d>
                  <a:camera prst="orthographicFront"/>
                  <a:lightRig rig="threePt" dir="t"/>
                </a:scene3d>
                <a:sp3d>
                  <a:bevelT/>
                </a:sp3d>
              </p:spPr>
              <p:txBody>
                <a:bodyPr wrap="square" anchor="ctr">
                  <a:spAutoFit/>
                </a:bodyPr>
                <a:lstStyle/>
                <a:p>
                  <a:pPr algn="ctr">
                    <a:spcBef>
                      <a:spcPct val="50000"/>
                    </a:spcBef>
                    <a:defRPr/>
                  </a:pPr>
                  <a:endParaRPr lang="en-US" sz="1400" b="1" dirty="0" smtClean="0">
                    <a:solidFill>
                      <a:schemeClr val="bg1"/>
                    </a:solidFill>
                    <a:ea typeface="Geneva" charset="-128"/>
                    <a:cs typeface="+mn-cs"/>
                  </a:endParaRPr>
                </a:p>
                <a:p>
                  <a:pPr algn="ctr">
                    <a:spcBef>
                      <a:spcPct val="50000"/>
                    </a:spcBef>
                    <a:defRPr/>
                  </a:pPr>
                  <a:r>
                    <a:rPr lang="en-US" sz="1400" b="1" dirty="0" smtClean="0">
                      <a:solidFill>
                        <a:schemeClr val="bg1"/>
                      </a:solidFill>
                      <a:ea typeface="Geneva" charset="-128"/>
                      <a:cs typeface="+mn-cs"/>
                    </a:rPr>
                    <a:t>M14Kc</a:t>
                  </a:r>
                </a:p>
                <a:p>
                  <a:pPr algn="ctr">
                    <a:spcBef>
                      <a:spcPct val="50000"/>
                    </a:spcBef>
                    <a:defRPr/>
                  </a:pPr>
                  <a:endParaRPr lang="en-US" sz="1400" b="1" dirty="0">
                    <a:solidFill>
                      <a:schemeClr val="bg1"/>
                    </a:solidFill>
                    <a:ea typeface="Geneva" charset="-128"/>
                    <a:cs typeface="+mn-cs"/>
                  </a:endParaRPr>
                </a:p>
              </p:txBody>
            </p:sp>
            <p:sp>
              <p:nvSpPr>
                <p:cNvPr id="100" name="Text Box 57"/>
                <p:cNvSpPr txBox="1">
                  <a:spLocks noChangeArrowheads="1"/>
                </p:cNvSpPr>
                <p:nvPr/>
              </p:nvSpPr>
              <p:spPr bwMode="auto">
                <a:xfrm>
                  <a:off x="7080640" y="3276600"/>
                  <a:ext cx="920360" cy="954107"/>
                </a:xfrm>
                <a:prstGeom prst="rect">
                  <a:avLst/>
                </a:prstGeom>
                <a:solidFill>
                  <a:srgbClr val="4D4D4D"/>
                </a:solidFill>
                <a:ln w="9525">
                  <a:noFill/>
                  <a:miter lim="800000"/>
                  <a:headEnd/>
                  <a:tailEnd/>
                </a:ln>
                <a:scene3d>
                  <a:camera prst="orthographicFront"/>
                  <a:lightRig rig="threePt" dir="t"/>
                </a:scene3d>
                <a:sp3d>
                  <a:bevelT/>
                </a:sp3d>
              </p:spPr>
              <p:txBody>
                <a:bodyPr wrap="square" anchor="ctr">
                  <a:spAutoFit/>
                </a:bodyPr>
                <a:lstStyle/>
                <a:p>
                  <a:pPr algn="ctr">
                    <a:spcBef>
                      <a:spcPct val="50000"/>
                    </a:spcBef>
                    <a:defRPr/>
                  </a:pPr>
                  <a:endParaRPr lang="en-US" sz="1400" b="1" dirty="0" smtClean="0">
                    <a:solidFill>
                      <a:schemeClr val="bg1"/>
                    </a:solidFill>
                    <a:ea typeface="Geneva" charset="-128"/>
                    <a:cs typeface="+mn-cs"/>
                  </a:endParaRPr>
                </a:p>
                <a:p>
                  <a:pPr algn="ctr">
                    <a:spcBef>
                      <a:spcPct val="50000"/>
                    </a:spcBef>
                    <a:defRPr/>
                  </a:pPr>
                  <a:r>
                    <a:rPr lang="en-US" sz="1400" b="1" dirty="0" smtClean="0">
                      <a:solidFill>
                        <a:schemeClr val="bg1"/>
                      </a:solidFill>
                      <a:ea typeface="Geneva" charset="-128"/>
                      <a:cs typeface="+mn-cs"/>
                    </a:rPr>
                    <a:t>M14K</a:t>
                  </a:r>
                </a:p>
                <a:p>
                  <a:pPr algn="ctr">
                    <a:spcBef>
                      <a:spcPct val="50000"/>
                    </a:spcBef>
                    <a:defRPr/>
                  </a:pPr>
                  <a:endParaRPr lang="en-US" sz="1400" b="1" dirty="0">
                    <a:solidFill>
                      <a:schemeClr val="bg1"/>
                    </a:solidFill>
                    <a:ea typeface="Geneva" charset="-128"/>
                    <a:cs typeface="+mn-cs"/>
                  </a:endParaRPr>
                </a:p>
              </p:txBody>
            </p:sp>
          </p:grpSp>
          <p:sp>
            <p:nvSpPr>
              <p:cNvPr id="101" name="TextBox 100"/>
              <p:cNvSpPr txBox="1"/>
              <p:nvPr/>
            </p:nvSpPr>
            <p:spPr>
              <a:xfrm>
                <a:off x="1828800" y="3429000"/>
                <a:ext cx="2133918" cy="1015663"/>
              </a:xfrm>
              <a:prstGeom prst="rect">
                <a:avLst/>
              </a:prstGeom>
              <a:noFill/>
            </p:spPr>
            <p:txBody>
              <a:bodyPr wrap="none" rtlCol="0">
                <a:spAutoFit/>
              </a:bodyPr>
              <a:lstStyle/>
              <a:p>
                <a:pPr algn="ctr"/>
                <a:r>
                  <a:rPr lang="en-US" sz="1200" b="1" dirty="0" smtClean="0">
                    <a:solidFill>
                      <a:srgbClr val="4D4D4D"/>
                    </a:solidFill>
                  </a:rPr>
                  <a:t>+</a:t>
                </a:r>
              </a:p>
              <a:p>
                <a:pPr algn="ctr"/>
                <a:r>
                  <a:rPr lang="en-US" sz="1200" b="1" dirty="0" smtClean="0">
                    <a:solidFill>
                      <a:srgbClr val="4D4D4D"/>
                    </a:solidFill>
                  </a:rPr>
                  <a:t>microMIPS ISA</a:t>
                </a:r>
              </a:p>
              <a:p>
                <a:pPr algn="ctr"/>
                <a:r>
                  <a:rPr lang="en-US" sz="1200" b="1" dirty="0" smtClean="0">
                    <a:solidFill>
                      <a:srgbClr val="4D4D4D"/>
                    </a:solidFill>
                  </a:rPr>
                  <a:t>Reduced Interrupt Latency</a:t>
                </a:r>
              </a:p>
              <a:p>
                <a:pPr algn="ctr"/>
                <a:r>
                  <a:rPr lang="en-US" sz="1200" b="1" dirty="0" smtClean="0">
                    <a:solidFill>
                      <a:srgbClr val="4D4D4D"/>
                    </a:solidFill>
                  </a:rPr>
                  <a:t>Enhanced Debug</a:t>
                </a:r>
              </a:p>
              <a:p>
                <a:pPr algn="ctr"/>
                <a:r>
                  <a:rPr lang="en-US" sz="1200" b="1" dirty="0" smtClean="0">
                    <a:solidFill>
                      <a:srgbClr val="4D4D4D"/>
                    </a:solidFill>
                  </a:rPr>
                  <a:t>AHB-</a:t>
                </a:r>
                <a:r>
                  <a:rPr lang="en-US" sz="1200" b="1" dirty="0" err="1" smtClean="0">
                    <a:solidFill>
                      <a:srgbClr val="4D4D4D"/>
                    </a:solidFill>
                  </a:rPr>
                  <a:t>Lite</a:t>
                </a:r>
                <a:endParaRPr lang="en-US" sz="1200" b="1" dirty="0" smtClean="0">
                  <a:solidFill>
                    <a:srgbClr val="4D4D4D"/>
                  </a:solidFill>
                </a:endParaRPr>
              </a:p>
            </p:txBody>
          </p:sp>
          <p:sp>
            <p:nvSpPr>
              <p:cNvPr id="102" name="TextBox 101"/>
              <p:cNvSpPr txBox="1"/>
              <p:nvPr/>
            </p:nvSpPr>
            <p:spPr>
              <a:xfrm>
                <a:off x="5240020" y="2971800"/>
                <a:ext cx="1313180" cy="830997"/>
              </a:xfrm>
              <a:prstGeom prst="rect">
                <a:avLst/>
              </a:prstGeom>
              <a:noFill/>
            </p:spPr>
            <p:txBody>
              <a:bodyPr wrap="none" rtlCol="0">
                <a:spAutoFit/>
              </a:bodyPr>
              <a:lstStyle/>
              <a:p>
                <a:pPr algn="ctr"/>
                <a:r>
                  <a:rPr lang="en-US" sz="1200" b="1" dirty="0" smtClean="0">
                    <a:solidFill>
                      <a:srgbClr val="4D4D4D"/>
                    </a:solidFill>
                  </a:rPr>
                  <a:t>+</a:t>
                </a:r>
              </a:p>
              <a:p>
                <a:pPr algn="ctr"/>
                <a:r>
                  <a:rPr lang="en-US" sz="1200" b="1" dirty="0" smtClean="0">
                    <a:solidFill>
                      <a:srgbClr val="4D4D4D"/>
                    </a:solidFill>
                  </a:rPr>
                  <a:t>DSP ASE r2</a:t>
                </a:r>
              </a:p>
              <a:p>
                <a:pPr algn="ctr"/>
                <a:r>
                  <a:rPr lang="en-US" sz="1200" b="1" dirty="0" smtClean="0">
                    <a:solidFill>
                      <a:srgbClr val="4D4D4D"/>
                    </a:solidFill>
                  </a:rPr>
                  <a:t>Enhanced MDU</a:t>
                </a:r>
              </a:p>
              <a:p>
                <a:pPr algn="ctr"/>
                <a:r>
                  <a:rPr lang="en-US" sz="1200" b="1" dirty="0" smtClean="0">
                    <a:solidFill>
                      <a:srgbClr val="4D4D4D"/>
                    </a:solidFill>
                  </a:rPr>
                  <a:t>2-wire Debug</a:t>
                </a:r>
              </a:p>
            </p:txBody>
          </p:sp>
        </p:grpSp>
      </p:grpSp>
      <p:sp>
        <p:nvSpPr>
          <p:cNvPr id="105" name="Rectangle 104"/>
          <p:cNvSpPr/>
          <p:nvPr/>
        </p:nvSpPr>
        <p:spPr>
          <a:xfrm>
            <a:off x="3276600" y="5181600"/>
            <a:ext cx="2133600" cy="1015663"/>
          </a:xfrm>
          <a:prstGeom prst="rect">
            <a:avLst/>
          </a:prstGeom>
        </p:spPr>
        <p:txBody>
          <a:bodyPr wrap="square">
            <a:spAutoFit/>
          </a:bodyPr>
          <a:lstStyle/>
          <a:p>
            <a:pPr>
              <a:spcBef>
                <a:spcPct val="50000"/>
              </a:spcBef>
              <a:defRPr/>
            </a:pPr>
            <a:r>
              <a:rPr lang="en-US" altLang="ja-JP" sz="1000" b="1" dirty="0" smtClean="0">
                <a:solidFill>
                  <a:srgbClr val="008000"/>
                </a:solidFill>
                <a:ea typeface="MS PGothic" pitchFamily="34" charset="-128"/>
                <a:cs typeface="+mn-cs"/>
              </a:rPr>
              <a:t>MIPS32, microMIPS                     5-stage pipeline                       1.57 DMIPS/MHz                      2.76 CoreMark/MHz              250MHz, 0.25mm</a:t>
            </a:r>
            <a:r>
              <a:rPr lang="en-US" altLang="ja-JP" sz="1000" b="1" baseline="30000" dirty="0" smtClean="0">
                <a:solidFill>
                  <a:srgbClr val="008000"/>
                </a:solidFill>
                <a:ea typeface="MS PGothic" pitchFamily="34" charset="-128"/>
                <a:cs typeface="+mn-cs"/>
              </a:rPr>
              <a:t>2</a:t>
            </a:r>
            <a:r>
              <a:rPr lang="en-US" altLang="ja-JP" sz="1000" b="1" dirty="0" smtClean="0">
                <a:solidFill>
                  <a:srgbClr val="008000"/>
                </a:solidFill>
                <a:ea typeface="MS PGothic" pitchFamily="34" charset="-128"/>
                <a:cs typeface="+mn-cs"/>
              </a:rPr>
              <a:t>  @ 90LP       Up to 35% code size reduction               </a:t>
            </a:r>
          </a:p>
        </p:txBody>
      </p:sp>
      <p:sp>
        <p:nvSpPr>
          <p:cNvPr id="106" name="Rectangle 105"/>
          <p:cNvSpPr/>
          <p:nvPr/>
        </p:nvSpPr>
        <p:spPr>
          <a:xfrm>
            <a:off x="6400800" y="4572000"/>
            <a:ext cx="1828800" cy="1015663"/>
          </a:xfrm>
          <a:prstGeom prst="rect">
            <a:avLst/>
          </a:prstGeom>
        </p:spPr>
        <p:txBody>
          <a:bodyPr wrap="square">
            <a:spAutoFit/>
          </a:bodyPr>
          <a:lstStyle/>
          <a:p>
            <a:pPr>
              <a:spcBef>
                <a:spcPct val="50000"/>
              </a:spcBef>
              <a:defRPr/>
            </a:pPr>
            <a:r>
              <a:rPr lang="en-US" altLang="ja-JP" sz="1000" b="1" dirty="0" smtClean="0">
                <a:solidFill>
                  <a:srgbClr val="008000"/>
                </a:solidFill>
                <a:ea typeface="MS PGothic" pitchFamily="34" charset="-128"/>
                <a:cs typeface="+mn-cs"/>
              </a:rPr>
              <a:t>MIPS32, microMIPS           </a:t>
            </a:r>
            <a:r>
              <a:rPr lang="en-US" altLang="ja-JP" sz="1000" b="1" dirty="0">
                <a:solidFill>
                  <a:srgbClr val="008000"/>
                </a:solidFill>
                <a:ea typeface="MS PGothic" pitchFamily="34" charset="-128"/>
                <a:cs typeface="+mn-cs"/>
              </a:rPr>
              <a:t>5-stage </a:t>
            </a:r>
            <a:r>
              <a:rPr lang="en-US" altLang="ja-JP" sz="1000" b="1" dirty="0" smtClean="0">
                <a:solidFill>
                  <a:srgbClr val="008000"/>
                </a:solidFill>
                <a:ea typeface="MS PGothic" pitchFamily="34" charset="-128"/>
                <a:cs typeface="+mn-cs"/>
              </a:rPr>
              <a:t>pipeline              1.57 DMIPS/MHz             2.76 CoreMark/MHz              400MHz, </a:t>
            </a:r>
            <a:r>
              <a:rPr lang="en-US" altLang="ja-JP" sz="1000" b="1" dirty="0" smtClean="0">
                <a:solidFill>
                  <a:srgbClr val="008000"/>
                </a:solidFill>
                <a:ea typeface="MS PGothic" pitchFamily="34" charset="-128"/>
              </a:rPr>
              <a:t>0.25mm</a:t>
            </a:r>
            <a:r>
              <a:rPr lang="en-US" altLang="ja-JP" sz="1000" b="1" baseline="30000" dirty="0" smtClean="0">
                <a:solidFill>
                  <a:srgbClr val="008000"/>
                </a:solidFill>
                <a:ea typeface="MS PGothic" pitchFamily="34" charset="-128"/>
              </a:rPr>
              <a:t>2</a:t>
            </a:r>
            <a:r>
              <a:rPr lang="en-US" altLang="ja-JP" sz="1000" b="1" dirty="0" smtClean="0">
                <a:solidFill>
                  <a:srgbClr val="008000"/>
                </a:solidFill>
                <a:ea typeface="MS PGothic" pitchFamily="34" charset="-128"/>
                <a:cs typeface="+mn-cs"/>
              </a:rPr>
              <a:t> @ 65LP            DSP &amp; SIMD Engines                                 </a:t>
            </a:r>
          </a:p>
        </p:txBody>
      </p:sp>
      <p:sp>
        <p:nvSpPr>
          <p:cNvPr id="107" name="Rectangle 106"/>
          <p:cNvSpPr/>
          <p:nvPr/>
        </p:nvSpPr>
        <p:spPr>
          <a:xfrm>
            <a:off x="7620000" y="2286000"/>
            <a:ext cx="1524000" cy="830997"/>
          </a:xfrm>
          <a:prstGeom prst="rect">
            <a:avLst/>
          </a:prstGeom>
        </p:spPr>
        <p:txBody>
          <a:bodyPr wrap="square">
            <a:spAutoFit/>
          </a:bodyPr>
          <a:lstStyle/>
          <a:p>
            <a:pPr>
              <a:buFont typeface="Arial" pitchFamily="34" charset="0"/>
              <a:buChar char="•"/>
            </a:pPr>
            <a:r>
              <a:rPr lang="en-US" sz="1200" b="1" dirty="0" smtClean="0">
                <a:solidFill>
                  <a:srgbClr val="4D4D4D"/>
                </a:solidFill>
              </a:rPr>
              <a:t> Cache Controller</a:t>
            </a:r>
          </a:p>
          <a:p>
            <a:pPr>
              <a:buFont typeface="Arial" pitchFamily="34" charset="0"/>
              <a:buChar char="•"/>
            </a:pPr>
            <a:r>
              <a:rPr lang="en-US" sz="1200" b="1" dirty="0" smtClean="0">
                <a:solidFill>
                  <a:srgbClr val="4D4D4D"/>
                </a:solidFill>
              </a:rPr>
              <a:t> I&amp;D Cache</a:t>
            </a:r>
          </a:p>
          <a:p>
            <a:pPr>
              <a:buFont typeface="Arial" pitchFamily="34" charset="0"/>
              <a:buChar char="•"/>
            </a:pPr>
            <a:r>
              <a:rPr lang="en-US" sz="1200" b="1" dirty="0" smtClean="0">
                <a:solidFill>
                  <a:srgbClr val="4D4D4D"/>
                </a:solidFill>
              </a:rPr>
              <a:t> TLB MMU</a:t>
            </a:r>
          </a:p>
          <a:p>
            <a:pPr>
              <a:buFont typeface="Arial" pitchFamily="34" charset="0"/>
              <a:buChar char="•"/>
            </a:pPr>
            <a:r>
              <a:rPr lang="en-US" sz="1200" b="1" dirty="0" smtClean="0">
                <a:solidFill>
                  <a:srgbClr val="4D4D4D"/>
                </a:solidFill>
              </a:rPr>
              <a:t> I&amp;D SPRAM</a:t>
            </a:r>
          </a:p>
        </p:txBody>
      </p:sp>
      <p:sp>
        <p:nvSpPr>
          <p:cNvPr id="108" name="Rectangle 107"/>
          <p:cNvSpPr/>
          <p:nvPr/>
        </p:nvSpPr>
        <p:spPr>
          <a:xfrm>
            <a:off x="7696200" y="3429000"/>
            <a:ext cx="1600200" cy="830997"/>
          </a:xfrm>
          <a:prstGeom prst="rect">
            <a:avLst/>
          </a:prstGeom>
        </p:spPr>
        <p:txBody>
          <a:bodyPr wrap="square">
            <a:spAutoFit/>
          </a:bodyPr>
          <a:lstStyle/>
          <a:p>
            <a:pPr>
              <a:buFont typeface="Arial" pitchFamily="34" charset="0"/>
              <a:buChar char="•"/>
            </a:pPr>
            <a:r>
              <a:rPr lang="en-US" sz="1200" b="1" dirty="0" smtClean="0">
                <a:solidFill>
                  <a:srgbClr val="4D4D4D"/>
                </a:solidFill>
              </a:rPr>
              <a:t> I&amp;D SRAM I/F</a:t>
            </a:r>
          </a:p>
          <a:p>
            <a:pPr>
              <a:buFont typeface="Arial" pitchFamily="34" charset="0"/>
              <a:buChar char="•"/>
            </a:pPr>
            <a:r>
              <a:rPr lang="en-US" sz="1200" b="1" dirty="0" smtClean="0">
                <a:solidFill>
                  <a:srgbClr val="4D4D4D"/>
                </a:solidFill>
              </a:rPr>
              <a:t> FMT MMU</a:t>
            </a:r>
          </a:p>
          <a:p>
            <a:pPr>
              <a:buFont typeface="Arial" pitchFamily="34" charset="0"/>
              <a:buChar char="•"/>
            </a:pPr>
            <a:r>
              <a:rPr lang="en-GB" sz="1200" b="1" dirty="0" smtClean="0">
                <a:solidFill>
                  <a:srgbClr val="4D4D4D"/>
                </a:solidFill>
              </a:rPr>
              <a:t> MPU</a:t>
            </a:r>
            <a:endParaRPr lang="en-US" sz="1200" b="1" dirty="0" smtClean="0">
              <a:solidFill>
                <a:srgbClr val="4D4D4D"/>
              </a:solidFill>
            </a:endParaRPr>
          </a:p>
          <a:p>
            <a:pPr>
              <a:buFont typeface="Arial" pitchFamily="34" charset="0"/>
              <a:buChar char="•"/>
            </a:pPr>
            <a:r>
              <a:rPr lang="en-US" sz="1200" b="1" dirty="0" smtClean="0">
                <a:solidFill>
                  <a:srgbClr val="4D4D4D"/>
                </a:solidFill>
              </a:rPr>
              <a:t> Flash Pre-Fetch</a:t>
            </a:r>
          </a:p>
        </p:txBody>
      </p:sp>
      <p:sp>
        <p:nvSpPr>
          <p:cNvPr id="28" name="Pentagon 27"/>
          <p:cNvSpPr/>
          <p:nvPr/>
        </p:nvSpPr>
        <p:spPr>
          <a:xfrm>
            <a:off x="2133600" y="1219200"/>
            <a:ext cx="5486400" cy="609600"/>
          </a:xfrm>
          <a:prstGeom prst="homePlate">
            <a:avLst/>
          </a:prstGeom>
          <a:solidFill>
            <a:srgbClr val="008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Same Architecture &amp; ISA </a:t>
            </a:r>
          </a:p>
          <a:p>
            <a:pPr algn="ctr"/>
            <a:r>
              <a:rPr lang="en-US" sz="1600" b="1" dirty="0" smtClean="0">
                <a:solidFill>
                  <a:schemeClr val="bg1"/>
                </a:solidFill>
              </a:rPr>
              <a:t>Same Development Tools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510" y="3621852"/>
            <a:ext cx="3017520" cy="2779776"/>
          </a:xfrm>
          <a:prstGeom prst="roundRect">
            <a:avLst/>
          </a:prstGeom>
          <a:solidFill>
            <a:srgbClr val="7F1461"/>
          </a:solidFill>
          <a:ln/>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sz="1100" dirty="0">
              <a:solidFill>
                <a:schemeClr val="bg2"/>
              </a:solidFill>
            </a:endParaRPr>
          </a:p>
        </p:txBody>
      </p:sp>
      <p:sp>
        <p:nvSpPr>
          <p:cNvPr id="18" name="Rounded Rectangle 17"/>
          <p:cNvSpPr/>
          <p:nvPr/>
        </p:nvSpPr>
        <p:spPr>
          <a:xfrm>
            <a:off x="3022110" y="3455784"/>
            <a:ext cx="3017520" cy="2779776"/>
          </a:xfrm>
          <a:prstGeom prst="roundRect">
            <a:avLst/>
          </a:prstGeom>
          <a:solidFill>
            <a:srgbClr val="7F1461"/>
          </a:solidFill>
          <a:ln/>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sz="1100" dirty="0">
              <a:solidFill>
                <a:schemeClr val="bg2"/>
              </a:solidFill>
            </a:endParaRPr>
          </a:p>
        </p:txBody>
      </p:sp>
      <p:sp>
        <p:nvSpPr>
          <p:cNvPr id="50183" name="Rectangle 2"/>
          <p:cNvSpPr>
            <a:spLocks noGrp="1" noChangeArrowheads="1"/>
          </p:cNvSpPr>
          <p:nvPr>
            <p:ph type="title"/>
          </p:nvPr>
        </p:nvSpPr>
        <p:spPr/>
        <p:txBody>
          <a:bodyPr>
            <a:normAutofit/>
          </a:bodyPr>
          <a:lstStyle/>
          <a:p>
            <a:r>
              <a:rPr lang="ru-RU" dirty="0" smtClean="0"/>
              <a:t>Спецификации для следущего ядра - </a:t>
            </a:r>
            <a:r>
              <a:rPr lang="en-US" dirty="0" err="1" smtClean="0"/>
              <a:t>microAptiv</a:t>
            </a:r>
            <a:endParaRPr lang="en-US" dirty="0" smtClean="0"/>
          </a:p>
        </p:txBody>
      </p:sp>
      <p:sp>
        <p:nvSpPr>
          <p:cNvPr id="4" name="Content Placeholder 3"/>
          <p:cNvSpPr>
            <a:spLocks noGrp="1"/>
          </p:cNvSpPr>
          <p:nvPr>
            <p:ph idx="1"/>
          </p:nvPr>
        </p:nvSpPr>
        <p:spPr>
          <a:xfrm>
            <a:off x="84138" y="3659188"/>
            <a:ext cx="3000375" cy="2468562"/>
          </a:xfrm>
        </p:spPr>
        <p:txBody>
          <a:bodyPr rtlCol="0" anchor="ctr">
            <a:normAutofit lnSpcReduction="10000"/>
          </a:bodyPr>
          <a:lstStyle/>
          <a:p>
            <a:pPr algn="ctr" fontAlgn="auto">
              <a:spcAft>
                <a:spcPts val="0"/>
              </a:spcAft>
              <a:buFont typeface="Wingdings" pitchFamily="2" charset="2"/>
              <a:buNone/>
              <a:defRPr/>
            </a:pPr>
            <a:r>
              <a:rPr lang="en-GB" sz="2000" dirty="0" smtClean="0">
                <a:solidFill>
                  <a:schemeClr val="bg1"/>
                </a:solidFill>
              </a:rPr>
              <a:t>Embedded / MCU</a:t>
            </a:r>
            <a:endParaRPr lang="en-US" sz="2000" dirty="0" smtClean="0">
              <a:solidFill>
                <a:schemeClr val="bg1"/>
              </a:solidFill>
            </a:endParaRPr>
          </a:p>
          <a:p>
            <a:pPr algn="ctr" fontAlgn="auto">
              <a:spcAft>
                <a:spcPts val="0"/>
              </a:spcAft>
              <a:buFont typeface="Wingdings" pitchFamily="2" charset="2"/>
              <a:buNone/>
              <a:defRPr/>
            </a:pPr>
            <a:endParaRPr lang="en-US" sz="600" dirty="0" smtClean="0">
              <a:solidFill>
                <a:schemeClr val="bg1"/>
              </a:solidFill>
            </a:endParaRPr>
          </a:p>
          <a:p>
            <a:pPr fontAlgn="auto">
              <a:spcAft>
                <a:spcPts val="0"/>
              </a:spcAft>
              <a:buClr>
                <a:schemeClr val="tx1"/>
              </a:buClr>
              <a:defRPr/>
            </a:pPr>
            <a:r>
              <a:rPr lang="en-GB" sz="1800" dirty="0" smtClean="0">
                <a:solidFill>
                  <a:schemeClr val="bg1"/>
                </a:solidFill>
              </a:rPr>
              <a:t>150MHz – 90LP</a:t>
            </a:r>
            <a:endParaRPr lang="en-US" sz="1800" dirty="0" smtClean="0">
              <a:solidFill>
                <a:schemeClr val="bg1"/>
              </a:solidFill>
            </a:endParaRPr>
          </a:p>
          <a:p>
            <a:pPr fontAlgn="auto">
              <a:spcAft>
                <a:spcPts val="0"/>
              </a:spcAft>
              <a:buClr>
                <a:schemeClr val="tx1"/>
              </a:buClr>
              <a:defRPr/>
            </a:pPr>
            <a:r>
              <a:rPr lang="en-GB" sz="1800" dirty="0" smtClean="0">
                <a:solidFill>
                  <a:schemeClr val="bg1"/>
                </a:solidFill>
              </a:rPr>
              <a:t>Real time</a:t>
            </a:r>
            <a:endParaRPr lang="en-US" sz="1800" dirty="0" smtClean="0">
              <a:solidFill>
                <a:schemeClr val="bg1"/>
              </a:solidFill>
            </a:endParaRPr>
          </a:p>
          <a:p>
            <a:pPr fontAlgn="auto">
              <a:spcAft>
                <a:spcPts val="0"/>
              </a:spcAft>
              <a:buClr>
                <a:schemeClr val="tx1"/>
              </a:buClr>
              <a:defRPr/>
            </a:pPr>
            <a:r>
              <a:rPr lang="en-GB" sz="1800" dirty="0" smtClean="0">
                <a:solidFill>
                  <a:schemeClr val="bg1"/>
                </a:solidFill>
              </a:rPr>
              <a:t>Flash/SRAM</a:t>
            </a:r>
            <a:endParaRPr lang="en-US" sz="1800" dirty="0" smtClean="0">
              <a:solidFill>
                <a:schemeClr val="bg1"/>
              </a:solidFill>
            </a:endParaRPr>
          </a:p>
          <a:p>
            <a:pPr fontAlgn="auto">
              <a:spcAft>
                <a:spcPts val="0"/>
              </a:spcAft>
              <a:buClr>
                <a:schemeClr val="tx1"/>
              </a:buClr>
              <a:defRPr/>
            </a:pPr>
            <a:r>
              <a:rPr lang="en-US" sz="1800" dirty="0" smtClean="0">
                <a:solidFill>
                  <a:schemeClr val="bg1"/>
                </a:solidFill>
              </a:rPr>
              <a:t>DSP ASE</a:t>
            </a:r>
          </a:p>
          <a:p>
            <a:pPr fontAlgn="auto">
              <a:spcAft>
                <a:spcPts val="0"/>
              </a:spcAft>
              <a:buClr>
                <a:schemeClr val="tx1"/>
              </a:buClr>
              <a:defRPr/>
            </a:pPr>
            <a:r>
              <a:rPr lang="en-GB" sz="1800" dirty="0" smtClean="0">
                <a:solidFill>
                  <a:schemeClr val="bg1"/>
                </a:solidFill>
              </a:rPr>
              <a:t>MPU Security</a:t>
            </a:r>
          </a:p>
          <a:p>
            <a:pPr fontAlgn="auto">
              <a:spcAft>
                <a:spcPts val="0"/>
              </a:spcAft>
              <a:buClr>
                <a:schemeClr val="tx1"/>
              </a:buClr>
              <a:defRPr/>
            </a:pPr>
            <a:r>
              <a:rPr lang="en-GB" sz="1800" dirty="0" smtClean="0">
                <a:solidFill>
                  <a:schemeClr val="bg1"/>
                </a:solidFill>
              </a:rPr>
              <a:t>RTOS/Linux</a:t>
            </a:r>
            <a:endParaRPr lang="en-US" sz="1800" dirty="0">
              <a:solidFill>
                <a:schemeClr val="bg1"/>
              </a:solidFill>
            </a:endParaRPr>
          </a:p>
        </p:txBody>
      </p:sp>
      <p:sp>
        <p:nvSpPr>
          <p:cNvPr id="10" name="Content Placeholder 3"/>
          <p:cNvSpPr txBox="1">
            <a:spLocks/>
          </p:cNvSpPr>
          <p:nvPr/>
        </p:nvSpPr>
        <p:spPr bwMode="auto">
          <a:xfrm>
            <a:off x="3016250" y="3465513"/>
            <a:ext cx="3001963" cy="2676525"/>
          </a:xfrm>
          <a:prstGeom prst="rect">
            <a:avLst/>
          </a:prstGeom>
          <a:noFill/>
          <a:ln>
            <a:noFill/>
          </a:ln>
          <a:extLst>
            <a:ext uri="{909E8E84-426E-40dd-AFC4-6F175D3DCCD1}"/>
            <a:ext uri="{91240B29-F687-4f45-9708-019B960494DF}"/>
            <a:ext uri="{FAA26D3D-D897-4be2-8F04-BA451C77F1D7}"/>
          </a:extLst>
        </p:spPr>
        <p:txBody>
          <a:bodyPr anchor="ctr"/>
          <a:lstStyle/>
          <a:p>
            <a:pPr algn="ctr">
              <a:spcBef>
                <a:spcPct val="20000"/>
              </a:spcBef>
              <a:buClr>
                <a:srgbClr val="E64418"/>
              </a:buClr>
              <a:buFont typeface="Wingdings" charset="0"/>
              <a:buNone/>
              <a:defRPr/>
            </a:pPr>
            <a:r>
              <a:rPr lang="en-GB" sz="2000" b="1" kern="0" dirty="0">
                <a:solidFill>
                  <a:schemeClr val="bg1"/>
                </a:solidFill>
                <a:latin typeface="+mn-lt"/>
                <a:ea typeface="ＭＳ Ｐゴシック" charset="0"/>
                <a:cs typeface="ＭＳ Ｐゴシック" charset="0"/>
              </a:rPr>
              <a:t>Mobile</a:t>
            </a:r>
            <a:endParaRPr lang="en-US" sz="2000" b="1" kern="0" dirty="0">
              <a:solidFill>
                <a:schemeClr val="bg1"/>
              </a:solidFill>
              <a:latin typeface="+mn-lt"/>
              <a:ea typeface="ＭＳ Ｐゴシック" charset="0"/>
              <a:cs typeface="ＭＳ Ｐゴシック" charset="0"/>
            </a:endParaRPr>
          </a:p>
          <a:p>
            <a:pPr marL="342900" indent="-342900" algn="ctr">
              <a:spcBef>
                <a:spcPct val="20000"/>
              </a:spcBef>
              <a:buClr>
                <a:srgbClr val="E64418"/>
              </a:buClr>
              <a:buFont typeface="Wingdings" charset="0"/>
              <a:buNone/>
              <a:defRPr/>
            </a:pPr>
            <a:endParaRPr lang="en-US" sz="600"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300MHz – 65LP</a:t>
            </a:r>
            <a:endParaRPr lang="en-US"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dirty="0">
                <a:solidFill>
                  <a:schemeClr val="bg1"/>
                </a:solidFill>
                <a:latin typeface="+mn-lt"/>
                <a:ea typeface="ＭＳ Ｐゴシック" charset="0"/>
                <a:cs typeface="ＭＳ Ｐゴシック" charset="0"/>
              </a:rPr>
              <a:t>Real time</a:t>
            </a:r>
            <a:endParaRPr lang="en-US" b="1"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US" b="1" kern="0" dirty="0">
                <a:solidFill>
                  <a:schemeClr val="bg1"/>
                </a:solidFill>
                <a:latin typeface="+mn-lt"/>
                <a:ea typeface="ＭＳ Ｐゴシック" charset="0"/>
                <a:cs typeface="ＭＳ Ｐゴシック" charset="0"/>
              </a:rPr>
              <a:t>Flash/SDRAM</a:t>
            </a:r>
          </a:p>
          <a:p>
            <a:pPr marL="342900" indent="-342900">
              <a:spcBef>
                <a:spcPct val="20000"/>
              </a:spcBef>
              <a:buClr>
                <a:schemeClr val="tx1"/>
              </a:buClr>
              <a:buFont typeface="Wingdings" charset="0"/>
              <a:buChar char="v"/>
              <a:defRPr/>
            </a:pPr>
            <a:r>
              <a:rPr lang="en-US" b="1" kern="0" dirty="0">
                <a:solidFill>
                  <a:schemeClr val="bg1"/>
                </a:solidFill>
                <a:latin typeface="+mn-lt"/>
                <a:ea typeface="ＭＳ Ｐゴシック" charset="0"/>
                <a:cs typeface="ＭＳ Ｐゴシック" charset="0"/>
              </a:rPr>
              <a:t>DSP ASE</a:t>
            </a: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MPU/MMU</a:t>
            </a:r>
            <a:endParaRPr lang="en-US"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RTOS/Kernel</a:t>
            </a:r>
            <a:endParaRPr lang="en-US" b="1" kern="0" dirty="0">
              <a:solidFill>
                <a:schemeClr val="bg1"/>
              </a:solidFill>
              <a:latin typeface="+mn-lt"/>
              <a:ea typeface="ＭＳ Ｐゴシック" charset="0"/>
              <a:cs typeface="ＭＳ Ｐゴシック" charset="0"/>
            </a:endParaRPr>
          </a:p>
        </p:txBody>
      </p:sp>
      <p:sp>
        <p:nvSpPr>
          <p:cNvPr id="17" name="Rounded Rectangle 16"/>
          <p:cNvSpPr/>
          <p:nvPr/>
        </p:nvSpPr>
        <p:spPr>
          <a:xfrm>
            <a:off x="6029625" y="3317024"/>
            <a:ext cx="3017520" cy="2779776"/>
          </a:xfrm>
          <a:prstGeom prst="roundRect">
            <a:avLst/>
          </a:prstGeom>
          <a:solidFill>
            <a:srgbClr val="7F1461"/>
          </a:solidFill>
          <a:ln/>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sz="1100" dirty="0">
              <a:solidFill>
                <a:schemeClr val="bg1"/>
              </a:solidFill>
            </a:endParaRPr>
          </a:p>
        </p:txBody>
      </p:sp>
      <p:sp>
        <p:nvSpPr>
          <p:cNvPr id="11" name="Content Placeholder 3"/>
          <p:cNvSpPr txBox="1">
            <a:spLocks/>
          </p:cNvSpPr>
          <p:nvPr/>
        </p:nvSpPr>
        <p:spPr bwMode="auto">
          <a:xfrm>
            <a:off x="6078538" y="3440113"/>
            <a:ext cx="3065462" cy="2333625"/>
          </a:xfrm>
          <a:prstGeom prst="rect">
            <a:avLst/>
          </a:prstGeom>
          <a:noFill/>
          <a:ln>
            <a:noFill/>
          </a:ln>
          <a:extLst>
            <a:ext uri="{909E8E84-426E-40dd-AFC4-6F175D3DCCD1}"/>
            <a:ext uri="{91240B29-F687-4f45-9708-019B960494DF}"/>
            <a:ext uri="{FAA26D3D-D897-4be2-8F04-BA451C77F1D7}"/>
          </a:extLst>
        </p:spPr>
        <p:txBody>
          <a:bodyPr anchor="ctr"/>
          <a:lstStyle/>
          <a:p>
            <a:pPr marL="342900" indent="-342900" algn="ctr">
              <a:spcBef>
                <a:spcPct val="20000"/>
              </a:spcBef>
              <a:buClr>
                <a:srgbClr val="E64418"/>
              </a:buClr>
              <a:buFont typeface="Wingdings" charset="0"/>
              <a:buNone/>
              <a:defRPr/>
            </a:pPr>
            <a:r>
              <a:rPr lang="en-US" sz="2000" b="1" kern="0" dirty="0">
                <a:solidFill>
                  <a:schemeClr val="bg1"/>
                </a:solidFill>
                <a:latin typeface="+mn-lt"/>
                <a:ea typeface="ＭＳ Ｐゴシック" charset="0"/>
                <a:cs typeface="ＭＳ Ｐゴシック" charset="0"/>
              </a:rPr>
              <a:t>Networking</a:t>
            </a:r>
          </a:p>
          <a:p>
            <a:pPr marL="342900" indent="-342900" algn="ctr">
              <a:spcBef>
                <a:spcPct val="20000"/>
              </a:spcBef>
              <a:buClr>
                <a:srgbClr val="E64418"/>
              </a:buClr>
              <a:buFont typeface="Wingdings" charset="0"/>
              <a:buNone/>
              <a:defRPr/>
            </a:pPr>
            <a:endParaRPr lang="en-US" sz="600"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400MHz – 65G</a:t>
            </a:r>
            <a:endParaRPr lang="en-US"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High throughput</a:t>
            </a:r>
            <a:endParaRPr lang="en-US"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Cache/SDRAM</a:t>
            </a:r>
            <a:endParaRPr lang="en-US" b="1" kern="0" dirty="0">
              <a:solidFill>
                <a:schemeClr val="bg1"/>
              </a:solidFill>
              <a:latin typeface="+mn-lt"/>
              <a:ea typeface="ＭＳ Ｐゴシック" charset="0"/>
              <a:cs typeface="ＭＳ Ｐゴシック" charset="0"/>
            </a:endParaRP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DSP ASE</a:t>
            </a: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MPU/MMU</a:t>
            </a:r>
          </a:p>
          <a:p>
            <a:pPr marL="342900" indent="-342900">
              <a:spcBef>
                <a:spcPct val="20000"/>
              </a:spcBef>
              <a:buClr>
                <a:schemeClr val="tx1"/>
              </a:buClr>
              <a:buFont typeface="Wingdings" charset="0"/>
              <a:buChar char="v"/>
              <a:defRPr/>
            </a:pPr>
            <a:r>
              <a:rPr lang="en-GB" b="1" kern="0" dirty="0">
                <a:solidFill>
                  <a:schemeClr val="bg1"/>
                </a:solidFill>
                <a:latin typeface="+mn-lt"/>
                <a:ea typeface="ＭＳ Ｐゴシック" charset="0"/>
                <a:cs typeface="ＭＳ Ｐゴシック" charset="0"/>
              </a:rPr>
              <a:t>RTOS/Linux</a:t>
            </a:r>
            <a:endParaRPr lang="en-US" b="1" kern="0" dirty="0">
              <a:solidFill>
                <a:schemeClr val="bg1"/>
              </a:solidFill>
              <a:latin typeface="+mn-lt"/>
              <a:ea typeface="ＭＳ Ｐゴシック" charset="0"/>
              <a:cs typeface="ＭＳ Ｐゴシック" charset="0"/>
            </a:endParaRPr>
          </a:p>
        </p:txBody>
      </p:sp>
      <p:graphicFrame>
        <p:nvGraphicFramePr>
          <p:cNvPr id="12" name="Table 11"/>
          <p:cNvGraphicFramePr>
            <a:graphicFrameLocks noGrp="1"/>
          </p:cNvGraphicFramePr>
          <p:nvPr/>
        </p:nvGraphicFramePr>
        <p:xfrm>
          <a:off x="244475" y="1319213"/>
          <a:ext cx="5566036" cy="1765298"/>
        </p:xfrm>
        <a:graphic>
          <a:graphicData uri="http://schemas.openxmlformats.org/drawingml/2006/table">
            <a:tbl>
              <a:tblPr firstRow="1" bandRow="1">
                <a:tableStyleId>{073A0DAA-6AF3-43AB-8588-CEC1D06C72B9}</a:tableStyleId>
              </a:tblPr>
              <a:tblGrid>
                <a:gridCol w="2444656"/>
                <a:gridCol w="868680"/>
                <a:gridCol w="259308"/>
                <a:gridCol w="868680"/>
                <a:gridCol w="256032"/>
                <a:gridCol w="868680"/>
              </a:tblGrid>
              <a:tr h="370840">
                <a:tc>
                  <a:txBody>
                    <a:bodyPr/>
                    <a:lstStyle/>
                    <a:p>
                      <a:r>
                        <a:rPr lang="en-GB" sz="1400" dirty="0" err="1" smtClean="0"/>
                        <a:t>microAptiv</a:t>
                      </a:r>
                      <a:endParaRPr lang="en-US" sz="1400" dirty="0"/>
                    </a:p>
                  </a:txBody>
                  <a:tcPr/>
                </a:tc>
                <a:tc>
                  <a:txBody>
                    <a:bodyPr/>
                    <a:lstStyle/>
                    <a:p>
                      <a:pPr algn="ctr"/>
                      <a:r>
                        <a:rPr lang="en-GB" sz="1400" dirty="0" smtClean="0"/>
                        <a:t>MCU</a:t>
                      </a:r>
                      <a:endParaRPr lang="en-US" sz="1400" dirty="0" smtClean="0"/>
                    </a:p>
                  </a:txBody>
                  <a:tcPr/>
                </a:tc>
                <a:tc>
                  <a:txBody>
                    <a:bodyPr/>
                    <a:lstStyle/>
                    <a:p>
                      <a:pPr algn="ctr"/>
                      <a:endParaRPr lang="en-US" sz="1400" dirty="0" smtClean="0"/>
                    </a:p>
                  </a:txBody>
                  <a:tcPr/>
                </a:tc>
                <a:tc>
                  <a:txBody>
                    <a:bodyPr/>
                    <a:lstStyle/>
                    <a:p>
                      <a:pPr algn="ctr"/>
                      <a:r>
                        <a:rPr lang="en-GB" sz="1400" dirty="0" smtClean="0"/>
                        <a:t>MCU</a:t>
                      </a:r>
                      <a:endParaRPr lang="en-US" sz="1400" dirty="0" smtClean="0"/>
                    </a:p>
                  </a:txBody>
                  <a:tcPr/>
                </a:tc>
                <a:tc>
                  <a:txBody>
                    <a:bodyPr/>
                    <a:lstStyle/>
                    <a:p>
                      <a:pPr marL="0" algn="ctr" defTabSz="914400" rtl="0" eaLnBrk="1" latinLnBrk="0" hangingPunct="1"/>
                      <a:endParaRPr lang="en-US" sz="1200" b="0" kern="1200" dirty="0" smtClean="0">
                        <a:solidFill>
                          <a:srgbClr val="7030A0"/>
                        </a:solidFill>
                        <a:latin typeface="+mn-lt"/>
                        <a:ea typeface="+mn-ea"/>
                        <a:cs typeface="+mn-cs"/>
                      </a:endParaRPr>
                    </a:p>
                  </a:txBody>
                  <a:tcPr/>
                </a:tc>
                <a:tc>
                  <a:txBody>
                    <a:bodyPr/>
                    <a:lstStyle/>
                    <a:p>
                      <a:pPr algn="ctr"/>
                      <a:r>
                        <a:rPr lang="en-GB" sz="1400" dirty="0" smtClean="0"/>
                        <a:t>MPU</a:t>
                      </a:r>
                      <a:endParaRPr lang="en-US" sz="1400" dirty="0" smtClean="0"/>
                    </a:p>
                  </a:txBody>
                  <a:tcPr/>
                </a:tc>
              </a:tr>
              <a:tr h="276859">
                <a:tc>
                  <a:txBody>
                    <a:bodyPr/>
                    <a:lstStyle/>
                    <a:p>
                      <a:pPr marL="0" algn="l" defTabSz="914400" rtl="0" eaLnBrk="1" latinLnBrk="0" hangingPunct="1"/>
                      <a:r>
                        <a:rPr lang="en-GB" sz="1200" kern="1200" dirty="0" smtClean="0"/>
                        <a:t>Process</a:t>
                      </a:r>
                      <a:endParaRPr lang="en-US" sz="1200" b="1" kern="1200" dirty="0">
                        <a:solidFill>
                          <a:schemeClr val="bg1"/>
                        </a:solidFill>
                        <a:latin typeface="+mn-lt"/>
                        <a:ea typeface="+mn-ea"/>
                        <a:cs typeface="+mn-cs"/>
                      </a:endParaRPr>
                    </a:p>
                  </a:txBody>
                  <a:tcPr/>
                </a:tc>
                <a:tc>
                  <a:txBody>
                    <a:bodyPr/>
                    <a:lstStyle/>
                    <a:p>
                      <a:pPr marL="0" algn="ctr" defTabSz="914400" rtl="0" eaLnBrk="1" latinLnBrk="0" hangingPunct="1"/>
                      <a:r>
                        <a:rPr lang="en-GB" sz="1200" kern="1200" dirty="0" smtClean="0"/>
                        <a:t>90LP</a:t>
                      </a:r>
                      <a:endParaRPr lang="en-US" sz="1200" b="1" kern="1200" dirty="0">
                        <a:solidFill>
                          <a:schemeClr val="lt1"/>
                        </a:solidFill>
                        <a:latin typeface="+mn-lt"/>
                        <a:ea typeface="+mn-ea"/>
                        <a:cs typeface="+mn-cs"/>
                      </a:endParaRPr>
                    </a:p>
                  </a:txBody>
                  <a:tcPr/>
                </a:tc>
                <a:tc>
                  <a:txBody>
                    <a:bodyPr/>
                    <a:lstStyle/>
                    <a:p>
                      <a:pPr marL="0" algn="ctr" defTabSz="914400" rtl="0" eaLnBrk="1" latinLnBrk="0" hangingPunct="1"/>
                      <a:endParaRPr lang="en-US" sz="1200" b="1" kern="1200" dirty="0">
                        <a:solidFill>
                          <a:schemeClr val="lt1"/>
                        </a:solidFill>
                        <a:latin typeface="+mn-lt"/>
                        <a:ea typeface="+mn-ea"/>
                        <a:cs typeface="+mn-cs"/>
                      </a:endParaRPr>
                    </a:p>
                  </a:txBody>
                  <a:tcPr/>
                </a:tc>
                <a:tc>
                  <a:txBody>
                    <a:bodyPr/>
                    <a:lstStyle/>
                    <a:p>
                      <a:pPr marL="0" algn="ctr" defTabSz="914400" rtl="0" eaLnBrk="1" latinLnBrk="0" hangingPunct="1"/>
                      <a:r>
                        <a:rPr lang="en-GB" sz="1200" kern="1200" dirty="0" smtClean="0"/>
                        <a:t>65LP</a:t>
                      </a:r>
                      <a:endParaRPr lang="en-US" sz="1200" b="1" kern="1200" dirty="0">
                        <a:solidFill>
                          <a:schemeClr val="lt1"/>
                        </a:solidFill>
                        <a:latin typeface="+mn-lt"/>
                        <a:ea typeface="+mn-ea"/>
                        <a:cs typeface="+mn-cs"/>
                      </a:endParaRPr>
                    </a:p>
                  </a:txBody>
                  <a:tcPr/>
                </a:tc>
                <a:tc>
                  <a:txBody>
                    <a:bodyPr/>
                    <a:lstStyle/>
                    <a:p>
                      <a:pPr marL="0" algn="ctr" defTabSz="914400" rtl="0" eaLnBrk="1" latinLnBrk="0" hangingPunct="1"/>
                      <a:endParaRPr lang="en-US" sz="1200" b="0" kern="1200" dirty="0">
                        <a:solidFill>
                          <a:srgbClr val="7030A0"/>
                        </a:solidFill>
                        <a:latin typeface="+mn-lt"/>
                        <a:ea typeface="+mn-ea"/>
                        <a:cs typeface="+mn-cs"/>
                      </a:endParaRPr>
                    </a:p>
                  </a:txBody>
                  <a:tcPr/>
                </a:tc>
                <a:tc>
                  <a:txBody>
                    <a:bodyPr/>
                    <a:lstStyle/>
                    <a:p>
                      <a:pPr marL="0" algn="ctr" defTabSz="914400" rtl="0" eaLnBrk="1" latinLnBrk="0" hangingPunct="1"/>
                      <a:r>
                        <a:rPr lang="en-GB" sz="1200" kern="1200" dirty="0" smtClean="0"/>
                        <a:t>65G</a:t>
                      </a:r>
                      <a:endParaRPr lang="en-US" sz="1200" b="1" kern="1200" dirty="0">
                        <a:solidFill>
                          <a:schemeClr val="lt1"/>
                        </a:solidFill>
                        <a:latin typeface="+mn-lt"/>
                        <a:ea typeface="+mn-ea"/>
                        <a:cs typeface="+mn-cs"/>
                      </a:endParaRPr>
                    </a:p>
                  </a:txBody>
                  <a:tcPr/>
                </a:tc>
              </a:tr>
              <a:tr h="279400">
                <a:tc>
                  <a:txBody>
                    <a:bodyPr/>
                    <a:lstStyle/>
                    <a:p>
                      <a:r>
                        <a:rPr lang="en-US" sz="1200" dirty="0" smtClean="0"/>
                        <a:t>Prod</a:t>
                      </a:r>
                      <a:r>
                        <a:rPr lang="en-US" sz="1200" baseline="0" dirty="0" smtClean="0"/>
                        <a:t> Freq </a:t>
                      </a:r>
                      <a:r>
                        <a:rPr lang="en-US" sz="1200" dirty="0" smtClean="0"/>
                        <a:t>(MHz)</a:t>
                      </a:r>
                      <a:endParaRPr lang="en-US" sz="1200" b="1" dirty="0">
                        <a:solidFill>
                          <a:srgbClr val="485FAA"/>
                        </a:solidFill>
                      </a:endParaRPr>
                    </a:p>
                  </a:txBody>
                  <a:tcPr/>
                </a:tc>
                <a:tc>
                  <a:txBody>
                    <a:bodyPr/>
                    <a:lstStyle/>
                    <a:p>
                      <a:pPr algn="ctr"/>
                      <a:r>
                        <a:rPr lang="en-GB" sz="1200" dirty="0" smtClean="0"/>
                        <a:t>235</a:t>
                      </a:r>
                      <a:endParaRPr lang="en-US" sz="1200" b="0" dirty="0">
                        <a:solidFill>
                          <a:srgbClr val="485FAA"/>
                        </a:solidFill>
                      </a:endParaRPr>
                    </a:p>
                  </a:txBody>
                  <a:tcPr/>
                </a:tc>
                <a:tc>
                  <a:txBody>
                    <a:bodyPr/>
                    <a:lstStyle/>
                    <a:p>
                      <a:pPr algn="ctr"/>
                      <a:endParaRPr lang="en-US" sz="1200" b="0" dirty="0">
                        <a:solidFill>
                          <a:srgbClr val="485FAA"/>
                        </a:solidFill>
                      </a:endParaRPr>
                    </a:p>
                  </a:txBody>
                  <a:tcPr/>
                </a:tc>
                <a:tc>
                  <a:txBody>
                    <a:bodyPr/>
                    <a:lstStyle/>
                    <a:p>
                      <a:pPr algn="ctr"/>
                      <a:r>
                        <a:rPr lang="en-GB" sz="1200" dirty="0" smtClean="0"/>
                        <a:t>380</a:t>
                      </a:r>
                      <a:endParaRPr lang="en-US" sz="1200" b="0" dirty="0">
                        <a:solidFill>
                          <a:srgbClr val="485FAA"/>
                        </a:solidFill>
                      </a:endParaRPr>
                    </a:p>
                  </a:txBody>
                  <a:tcPr/>
                </a:tc>
                <a:tc>
                  <a:txBody>
                    <a:bodyPr/>
                    <a:lstStyle/>
                    <a:p>
                      <a:pPr marL="0" algn="ctr" defTabSz="914400" rtl="0" eaLnBrk="1" latinLnBrk="0" hangingPunct="1"/>
                      <a:endParaRPr lang="en-US" sz="1200" b="0" kern="1200" dirty="0">
                        <a:solidFill>
                          <a:srgbClr val="485FAA"/>
                        </a:solidFill>
                        <a:latin typeface="+mn-lt"/>
                        <a:ea typeface="+mn-ea"/>
                        <a:cs typeface="+mn-cs"/>
                      </a:endParaRPr>
                    </a:p>
                  </a:txBody>
                  <a:tcPr/>
                </a:tc>
                <a:tc>
                  <a:txBody>
                    <a:bodyPr/>
                    <a:lstStyle/>
                    <a:p>
                      <a:pPr algn="ctr"/>
                      <a:r>
                        <a:rPr lang="en-GB" sz="1200" dirty="0" smtClean="0"/>
                        <a:t>500</a:t>
                      </a:r>
                      <a:endParaRPr lang="en-US" sz="1200" b="0" dirty="0">
                        <a:solidFill>
                          <a:srgbClr val="485FAA"/>
                        </a:solidFill>
                      </a:endParaRPr>
                    </a:p>
                  </a:txBody>
                  <a:tcPr/>
                </a:tc>
              </a:tr>
              <a:tr h="289559">
                <a:tc>
                  <a:txBody>
                    <a:bodyPr/>
                    <a:lstStyle/>
                    <a:p>
                      <a:r>
                        <a:rPr lang="en-US" sz="1200" dirty="0" smtClean="0"/>
                        <a:t>Core Area (mm</a:t>
                      </a:r>
                      <a:r>
                        <a:rPr lang="en-US" sz="1200" baseline="30000" dirty="0" smtClean="0"/>
                        <a:t>2</a:t>
                      </a:r>
                      <a:r>
                        <a:rPr lang="en-US" sz="1200" dirty="0" smtClean="0"/>
                        <a:t>)</a:t>
                      </a:r>
                      <a:endParaRPr lang="en-US" sz="1200" b="1" dirty="0" smtClean="0">
                        <a:solidFill>
                          <a:srgbClr val="485FAA"/>
                        </a:solidFill>
                      </a:endParaRPr>
                    </a:p>
                  </a:txBody>
                  <a:tcPr/>
                </a:tc>
                <a:tc>
                  <a:txBody>
                    <a:bodyPr/>
                    <a:lstStyle/>
                    <a:p>
                      <a:pPr algn="ctr"/>
                      <a:r>
                        <a:rPr lang="en-GB" sz="1200" dirty="0" smtClean="0"/>
                        <a:t>0.42</a:t>
                      </a:r>
                      <a:endParaRPr lang="en-US" sz="1200" b="0" dirty="0">
                        <a:solidFill>
                          <a:srgbClr val="485FAA"/>
                        </a:solidFill>
                      </a:endParaRPr>
                    </a:p>
                  </a:txBody>
                  <a:tcPr/>
                </a:tc>
                <a:tc>
                  <a:txBody>
                    <a:bodyPr/>
                    <a:lstStyle/>
                    <a:p>
                      <a:pPr algn="ctr"/>
                      <a:endParaRPr lang="en-US" sz="1200" b="0" dirty="0">
                        <a:solidFill>
                          <a:srgbClr val="485FAA"/>
                        </a:solidFill>
                      </a:endParaRPr>
                    </a:p>
                  </a:txBody>
                  <a:tcPr/>
                </a:tc>
                <a:tc>
                  <a:txBody>
                    <a:bodyPr/>
                    <a:lstStyle/>
                    <a:p>
                      <a:pPr algn="ctr"/>
                      <a:r>
                        <a:rPr lang="en-GB" sz="1200" dirty="0" smtClean="0"/>
                        <a:t>0.24</a:t>
                      </a:r>
                      <a:endParaRPr lang="en-US" sz="1200" b="0" dirty="0">
                        <a:solidFill>
                          <a:srgbClr val="485FAA"/>
                        </a:solidFill>
                      </a:endParaRPr>
                    </a:p>
                  </a:txBody>
                  <a:tcPr/>
                </a:tc>
                <a:tc>
                  <a:txBody>
                    <a:bodyPr/>
                    <a:lstStyle/>
                    <a:p>
                      <a:pPr marL="0" algn="ctr" defTabSz="914400" rtl="0" eaLnBrk="1" latinLnBrk="0" hangingPunct="1"/>
                      <a:endParaRPr lang="en-US" sz="1200" b="0" kern="1200" dirty="0">
                        <a:solidFill>
                          <a:srgbClr val="485FAA"/>
                        </a:solidFill>
                        <a:latin typeface="+mn-lt"/>
                        <a:ea typeface="+mn-ea"/>
                        <a:cs typeface="+mn-cs"/>
                      </a:endParaRPr>
                    </a:p>
                  </a:txBody>
                  <a:tcPr/>
                </a:tc>
                <a:tc>
                  <a:txBody>
                    <a:bodyPr/>
                    <a:lstStyle/>
                    <a:p>
                      <a:pPr algn="ctr"/>
                      <a:r>
                        <a:rPr lang="en-GB" sz="1200" dirty="0" smtClean="0"/>
                        <a:t>0.33</a:t>
                      </a:r>
                      <a:endParaRPr lang="en-US" sz="1200" b="0" dirty="0">
                        <a:solidFill>
                          <a:srgbClr val="485FAA"/>
                        </a:solidFill>
                      </a:endParaRPr>
                    </a:p>
                  </a:txBody>
                  <a:tcPr/>
                </a:tc>
              </a:tr>
              <a:tr h="226059">
                <a:tc>
                  <a:txBody>
                    <a:bodyPr/>
                    <a:lstStyle/>
                    <a:p>
                      <a:r>
                        <a:rPr lang="en-US" sz="1200" dirty="0" smtClean="0"/>
                        <a:t>Core Active Power (</a:t>
                      </a:r>
                      <a:r>
                        <a:rPr lang="en-US" sz="1000" dirty="0" smtClean="0"/>
                        <a:t>mW/MHz</a:t>
                      </a:r>
                      <a:r>
                        <a:rPr lang="en-US" sz="1200" dirty="0" smtClean="0"/>
                        <a:t>)</a:t>
                      </a:r>
                      <a:endParaRPr lang="en-US" sz="1200" b="1" dirty="0">
                        <a:solidFill>
                          <a:srgbClr val="485FAA"/>
                        </a:solidFill>
                      </a:endParaRPr>
                    </a:p>
                  </a:txBody>
                  <a:tcPr/>
                </a:tc>
                <a:tc>
                  <a:txBody>
                    <a:bodyPr/>
                    <a:lstStyle/>
                    <a:p>
                      <a:pPr algn="ctr"/>
                      <a:r>
                        <a:rPr lang="en-GB" sz="1200" dirty="0" smtClean="0"/>
                        <a:t>0.16</a:t>
                      </a:r>
                      <a:endParaRPr lang="en-US" sz="1200" b="0" dirty="0">
                        <a:solidFill>
                          <a:srgbClr val="485FAA"/>
                        </a:solidFill>
                      </a:endParaRPr>
                    </a:p>
                  </a:txBody>
                  <a:tcPr/>
                </a:tc>
                <a:tc>
                  <a:txBody>
                    <a:bodyPr/>
                    <a:lstStyle/>
                    <a:p>
                      <a:pPr algn="ctr"/>
                      <a:endParaRPr lang="en-US" sz="1200" b="0" dirty="0">
                        <a:solidFill>
                          <a:srgbClr val="485FAA"/>
                        </a:solidFill>
                      </a:endParaRPr>
                    </a:p>
                  </a:txBody>
                  <a:tcPr/>
                </a:tc>
                <a:tc>
                  <a:txBody>
                    <a:bodyPr/>
                    <a:lstStyle/>
                    <a:p>
                      <a:pPr algn="ctr"/>
                      <a:r>
                        <a:rPr lang="en-GB" sz="1200" dirty="0" smtClean="0"/>
                        <a:t>0.08</a:t>
                      </a:r>
                      <a:endParaRPr lang="en-US" sz="1200" b="0" dirty="0">
                        <a:solidFill>
                          <a:srgbClr val="485FAA"/>
                        </a:solidFill>
                      </a:endParaRPr>
                    </a:p>
                  </a:txBody>
                  <a:tcPr/>
                </a:tc>
                <a:tc>
                  <a:txBody>
                    <a:bodyPr/>
                    <a:lstStyle/>
                    <a:p>
                      <a:pPr marL="0" algn="ctr" defTabSz="914400" rtl="0" eaLnBrk="1" latinLnBrk="0" hangingPunct="1"/>
                      <a:endParaRPr lang="en-US" sz="1200" b="0" kern="1200" dirty="0">
                        <a:solidFill>
                          <a:srgbClr val="485FAA"/>
                        </a:solidFill>
                        <a:latin typeface="+mn-lt"/>
                        <a:ea typeface="+mn-ea"/>
                        <a:cs typeface="+mn-cs"/>
                      </a:endParaRPr>
                    </a:p>
                  </a:txBody>
                  <a:tcPr/>
                </a:tc>
                <a:tc>
                  <a:txBody>
                    <a:bodyPr/>
                    <a:lstStyle/>
                    <a:p>
                      <a:pPr algn="ctr"/>
                      <a:r>
                        <a:rPr lang="en-GB" sz="1200" dirty="0" smtClean="0"/>
                        <a:t>0.10</a:t>
                      </a:r>
                      <a:endParaRPr lang="en-US" sz="1200" b="0" dirty="0">
                        <a:solidFill>
                          <a:srgbClr val="485FAA"/>
                        </a:solidFill>
                      </a:endParaRPr>
                    </a:p>
                  </a:txBody>
                  <a:tcPr/>
                </a:tc>
              </a:tr>
              <a:tr h="226059">
                <a:tc>
                  <a:txBody>
                    <a:bodyPr/>
                    <a:lstStyle/>
                    <a:p>
                      <a:r>
                        <a:rPr lang="en-GB" sz="1200" dirty="0" smtClean="0"/>
                        <a:t>Library</a:t>
                      </a:r>
                      <a:endParaRPr lang="en-US" sz="1200" b="1" dirty="0">
                        <a:solidFill>
                          <a:srgbClr val="485FAA"/>
                        </a:solidFill>
                      </a:endParaRPr>
                    </a:p>
                  </a:txBody>
                  <a:tcPr/>
                </a:tc>
                <a:tc>
                  <a:txBody>
                    <a:bodyPr/>
                    <a:lstStyle/>
                    <a:p>
                      <a:pPr algn="ctr"/>
                      <a:r>
                        <a:rPr lang="en-GB" sz="1200" dirty="0" smtClean="0"/>
                        <a:t>9T-SVt</a:t>
                      </a:r>
                      <a:endParaRPr lang="en-US" sz="1200" b="0" dirty="0">
                        <a:solidFill>
                          <a:srgbClr val="485FAA"/>
                        </a:solidFill>
                      </a:endParaRPr>
                    </a:p>
                  </a:txBody>
                  <a:tcPr/>
                </a:tc>
                <a:tc>
                  <a:txBody>
                    <a:bodyPr/>
                    <a:lstStyle/>
                    <a:p>
                      <a:pPr algn="ctr"/>
                      <a:endParaRPr lang="en-US" sz="1200" b="0" dirty="0">
                        <a:solidFill>
                          <a:srgbClr val="485FAA"/>
                        </a:solidFill>
                      </a:endParaRPr>
                    </a:p>
                  </a:txBody>
                  <a:tcPr/>
                </a:tc>
                <a:tc>
                  <a:txBody>
                    <a:bodyPr/>
                    <a:lstStyle/>
                    <a:p>
                      <a:pPr algn="ctr"/>
                      <a:r>
                        <a:rPr lang="en-GB" sz="1200" dirty="0" smtClean="0"/>
                        <a:t>9T-LVt</a:t>
                      </a:r>
                      <a:endParaRPr lang="en-US" sz="1200" b="0" dirty="0">
                        <a:solidFill>
                          <a:srgbClr val="485FAA"/>
                        </a:solidFill>
                      </a:endParaRPr>
                    </a:p>
                  </a:txBody>
                  <a:tcPr/>
                </a:tc>
                <a:tc>
                  <a:txBody>
                    <a:bodyPr/>
                    <a:lstStyle/>
                    <a:p>
                      <a:pPr marL="0" algn="ctr" defTabSz="914400" rtl="0" eaLnBrk="1" latinLnBrk="0" hangingPunct="1"/>
                      <a:endParaRPr lang="en-US" sz="1200" b="0" kern="1200" dirty="0">
                        <a:solidFill>
                          <a:srgbClr val="485FAA"/>
                        </a:solidFill>
                        <a:latin typeface="+mn-lt"/>
                        <a:ea typeface="+mn-ea"/>
                        <a:cs typeface="+mn-cs"/>
                      </a:endParaRPr>
                    </a:p>
                  </a:txBody>
                  <a:tcPr/>
                </a:tc>
                <a:tc>
                  <a:txBody>
                    <a:bodyPr/>
                    <a:lstStyle/>
                    <a:p>
                      <a:pPr algn="ctr"/>
                      <a:r>
                        <a:rPr lang="en-GB" sz="1200" dirty="0" smtClean="0"/>
                        <a:t>9T-SVt</a:t>
                      </a:r>
                      <a:endParaRPr lang="en-US" sz="1200" b="0" dirty="0">
                        <a:solidFill>
                          <a:srgbClr val="485FAA"/>
                        </a:solidFill>
                      </a:endParaRPr>
                    </a:p>
                  </a:txBody>
                  <a:tcPr/>
                </a:tc>
              </a:tr>
            </a:tbl>
          </a:graphicData>
        </a:graphic>
      </p:graphicFrame>
      <p:sp>
        <p:nvSpPr>
          <p:cNvPr id="50241" name="TextBox 12"/>
          <p:cNvSpPr txBox="1">
            <a:spLocks noChangeArrowheads="1"/>
          </p:cNvSpPr>
          <p:nvPr/>
        </p:nvSpPr>
        <p:spPr bwMode="auto">
          <a:xfrm>
            <a:off x="2044700" y="982663"/>
            <a:ext cx="1965325" cy="369887"/>
          </a:xfrm>
          <a:prstGeom prst="rect">
            <a:avLst/>
          </a:prstGeom>
          <a:noFill/>
          <a:ln w="9525">
            <a:noFill/>
            <a:miter lim="800000"/>
            <a:headEnd/>
            <a:tailEnd/>
          </a:ln>
        </p:spPr>
        <p:txBody>
          <a:bodyPr>
            <a:spAutoFit/>
          </a:bodyPr>
          <a:lstStyle/>
          <a:p>
            <a:pPr algn="ctr"/>
            <a:r>
              <a:rPr lang="en-US" b="1"/>
              <a:t>Target Specs</a:t>
            </a:r>
          </a:p>
        </p:txBody>
      </p:sp>
      <p:sp>
        <p:nvSpPr>
          <p:cNvPr id="5121" name="Rectangle 1"/>
          <p:cNvSpPr>
            <a:spLocks noChangeArrowheads="1"/>
          </p:cNvSpPr>
          <p:nvPr/>
        </p:nvSpPr>
        <p:spPr bwMode="auto">
          <a:xfrm>
            <a:off x="6018213" y="1187450"/>
            <a:ext cx="3125787" cy="1938338"/>
          </a:xfrm>
          <a:prstGeom prst="rect">
            <a:avLst/>
          </a:prstGeom>
          <a:noFill/>
          <a:ln w="9525">
            <a:noFill/>
            <a:miter lim="800000"/>
            <a:headEnd/>
            <a:tailEnd/>
          </a:ln>
          <a:effectLst/>
        </p:spPr>
        <p:txBody>
          <a:bodyPr anchor="ctr">
            <a:spAutoFit/>
          </a:bodyPr>
          <a:lstStyle/>
          <a:p>
            <a:pPr>
              <a:defRPr/>
            </a:pPr>
            <a:r>
              <a:rPr lang="en-US" sz="1000" dirty="0">
                <a:latin typeface="+mj-lt"/>
                <a:ea typeface="Calibri" pitchFamily="34" charset="0"/>
                <a:cs typeface="Times New Roman" pitchFamily="18" charset="0"/>
              </a:rPr>
              <a:t>Frequency, power consumption and size depend </a:t>
            </a:r>
            <a:br>
              <a:rPr lang="en-US" sz="1000" dirty="0">
                <a:latin typeface="+mj-lt"/>
                <a:ea typeface="Calibri" pitchFamily="34" charset="0"/>
                <a:cs typeface="Times New Roman" pitchFamily="18" charset="0"/>
              </a:rPr>
            </a:br>
            <a:r>
              <a:rPr lang="en-US" sz="1000" dirty="0">
                <a:latin typeface="+mj-lt"/>
                <a:ea typeface="Calibri" pitchFamily="34" charset="0"/>
                <a:cs typeface="Times New Roman" pitchFamily="18" charset="0"/>
              </a:rPr>
              <a:t>upon configuration options, synthesis, silicon vendor, process and cell libraries</a:t>
            </a:r>
            <a:endParaRPr lang="en-US" sz="1000" dirty="0">
              <a:latin typeface="+mj-lt"/>
              <a:ea typeface="ＭＳ Ｐゴシック" charset="0"/>
              <a:cs typeface="Arial" pitchFamily="34" charset="0"/>
            </a:endParaRPr>
          </a:p>
          <a:p>
            <a:pPr marL="109538" indent="-109538" eaLnBrk="0" hangingPunct="0">
              <a:buFont typeface="Arial" pitchFamily="34" charset="0"/>
              <a:buChar char="•"/>
              <a:defRPr/>
            </a:pPr>
            <a:r>
              <a:rPr lang="en-US" sz="1000" dirty="0">
                <a:latin typeface="+mj-lt"/>
                <a:ea typeface="Calibri" pitchFamily="34" charset="0"/>
                <a:cs typeface="Times New Roman" pitchFamily="18" charset="0"/>
              </a:rPr>
              <a:t>Production frequency, PTSI, +/- 5% OCV, </a:t>
            </a:r>
            <a:br>
              <a:rPr lang="en-US" sz="1000" dirty="0">
                <a:latin typeface="+mj-lt"/>
                <a:ea typeface="Calibri" pitchFamily="34" charset="0"/>
                <a:cs typeface="Times New Roman" pitchFamily="18" charset="0"/>
              </a:rPr>
            </a:br>
            <a:r>
              <a:rPr lang="en-US" sz="1000" dirty="0">
                <a:latin typeface="+mj-lt"/>
                <a:ea typeface="Calibri" pitchFamily="34" charset="0"/>
                <a:cs typeface="Times New Roman" pitchFamily="18" charset="0"/>
              </a:rPr>
              <a:t>100ps clock jitter</a:t>
            </a:r>
            <a:endParaRPr lang="en-US" sz="1000" dirty="0">
              <a:latin typeface="+mj-lt"/>
              <a:ea typeface="ＭＳ Ｐゴシック" charset="0"/>
              <a:cs typeface="Arial" pitchFamily="34" charset="0"/>
            </a:endParaRPr>
          </a:p>
          <a:p>
            <a:pPr marL="109538" indent="-109538" eaLnBrk="0" hangingPunct="0">
              <a:buFont typeface="Arial" pitchFamily="34" charset="0"/>
              <a:buChar char="•"/>
              <a:defRPr/>
            </a:pPr>
            <a:r>
              <a:rPr lang="en-US" sz="1000" dirty="0">
                <a:latin typeface="+mj-lt"/>
                <a:ea typeface="Calibri" pitchFamily="34" charset="0"/>
                <a:cs typeface="Times New Roman" pitchFamily="18" charset="0"/>
              </a:rPr>
              <a:t>Core Area = </a:t>
            </a:r>
            <a:r>
              <a:rPr lang="en-US" sz="1000" dirty="0" err="1">
                <a:latin typeface="+mj-lt"/>
                <a:ea typeface="Calibri" pitchFamily="34" charset="0"/>
                <a:cs typeface="Times New Roman" pitchFamily="18" charset="0"/>
              </a:rPr>
              <a:t>Floorplan</a:t>
            </a:r>
            <a:r>
              <a:rPr lang="en-US" sz="1000" dirty="0">
                <a:latin typeface="+mj-lt"/>
                <a:ea typeface="Calibri" pitchFamily="34" charset="0"/>
                <a:cs typeface="Times New Roman" pitchFamily="18" charset="0"/>
              </a:rPr>
              <a:t> area</a:t>
            </a:r>
            <a:endParaRPr lang="en-US" sz="1000" dirty="0">
              <a:latin typeface="+mj-lt"/>
              <a:ea typeface="ＭＳ Ｐゴシック" charset="0"/>
              <a:cs typeface="Arial" pitchFamily="34" charset="0"/>
            </a:endParaRPr>
          </a:p>
          <a:p>
            <a:pPr marL="109538" indent="-109538" eaLnBrk="0" hangingPunct="0">
              <a:buFont typeface="Arial" pitchFamily="34" charset="0"/>
              <a:buChar char="•"/>
              <a:defRPr/>
            </a:pPr>
            <a:r>
              <a:rPr lang="en-US" sz="1000" dirty="0">
                <a:latin typeface="+mj-lt"/>
                <a:ea typeface="Calibri" pitchFamily="34" charset="0"/>
                <a:cs typeface="Times New Roman" pitchFamily="18" charset="0"/>
              </a:rPr>
              <a:t>MCU =  Speed Optimized – </a:t>
            </a:r>
            <a:br>
              <a:rPr lang="en-US" sz="1000" dirty="0">
                <a:latin typeface="+mj-lt"/>
                <a:ea typeface="Calibri" pitchFamily="34" charset="0"/>
                <a:cs typeface="Times New Roman" pitchFamily="18" charset="0"/>
              </a:rPr>
            </a:br>
            <a:r>
              <a:rPr lang="en-US" sz="1000" dirty="0" err="1">
                <a:latin typeface="+mj-lt"/>
                <a:ea typeface="Calibri" pitchFamily="34" charset="0"/>
                <a:cs typeface="Times New Roman" pitchFamily="18" charset="0"/>
              </a:rPr>
              <a:t>microMIPS+MCU</a:t>
            </a:r>
            <a:r>
              <a:rPr lang="en-US" sz="1000" dirty="0">
                <a:latin typeface="+mj-lt"/>
                <a:ea typeface="Calibri" pitchFamily="34" charset="0"/>
                <a:cs typeface="Times New Roman" pitchFamily="18" charset="0"/>
              </a:rPr>
              <a:t> </a:t>
            </a:r>
            <a:r>
              <a:rPr lang="en-US" sz="1000" dirty="0" err="1">
                <a:latin typeface="+mj-lt"/>
                <a:ea typeface="Calibri" pitchFamily="34" charset="0"/>
                <a:cs typeface="Times New Roman" pitchFamily="18" charset="0"/>
              </a:rPr>
              <a:t>ASE+Fast</a:t>
            </a:r>
            <a:r>
              <a:rPr lang="en-US" sz="1000" dirty="0">
                <a:latin typeface="+mj-lt"/>
                <a:ea typeface="Calibri" pitchFamily="34" charset="0"/>
                <a:cs typeface="Times New Roman" pitchFamily="18" charset="0"/>
              </a:rPr>
              <a:t> </a:t>
            </a:r>
            <a:r>
              <a:rPr lang="en-US" sz="1000" dirty="0" err="1">
                <a:latin typeface="+mj-lt"/>
                <a:ea typeface="Calibri" pitchFamily="34" charset="0"/>
                <a:cs typeface="Times New Roman" pitchFamily="18" charset="0"/>
              </a:rPr>
              <a:t>MDU+Scan+Prefetech+AHB+Memory</a:t>
            </a:r>
            <a:r>
              <a:rPr lang="en-US" sz="1000" dirty="0">
                <a:latin typeface="+mj-lt"/>
                <a:ea typeface="Calibri" pitchFamily="34" charset="0"/>
                <a:cs typeface="Times New Roman" pitchFamily="18" charset="0"/>
              </a:rPr>
              <a:t> Protection </a:t>
            </a:r>
          </a:p>
          <a:p>
            <a:pPr marL="109538" indent="-109538" eaLnBrk="0" hangingPunct="0">
              <a:buFont typeface="Arial" pitchFamily="34" charset="0"/>
              <a:buChar char="•"/>
              <a:defRPr/>
            </a:pPr>
            <a:r>
              <a:rPr lang="en-US" sz="1000" dirty="0">
                <a:latin typeface="+mj-lt"/>
                <a:ea typeface="Calibri" pitchFamily="34" charset="0"/>
                <a:cs typeface="Times New Roman" pitchFamily="18" charset="0"/>
              </a:rPr>
              <a:t>MPU = Speed Optimized – </a:t>
            </a:r>
            <a:r>
              <a:rPr lang="en-US" sz="1000" dirty="0" err="1">
                <a:latin typeface="+mj-lt"/>
                <a:ea typeface="Calibri" pitchFamily="34" charset="0"/>
                <a:cs typeface="Times New Roman" pitchFamily="18" charset="0"/>
              </a:rPr>
              <a:t>microMIPS+MCU</a:t>
            </a:r>
            <a:r>
              <a:rPr lang="en-US" sz="1000" dirty="0">
                <a:latin typeface="+mj-lt"/>
                <a:ea typeface="Calibri" pitchFamily="34" charset="0"/>
                <a:cs typeface="Times New Roman" pitchFamily="18" charset="0"/>
              </a:rPr>
              <a:t> </a:t>
            </a:r>
            <a:r>
              <a:rPr lang="en-US" sz="1000" dirty="0" err="1">
                <a:latin typeface="+mj-lt"/>
                <a:ea typeface="Calibri" pitchFamily="34" charset="0"/>
                <a:cs typeface="Times New Roman" pitchFamily="18" charset="0"/>
              </a:rPr>
              <a:t>ASE+Fast</a:t>
            </a:r>
            <a:r>
              <a:rPr lang="en-US" sz="1000" dirty="0">
                <a:latin typeface="+mj-lt"/>
                <a:ea typeface="Calibri" pitchFamily="34" charset="0"/>
                <a:cs typeface="Times New Roman" pitchFamily="18" charset="0"/>
              </a:rPr>
              <a:t> MDU+Scan+16 TLB MMU+AHB</a:t>
            </a:r>
          </a:p>
          <a:p>
            <a:pPr marL="109538" indent="-109538" eaLnBrk="0" hangingPunct="0">
              <a:buFont typeface="Arial" pitchFamily="34" charset="0"/>
              <a:buChar char="•"/>
              <a:defRPr/>
            </a:pPr>
            <a:r>
              <a:rPr lang="en-US" sz="1000" dirty="0">
                <a:latin typeface="+mj-lt"/>
                <a:ea typeface="Calibri" pitchFamily="34" charset="0"/>
                <a:cs typeface="Times New Roman" pitchFamily="18" charset="0"/>
              </a:rPr>
              <a:t>Memory configuration – 8KB/8KB I/D Cache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Главные особенности</a:t>
            </a:r>
            <a:endParaRPr lang="en-US" dirty="0"/>
          </a:p>
        </p:txBody>
      </p:sp>
      <p:sp>
        <p:nvSpPr>
          <p:cNvPr id="3" name="Content Placeholder 2"/>
          <p:cNvSpPr>
            <a:spLocks noGrp="1"/>
          </p:cNvSpPr>
          <p:nvPr>
            <p:ph idx="1"/>
          </p:nvPr>
        </p:nvSpPr>
        <p:spPr>
          <a:xfrm>
            <a:off x="152400" y="1143000"/>
            <a:ext cx="8839200" cy="5320553"/>
          </a:xfrm>
        </p:spPr>
        <p:txBody>
          <a:bodyPr>
            <a:normAutofit fontScale="70000" lnSpcReduction="20000"/>
          </a:bodyPr>
          <a:lstStyle/>
          <a:p>
            <a:endParaRPr lang="ru-RU" dirty="0" smtClean="0"/>
          </a:p>
          <a:p>
            <a:r>
              <a:rPr lang="ru-RU" dirty="0" smtClean="0"/>
              <a:t>Пять стадий конвейера</a:t>
            </a:r>
          </a:p>
          <a:p>
            <a:endParaRPr lang="ru-RU" dirty="0" smtClean="0"/>
          </a:p>
          <a:p>
            <a:pPr lvl="1"/>
            <a:r>
              <a:rPr lang="ru-RU" dirty="0" smtClean="0"/>
              <a:t>Использование форвардинга данных для минимизации остановок конвейера</a:t>
            </a:r>
          </a:p>
          <a:p>
            <a:endParaRPr lang="ru-RU" dirty="0" smtClean="0"/>
          </a:p>
          <a:p>
            <a:r>
              <a:rPr lang="ru-RU" dirty="0" smtClean="0"/>
              <a:t>32-битный набор инструкций и 16-битные инструкции для экономии памяти</a:t>
            </a:r>
          </a:p>
          <a:p>
            <a:endParaRPr lang="ru-RU" dirty="0" smtClean="0"/>
          </a:p>
          <a:p>
            <a:r>
              <a:rPr lang="ru-RU" dirty="0" smtClean="0"/>
              <a:t>Фиксированная трансляция виртуальных адресов для защиты памяти</a:t>
            </a:r>
          </a:p>
          <a:p>
            <a:endParaRPr lang="ru-RU" dirty="0" smtClean="0"/>
          </a:p>
          <a:p>
            <a:r>
              <a:rPr lang="ru-RU" dirty="0" smtClean="0"/>
              <a:t>Различные опции умножения и деления для разработчика </a:t>
            </a:r>
            <a:r>
              <a:rPr lang="en-US" dirty="0" err="1" smtClean="0"/>
              <a:t>SoC</a:t>
            </a:r>
            <a:endParaRPr lang="ru-RU" dirty="0" smtClean="0"/>
          </a:p>
          <a:p>
            <a:endParaRPr lang="ru-RU" dirty="0" smtClean="0"/>
          </a:p>
          <a:p>
            <a:pPr lvl="1"/>
            <a:r>
              <a:rPr lang="ru-RU" dirty="0" smtClean="0"/>
              <a:t>Быстрое и медленное, а также специальные команды для алгоритмов </a:t>
            </a:r>
            <a:r>
              <a:rPr lang="en-US" dirty="0" smtClean="0"/>
              <a:t>DSP</a:t>
            </a:r>
            <a:endParaRPr lang="ru-RU" dirty="0" smtClean="0"/>
          </a:p>
          <a:p>
            <a:endParaRPr lang="ru-RU" dirty="0" smtClean="0"/>
          </a:p>
          <a:p>
            <a:r>
              <a:rPr lang="ru-RU" dirty="0" smtClean="0"/>
              <a:t>Векторные прерывания и поддержка внешнего контроллера прерываний</a:t>
            </a:r>
          </a:p>
          <a:p>
            <a:endParaRPr lang="ru-RU" dirty="0" smtClean="0"/>
          </a:p>
          <a:p>
            <a:r>
              <a:rPr lang="ru-RU" dirty="0" smtClean="0"/>
              <a:t>Набор «теневых» регистров для ускоренной обработки прерываний</a:t>
            </a:r>
            <a:endParaRPr lang="en-US" dirty="0" smtClean="0"/>
          </a:p>
          <a:p>
            <a:endParaRPr lang="en-US" dirty="0" smtClean="0"/>
          </a:p>
          <a:p>
            <a:pPr lvl="1"/>
            <a:r>
              <a:rPr lang="ru-RU" dirty="0" smtClean="0"/>
              <a:t>Не требуется сохранение регистров в обработчике прерывания</a:t>
            </a:r>
          </a:p>
          <a:p>
            <a:endParaRPr lang="ru-RU" dirty="0" smtClean="0"/>
          </a:p>
          <a:p>
            <a:r>
              <a:rPr lang="ru-RU" dirty="0" smtClean="0"/>
              <a:t>Гибкий контроль энергопотребления</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Конвейер </a:t>
            </a:r>
            <a:r>
              <a:rPr lang="en-US" dirty="0" smtClean="0"/>
              <a:t>M4K </a:t>
            </a:r>
            <a:r>
              <a:rPr lang="ru-RU" dirty="0" smtClean="0"/>
              <a:t>напоминает конвейер из учебников</a:t>
            </a:r>
            <a:endParaRPr lang="en-US" dirty="0"/>
          </a:p>
        </p:txBody>
      </p:sp>
      <p:pic>
        <p:nvPicPr>
          <p:cNvPr id="7" name="Content Placeholder 6" descr="mips_20121012_154415.jpg"/>
          <p:cNvPicPr>
            <a:picLocks noGrp="1" noChangeAspect="1"/>
          </p:cNvPicPr>
          <p:nvPr>
            <p:ph idx="1"/>
          </p:nvPr>
        </p:nvPicPr>
        <p:blipFill>
          <a:blip r:embed="rId2" cstate="print"/>
          <a:stretch>
            <a:fillRect/>
          </a:stretch>
        </p:blipFill>
        <p:spPr>
          <a:xfrm>
            <a:off x="3836893" y="1369090"/>
            <a:ext cx="5040137" cy="2050088"/>
          </a:xfrm>
        </p:spPr>
      </p:pic>
      <p:pic>
        <p:nvPicPr>
          <p:cNvPr id="8" name="Picture 7" descr="m4k_bypassing_2.png"/>
          <p:cNvPicPr>
            <a:picLocks noChangeAspect="1"/>
          </p:cNvPicPr>
          <p:nvPr/>
        </p:nvPicPr>
        <p:blipFill>
          <a:blip r:embed="rId3" cstate="print"/>
          <a:stretch>
            <a:fillRect/>
          </a:stretch>
        </p:blipFill>
        <p:spPr>
          <a:xfrm>
            <a:off x="3998259" y="3642360"/>
            <a:ext cx="4814046" cy="1925617"/>
          </a:xfrm>
          <a:prstGeom prst="rect">
            <a:avLst/>
          </a:prstGeom>
        </p:spPr>
      </p:pic>
      <p:sp>
        <p:nvSpPr>
          <p:cNvPr id="10" name="Content Placeholder 2"/>
          <p:cNvSpPr txBox="1">
            <a:spLocks/>
          </p:cNvSpPr>
          <p:nvPr/>
        </p:nvSpPr>
        <p:spPr bwMode="auto">
          <a:xfrm>
            <a:off x="152400" y="1143000"/>
            <a:ext cx="3603812" cy="45047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800100" lvl="1" indent="-342900" eaLnBrk="0" hangingPunct="0">
              <a:spcBef>
                <a:spcPct val="20000"/>
              </a:spcBef>
              <a:buClr>
                <a:srgbClr val="E64418"/>
              </a:buClr>
            </a:pPr>
            <a:endParaRPr kumimoji="0" lang="ru-RU" b="0" i="0" u="none" strike="noStrike" kern="0" cap="none" spc="0" normalizeH="0" baseline="0" noProof="0" dirty="0" smtClean="0">
              <a:ln>
                <a:noFill/>
              </a:ln>
              <a:solidFill>
                <a:srgbClr val="7666AC"/>
              </a:solidFill>
              <a:effectLst/>
              <a:uLnTx/>
              <a:uFillTx/>
              <a:latin typeface="+mn-lt"/>
            </a:endParaRPr>
          </a:p>
          <a:p>
            <a:pPr marL="342900" indent="-342900" eaLnBrk="0" hangingPunct="0">
              <a:spcBef>
                <a:spcPct val="20000"/>
              </a:spcBef>
              <a:buClr>
                <a:srgbClr val="E64418"/>
              </a:buClr>
              <a:buFont typeface="Wingdings" pitchFamily="2" charset="2"/>
              <a:buChar char="v"/>
            </a:pPr>
            <a:r>
              <a:rPr lang="ru-RU" sz="2400" kern="0" dirty="0" smtClean="0"/>
              <a:t>Сверху – конвейер  процессора, реализующего подмножество  архитектуры </a:t>
            </a:r>
            <a:r>
              <a:rPr lang="en-US" sz="2400" kern="0" dirty="0" smtClean="0"/>
              <a:t>MIPS </a:t>
            </a:r>
            <a:r>
              <a:rPr lang="ru-RU" sz="2400" kern="0" dirty="0" smtClean="0"/>
              <a:t>из учебника</a:t>
            </a:r>
          </a:p>
          <a:p>
            <a:pPr marL="800100" lvl="1" indent="-342900" eaLnBrk="0" hangingPunct="0">
              <a:spcBef>
                <a:spcPct val="20000"/>
              </a:spcBef>
              <a:buClr>
                <a:srgbClr val="E64418"/>
              </a:buClr>
              <a:buFont typeface="Wingdings" pitchFamily="2" charset="2"/>
              <a:buChar char="v"/>
            </a:pPr>
            <a:endParaRPr lang="ru-RU" sz="2400" b="0" kern="0" dirty="0" smtClean="0"/>
          </a:p>
          <a:p>
            <a:pPr marL="800100" lvl="1" indent="-342900" eaLnBrk="0" hangingPunct="0">
              <a:spcBef>
                <a:spcPct val="20000"/>
              </a:spcBef>
              <a:buClr>
                <a:srgbClr val="E64418"/>
              </a:buClr>
              <a:buFont typeface="Wingdings" pitchFamily="2" charset="2"/>
              <a:buChar char="v"/>
            </a:pPr>
            <a:r>
              <a:rPr lang="en-US" sz="2400" b="0" kern="0" dirty="0" smtClean="0"/>
              <a:t>David Harris and Sarah Harris. Digital Design and Computer Architecture, 2-nd edition. 2012.</a:t>
            </a:r>
            <a:endParaRPr lang="ru-RU" sz="2400" kern="0" dirty="0" smtClean="0">
              <a:latin typeface="+mn-lt"/>
              <a:ea typeface="+mn-ea"/>
              <a:cs typeface="+mn-cs"/>
            </a:endParaRPr>
          </a:p>
          <a:p>
            <a:pPr marL="342900" indent="-342900" eaLnBrk="0" hangingPunct="0">
              <a:spcBef>
                <a:spcPct val="20000"/>
              </a:spcBef>
              <a:buClr>
                <a:srgbClr val="E64418"/>
              </a:buClr>
              <a:buFont typeface="Wingdings" pitchFamily="2" charset="2"/>
              <a:buChar char="v"/>
            </a:pPr>
            <a:endParaRPr kumimoji="0" lang="ru-RU" sz="2400" b="1" i="0" u="none" strike="noStrike" kern="0" cap="none" spc="0" normalizeH="0" baseline="0" noProof="0" dirty="0" smtClean="0">
              <a:ln>
                <a:noFill/>
              </a:ln>
              <a:solidFill>
                <a:srgbClr val="7666AC"/>
              </a:solidFill>
              <a:effectLst/>
              <a:uLnTx/>
              <a:uFillTx/>
              <a:latin typeface="+mn-lt"/>
              <a:ea typeface="+mn-ea"/>
              <a:cs typeface="+mn-cs"/>
            </a:endParaRPr>
          </a:p>
          <a:p>
            <a:pPr marL="342900" indent="-342900" eaLnBrk="0" hangingPunct="0">
              <a:spcBef>
                <a:spcPct val="20000"/>
              </a:spcBef>
              <a:buClr>
                <a:srgbClr val="E64418"/>
              </a:buClr>
              <a:buFont typeface="Wingdings" pitchFamily="2" charset="2"/>
              <a:buChar char="v"/>
            </a:pPr>
            <a:r>
              <a:rPr kumimoji="0" lang="ru-RU" sz="2400" b="1" i="0" u="none" strike="noStrike" kern="0" cap="none" spc="0" normalizeH="0" baseline="0" noProof="0" dirty="0" smtClean="0">
                <a:ln>
                  <a:noFill/>
                </a:ln>
                <a:solidFill>
                  <a:srgbClr val="7666AC"/>
                </a:solidFill>
                <a:effectLst/>
                <a:uLnTx/>
                <a:uFillTx/>
                <a:latin typeface="+mn-lt"/>
                <a:ea typeface="+mn-ea"/>
                <a:cs typeface="+mn-cs"/>
              </a:rPr>
              <a:t>Снизу – конвейер индустриального процессора </a:t>
            </a:r>
            <a:r>
              <a:rPr kumimoji="0" lang="en-US" sz="2400" b="1" i="0" u="none" strike="noStrike" kern="0" cap="none" spc="0" normalizeH="0" baseline="0" noProof="0" dirty="0" smtClean="0">
                <a:ln>
                  <a:noFill/>
                </a:ln>
                <a:solidFill>
                  <a:srgbClr val="7666AC"/>
                </a:solidFill>
                <a:effectLst/>
                <a:uLnTx/>
                <a:uFillTx/>
                <a:latin typeface="+mn-lt"/>
                <a:ea typeface="+mn-ea"/>
                <a:cs typeface="+mn-cs"/>
              </a:rPr>
              <a:t>MIPS M4K</a:t>
            </a:r>
            <a:endParaRPr kumimoji="0" lang="ru-RU" sz="2400" b="1" i="0" u="none" strike="noStrike" kern="0" cap="none" spc="0" normalizeH="0" baseline="0" noProof="0" dirty="0" smtClean="0">
              <a:ln>
                <a:noFill/>
              </a:ln>
              <a:solidFill>
                <a:srgbClr val="7666AC"/>
              </a:solidFill>
              <a:effectLst/>
              <a:uLnTx/>
              <a:uFillTx/>
              <a:latin typeface="+mn-lt"/>
              <a:ea typeface="+mn-ea"/>
              <a:cs typeface="+mn-cs"/>
            </a:endParaRPr>
          </a:p>
          <a:p>
            <a:pPr marL="342900" indent="-342900" eaLnBrk="0" hangingPunct="0">
              <a:spcBef>
                <a:spcPct val="20000"/>
              </a:spcBef>
              <a:buClr>
                <a:srgbClr val="E64418"/>
              </a:buClr>
              <a:buFont typeface="Wingdings" pitchFamily="2" charset="2"/>
              <a:buChar char="v"/>
            </a:pPr>
            <a:endParaRPr kumimoji="0" lang="ru-RU" sz="2400" b="1" i="0" u="none" strike="noStrike" kern="0" cap="none" spc="0" normalizeH="0" baseline="0" noProof="0" dirty="0" smtClean="0">
              <a:ln>
                <a:noFill/>
              </a:ln>
              <a:solidFill>
                <a:srgbClr val="7666AC"/>
              </a:solidFill>
              <a:effectLst/>
              <a:uLnTx/>
              <a:uFillTx/>
              <a:latin typeface="+mn-lt"/>
              <a:ea typeface="+mn-ea"/>
              <a:cs typeface="+mn-cs"/>
            </a:endParaRPr>
          </a:p>
          <a:p>
            <a:pPr marL="800100" lvl="1" indent="-342900" eaLnBrk="0" hangingPunct="0">
              <a:spcBef>
                <a:spcPct val="20000"/>
              </a:spcBef>
              <a:buClr>
                <a:srgbClr val="E64418"/>
              </a:buClr>
              <a:buFont typeface="Wingdings" pitchFamily="2" charset="2"/>
              <a:buChar char="v"/>
            </a:pPr>
            <a:r>
              <a:rPr lang="en-US" sz="2400" b="0" kern="0" dirty="0" smtClean="0">
                <a:latin typeface="+mn-lt"/>
                <a:ea typeface="+mn-ea"/>
                <a:cs typeface="+mn-cs"/>
              </a:rPr>
              <a:t>MIPS32® M4K™ Processor Core Software User’s Manual</a:t>
            </a:r>
            <a:endParaRPr kumimoji="0" lang="ru-RU" sz="2400" b="0" i="0" u="none" strike="noStrike" kern="0" cap="none" spc="0" normalizeH="0" baseline="0" noProof="0" dirty="0" smtClean="0">
              <a:ln>
                <a:noFill/>
              </a:ln>
              <a:solidFill>
                <a:srgbClr val="7666AC"/>
              </a:solidFill>
              <a:effectLst/>
              <a:uLnTx/>
              <a:uFillTx/>
              <a:latin typeface="+mn-lt"/>
              <a:ea typeface="+mn-ea"/>
              <a:cs typeface="+mn-cs"/>
            </a:endParaRPr>
          </a:p>
        </p:txBody>
      </p:sp>
      <p:sp>
        <p:nvSpPr>
          <p:cNvPr id="11" name="TextBox 10"/>
          <p:cNvSpPr txBox="1"/>
          <p:nvPr/>
        </p:nvSpPr>
        <p:spPr>
          <a:xfrm>
            <a:off x="264817" y="5815584"/>
            <a:ext cx="8531711" cy="566928"/>
          </a:xfrm>
          <a:prstGeom prst="rect">
            <a:avLst/>
          </a:prstGeom>
          <a:noFill/>
        </p:spPr>
        <p:txBody>
          <a:bodyPr wrap="square" rtlCol="0">
            <a:normAutofit fontScale="77500" lnSpcReduction="20000"/>
          </a:bodyPr>
          <a:lstStyle/>
          <a:p>
            <a:r>
              <a:rPr lang="ru-RU" dirty="0" smtClean="0"/>
              <a:t>Сохраняя преемственность от элегантного академического дизайна</a:t>
            </a:r>
            <a:r>
              <a:rPr lang="en-US" dirty="0" smtClean="0"/>
              <a:t>, </a:t>
            </a:r>
            <a:r>
              <a:rPr lang="ru-RU" dirty="0" smtClean="0"/>
              <a:t>индустриальный </a:t>
            </a:r>
            <a:r>
              <a:rPr lang="en-US" dirty="0" smtClean="0"/>
              <a:t>MIPS M4K </a:t>
            </a:r>
            <a:r>
              <a:rPr lang="ru-RU" dirty="0" smtClean="0"/>
              <a:t>оптимизирован по таймингу и содержит много опций</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Более полная диаграмма конвейера </a:t>
            </a:r>
            <a:r>
              <a:rPr lang="en-US" dirty="0" smtClean="0"/>
              <a:t>MIPS M4K</a:t>
            </a:r>
            <a:r>
              <a:rPr lang="ru-RU" dirty="0" smtClean="0"/>
              <a:t> (вариант с быстрым умножением и делением)</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52400" y="1546860"/>
            <a:ext cx="8839200" cy="3535680"/>
          </a:xfrm>
          <a:prstGeom prst="rect">
            <a:avLst/>
          </a:prstGeom>
          <a:noFill/>
          <a:ln w="9525">
            <a:noFill/>
            <a:miter lim="800000"/>
            <a:headEnd/>
            <a:tailEnd/>
          </a:ln>
        </p:spPr>
      </p:pic>
      <p:sp>
        <p:nvSpPr>
          <p:cNvPr id="7" name="TextBox 6"/>
          <p:cNvSpPr txBox="1"/>
          <p:nvPr/>
        </p:nvSpPr>
        <p:spPr>
          <a:xfrm>
            <a:off x="376519" y="5934635"/>
            <a:ext cx="6293222" cy="358589"/>
          </a:xfrm>
          <a:prstGeom prst="rect">
            <a:avLst/>
          </a:prstGeom>
          <a:noFill/>
        </p:spPr>
        <p:txBody>
          <a:bodyPr wrap="square" rtlCol="0">
            <a:normAutofit fontScale="62500" lnSpcReduction="20000"/>
          </a:bodyPr>
          <a:lstStyle/>
          <a:p>
            <a:pPr marL="0" lvl="1"/>
            <a:r>
              <a:rPr lang="ru-RU" sz="2400" b="0" kern="0" dirty="0" smtClean="0">
                <a:solidFill>
                  <a:schemeClr val="tx1"/>
                </a:solidFill>
              </a:rPr>
              <a:t>Источник</a:t>
            </a:r>
            <a:r>
              <a:rPr lang="en-US" sz="2400" b="0" kern="0" dirty="0" smtClean="0">
                <a:solidFill>
                  <a:schemeClr val="tx1"/>
                </a:solidFill>
              </a:rPr>
              <a:t>: MIPS32® M4K™ Processor Core Software User’s Manual</a:t>
            </a:r>
            <a:endParaRPr lang="ru-RU" sz="2400" b="0" kern="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Иллюстрация форвардинга в конвейере </a:t>
            </a:r>
            <a:r>
              <a:rPr lang="en-US" dirty="0" smtClean="0"/>
              <a:t>MIPS M4K</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62000" y="2324100"/>
            <a:ext cx="7620000" cy="2895600"/>
          </a:xfrm>
          <a:prstGeom prst="rect">
            <a:avLst/>
          </a:prstGeom>
          <a:noFill/>
          <a:ln w="9525">
            <a:noFill/>
            <a:miter lim="800000"/>
            <a:headEnd/>
            <a:tailEnd/>
          </a:ln>
        </p:spPr>
      </p:pic>
      <p:sp>
        <p:nvSpPr>
          <p:cNvPr id="5" name="TextBox 4"/>
          <p:cNvSpPr txBox="1"/>
          <p:nvPr/>
        </p:nvSpPr>
        <p:spPr>
          <a:xfrm>
            <a:off x="923366" y="5925670"/>
            <a:ext cx="6293222" cy="358589"/>
          </a:xfrm>
          <a:prstGeom prst="rect">
            <a:avLst/>
          </a:prstGeom>
          <a:noFill/>
        </p:spPr>
        <p:txBody>
          <a:bodyPr wrap="square" rtlCol="0">
            <a:normAutofit fontScale="62500" lnSpcReduction="20000"/>
          </a:bodyPr>
          <a:lstStyle/>
          <a:p>
            <a:pPr marL="0" lvl="1"/>
            <a:r>
              <a:rPr lang="ru-RU" sz="2400" b="0" kern="0" dirty="0" smtClean="0">
                <a:solidFill>
                  <a:schemeClr val="tx1"/>
                </a:solidFill>
              </a:rPr>
              <a:t>Источник</a:t>
            </a:r>
            <a:r>
              <a:rPr lang="en-US" sz="2400" b="0" kern="0" dirty="0" smtClean="0">
                <a:solidFill>
                  <a:schemeClr val="tx1"/>
                </a:solidFill>
              </a:rPr>
              <a:t>: MIPS32® M4K™ Processor Core Software User’s Manual</a:t>
            </a:r>
            <a:endParaRPr lang="ru-RU" sz="2400" b="0" kern="0" dirty="0" smtClean="0">
              <a:solidFill>
                <a:schemeClr val="tx1"/>
              </a:solidFill>
            </a:endParaRPr>
          </a:p>
        </p:txBody>
      </p:sp>
      <p:sp>
        <p:nvSpPr>
          <p:cNvPr id="8" name="TextBox 7"/>
          <p:cNvSpPr txBox="1"/>
          <p:nvPr/>
        </p:nvSpPr>
        <p:spPr>
          <a:xfrm>
            <a:off x="815788" y="1434354"/>
            <a:ext cx="7082117" cy="403412"/>
          </a:xfrm>
          <a:prstGeom prst="rect">
            <a:avLst/>
          </a:prstGeom>
          <a:noFill/>
        </p:spPr>
        <p:txBody>
          <a:bodyPr wrap="square" rtlCol="0">
            <a:normAutofit fontScale="70000" lnSpcReduction="20000"/>
          </a:bodyPr>
          <a:lstStyle/>
          <a:p>
            <a:pPr marL="0" lvl="1"/>
            <a:r>
              <a:rPr lang="ru-RU" sz="2400" b="0" kern="0" dirty="0" smtClean="0">
                <a:solidFill>
                  <a:schemeClr val="tx1"/>
                </a:solidFill>
              </a:rPr>
              <a:t>Форвардинг позволяет избежать остановок конвейера (</a:t>
            </a:r>
            <a:r>
              <a:rPr lang="en-US" sz="2400" b="0" kern="0" dirty="0" smtClean="0">
                <a:solidFill>
                  <a:schemeClr val="tx1"/>
                </a:solidFill>
              </a:rPr>
              <a:t>stall </a:t>
            </a:r>
            <a:r>
              <a:rPr lang="ru-RU" sz="2400" b="0" kern="0" dirty="0" smtClean="0">
                <a:solidFill>
                  <a:schemeClr val="tx1"/>
                </a:solidFill>
              </a:rPr>
              <a:t>и </a:t>
            </a:r>
            <a:r>
              <a:rPr lang="en-US" sz="2400" b="0" kern="0" dirty="0" smtClean="0">
                <a:solidFill>
                  <a:schemeClr val="tx1"/>
                </a:solidFill>
              </a:rPr>
              <a:t>slip)</a:t>
            </a:r>
            <a:endParaRPr lang="ru-RU" sz="2400" b="0" kern="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New Horizontal MIPS Confidential with Sales_Disclaimer">
  <a:themeElements>
    <a:clrScheme name="1_New Horizontal MIPS Confidential with Sales_Disclaimer 1">
      <a:dk1>
        <a:srgbClr val="3F3F3F"/>
      </a:dk1>
      <a:lt1>
        <a:srgbClr val="FFFFFF"/>
      </a:lt1>
      <a:dk2>
        <a:srgbClr val="3F3F3F"/>
      </a:dk2>
      <a:lt2>
        <a:srgbClr val="FFFFFF"/>
      </a:lt2>
      <a:accent1>
        <a:srgbClr val="99CC00"/>
      </a:accent1>
      <a:accent2>
        <a:srgbClr val="00A1AC"/>
      </a:accent2>
      <a:accent3>
        <a:srgbClr val="FFFFFF"/>
      </a:accent3>
      <a:accent4>
        <a:srgbClr val="343434"/>
      </a:accent4>
      <a:accent5>
        <a:srgbClr val="CAE2AA"/>
      </a:accent5>
      <a:accent6>
        <a:srgbClr val="00919B"/>
      </a:accent6>
      <a:hlink>
        <a:srgbClr val="99CC00"/>
      </a:hlink>
      <a:folHlink>
        <a:srgbClr val="B2B2B2"/>
      </a:folHlink>
    </a:clrScheme>
    <a:fontScheme name="1_New Horizontal MIPS Confidential with Sales_Disclaim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1_New Horizontal MIPS Confidential with Sales_Disclaimer 1">
        <a:dk1>
          <a:srgbClr val="3F3F3F"/>
        </a:dk1>
        <a:lt1>
          <a:srgbClr val="FFFFFF"/>
        </a:lt1>
        <a:dk2>
          <a:srgbClr val="3F3F3F"/>
        </a:dk2>
        <a:lt2>
          <a:srgbClr val="FFFFFF"/>
        </a:lt2>
        <a:accent1>
          <a:srgbClr val="99CC00"/>
        </a:accent1>
        <a:accent2>
          <a:srgbClr val="00A1AC"/>
        </a:accent2>
        <a:accent3>
          <a:srgbClr val="FFFFFF"/>
        </a:accent3>
        <a:accent4>
          <a:srgbClr val="343434"/>
        </a:accent4>
        <a:accent5>
          <a:srgbClr val="CAE2AA"/>
        </a:accent5>
        <a:accent6>
          <a:srgbClr val="00919B"/>
        </a:accent6>
        <a:hlink>
          <a:srgbClr val="99C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37465</TotalTime>
  <Words>1803</Words>
  <Application>Microsoft Office PowerPoint</Application>
  <PresentationFormat>On-screen Show (4:3)</PresentationFormat>
  <Paragraphs>343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1_New Horizontal MIPS Confidential with Sales_Disclaimer</vt:lpstr>
      <vt:lpstr>Slide 1</vt:lpstr>
      <vt:lpstr>Чем ядра MIPS M4K, M14K и microAptiv хороши для микроконтроллеров?</vt:lpstr>
      <vt:lpstr>Лучшая производительность в своем классе</vt:lpstr>
      <vt:lpstr>Slide 4</vt:lpstr>
      <vt:lpstr>Спецификации для следущего ядра - microAptiv</vt:lpstr>
      <vt:lpstr>Главные особенности</vt:lpstr>
      <vt:lpstr>Конвейер M4K напоминает конвейер из учебников</vt:lpstr>
      <vt:lpstr>Более полная диаграмма конвейера MIPS M4K (вариант с быстрым умножением и делением)</vt:lpstr>
      <vt:lpstr>Иллюстрация форвардинга в конвейере MIPS M4K</vt:lpstr>
      <vt:lpstr>16-битные наборы инструкций – MIPS16e и microMIPS</vt:lpstr>
      <vt:lpstr>Пример 32-битной и 16-битной команд</vt:lpstr>
      <vt:lpstr>Два варианта трансляции виртуальных адресов в архитектуре MIPS</vt:lpstr>
      <vt:lpstr>Карта виртуальных адресов M4K</vt:lpstr>
      <vt:lpstr>В PIC32 адресное пространство пользователя вообще не используется</vt:lpstr>
      <vt:lpstr>Новый способ защиты памяти- Memory Protection Unit</vt:lpstr>
      <vt:lpstr>Устройство защиты памяти – Memory Protection Unit</vt:lpstr>
      <vt:lpstr>Умножение и деление</vt:lpstr>
      <vt:lpstr>Зачем нужна специальная команда умножения со сложением - MADD?</vt:lpstr>
      <vt:lpstr>Новое ядро M14KE / microAptiv реализует большое набор инструкций для DSP</vt:lpstr>
      <vt:lpstr>Пример команды из DSP-расширения</vt:lpstr>
      <vt:lpstr>MIPS M14KE / microAptiv - объединение двух трендов в эволюции микроконтроллеров и DSP</vt:lpstr>
      <vt:lpstr>Новые инструкции для эксклюзивного доступа</vt:lpstr>
      <vt:lpstr>Оптимизация обработки прерываний в M14K и microAptiv</vt:lpstr>
      <vt:lpstr>Экстра: Простор для инноваций в системах на кристалле</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Marva Maida</dc:creator>
  <cp:lastModifiedBy>panchul</cp:lastModifiedBy>
  <cp:revision>1296</cp:revision>
  <dcterms:created xsi:type="dcterms:W3CDTF">2011-02-09T22:38:41Z</dcterms:created>
  <dcterms:modified xsi:type="dcterms:W3CDTF">2012-11-02T03:11:58Z</dcterms:modified>
</cp:coreProperties>
</file>