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2" r:id="rId3"/>
    <p:sldId id="284" r:id="rId4"/>
    <p:sldId id="257" r:id="rId5"/>
    <p:sldId id="286" r:id="rId6"/>
    <p:sldId id="258" r:id="rId7"/>
    <p:sldId id="295" r:id="rId8"/>
    <p:sldId id="264" r:id="rId9"/>
    <p:sldId id="296" r:id="rId10"/>
    <p:sldId id="297" r:id="rId11"/>
    <p:sldId id="298" r:id="rId12"/>
    <p:sldId id="294" r:id="rId13"/>
    <p:sldId id="281" r:id="rId14"/>
    <p:sldId id="283" r:id="rId15"/>
    <p:sldId id="273" r:id="rId16"/>
    <p:sldId id="291" r:id="rId17"/>
    <p:sldId id="292" r:id="rId18"/>
    <p:sldId id="275" r:id="rId19"/>
    <p:sldId id="276" r:id="rId20"/>
    <p:sldId id="277" r:id="rId21"/>
    <p:sldId id="278" r:id="rId22"/>
    <p:sldId id="279" r:id="rId23"/>
    <p:sldId id="280" r:id="rId24"/>
    <p:sldId id="289" r:id="rId25"/>
    <p:sldId id="287" r:id="rId26"/>
    <p:sldId id="288" r:id="rId27"/>
    <p:sldId id="28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6666"/>
    <a:srgbClr val="000000"/>
    <a:srgbClr val="FFFFFF"/>
    <a:srgbClr val="00CC99"/>
    <a:srgbClr val="DDFFDD"/>
    <a:srgbClr val="003300"/>
    <a:srgbClr val="CCFF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10" autoAdjust="0"/>
  </p:normalViewPr>
  <p:slideViewPr>
    <p:cSldViewPr snapToGrid="0">
      <p:cViewPr>
        <p:scale>
          <a:sx n="125" d="100"/>
          <a:sy n="125" d="100"/>
        </p:scale>
        <p:origin x="-1140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DDA2F9-471D-4FEF-BD7D-34582DE8D4B4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5E5966-DBBD-42BE-931D-72C9BBE3E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96751A-580E-41AA-BE24-49A53C4FF756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latin typeface="+mn-lt"/>
              <a:cs typeface="+mn-cs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2" tIns="45716" rIns="91432" bIns="45716" anchor="b"/>
          <a:lstStyle/>
          <a:p>
            <a:pPr algn="r" defTabSz="912813"/>
            <a:fld id="{611A1487-4D36-4C0B-A4D6-511A5521CEFF}" type="slidenum">
              <a:rPr lang="en-US" sz="1200">
                <a:latin typeface="Times New Roman" pitchFamily="18" charset="0"/>
              </a:rPr>
              <a:pPr algn="r" defTabSz="912813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60FBF8-40E0-4E43-A5EE-411B060A66D9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latin typeface="+mn-lt"/>
              <a:cs typeface="+mn-cs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2" tIns="45716" rIns="91432" bIns="45716" anchor="b"/>
          <a:lstStyle/>
          <a:p>
            <a:pPr algn="r" defTabSz="912813"/>
            <a:fld id="{85BC89BB-FB05-48F4-AB3C-B4C76794E5E1}" type="slidenum">
              <a:rPr lang="en-US" sz="1200">
                <a:latin typeface="Times New Roman" pitchFamily="18" charset="0"/>
              </a:rPr>
              <a:pPr algn="r" defTabSz="912813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5" name="Picture 3" descr="MICV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879475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0" y="6629400"/>
            <a:ext cx="406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cs typeface="+mn-cs"/>
              </a:rPr>
              <a:t>Microchip’s Academic Program</a:t>
            </a:r>
          </a:p>
        </p:txBody>
      </p:sp>
      <p:sp>
        <p:nvSpPr>
          <p:cNvPr id="55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21000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5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76775"/>
            <a:ext cx="6400800" cy="1157288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98438"/>
            <a:ext cx="54102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76200" y="1143000"/>
            <a:ext cx="8991600" cy="152400"/>
            <a:chOff x="48" y="720"/>
            <a:chExt cx="5664" cy="96"/>
          </a:xfrm>
        </p:grpSpPr>
        <p:sp>
          <p:nvSpPr>
            <p:cNvPr id="4101" name="Line 5"/>
            <p:cNvSpPr>
              <a:spLocks noChangeShapeType="1"/>
            </p:cNvSpPr>
            <p:nvPr userDrawn="1"/>
          </p:nvSpPr>
          <p:spPr bwMode="auto">
            <a:xfrm>
              <a:off x="48" y="768"/>
              <a:ext cx="556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auto">
            <a:xfrm>
              <a:off x="5616" y="720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458200" y="6629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222F59F2-8433-4E4E-8B5D-B23BE5A5A8AF}" type="slidenum">
              <a:rPr lang="en-US" sz="1200">
                <a:solidFill>
                  <a:srgbClr val="000000"/>
                </a:solidFill>
                <a:latin typeface="+mn-lt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6629400"/>
            <a:ext cx="4102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cs typeface="+mn-cs"/>
              </a:rPr>
              <a:t>Microchip’s Academic Program</a:t>
            </a:r>
          </a:p>
        </p:txBody>
      </p:sp>
      <p:pic>
        <p:nvPicPr>
          <p:cNvPr id="1031" name="Picture 9" descr="logoV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79375"/>
            <a:ext cx="15240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10"/>
          <p:cNvGrpSpPr>
            <a:grpSpLocks/>
          </p:cNvGrpSpPr>
          <p:nvPr/>
        </p:nvGrpSpPr>
        <p:grpSpPr bwMode="auto">
          <a:xfrm rot="10800000">
            <a:off x="76200" y="6553200"/>
            <a:ext cx="8991600" cy="152400"/>
            <a:chOff x="48" y="720"/>
            <a:chExt cx="5664" cy="96"/>
          </a:xfrm>
        </p:grpSpPr>
        <p:sp>
          <p:nvSpPr>
            <p:cNvPr id="4107" name="Line 11"/>
            <p:cNvSpPr>
              <a:spLocks noChangeShapeType="1"/>
            </p:cNvSpPr>
            <p:nvPr userDrawn="1"/>
          </p:nvSpPr>
          <p:spPr bwMode="auto">
            <a:xfrm>
              <a:off x="52" y="768"/>
              <a:ext cx="556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auto">
            <a:xfrm>
              <a:off x="5620" y="720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Font typeface="Monotype Sort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Monotype Sort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Monotype Sort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chip.com/mpla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icrochip.com/mpla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chip.com/dspicblockse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chipdirec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rochip.com/mplab" TargetMode="Externa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rochip.com/mplab" TargetMode="Externa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49300" y="32385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Microchip’s Academic Program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>
            <a:off x="609600" y="1887538"/>
            <a:ext cx="8288338" cy="4687887"/>
          </a:xfrm>
          <a:custGeom>
            <a:avLst/>
            <a:gdLst>
              <a:gd name="T0" fmla="*/ 0 w 5221"/>
              <a:gd name="T1" fmla="*/ 2147483647 h 2953"/>
              <a:gd name="T2" fmla="*/ 0 w 5221"/>
              <a:gd name="T3" fmla="*/ 2147483647 h 2953"/>
              <a:gd name="T4" fmla="*/ 2147483647 w 5221"/>
              <a:gd name="T5" fmla="*/ 0 h 2953"/>
              <a:gd name="T6" fmla="*/ 2147483647 w 5221"/>
              <a:gd name="T7" fmla="*/ 2147483647 h 2953"/>
              <a:gd name="T8" fmla="*/ 2147483647 w 5221"/>
              <a:gd name="T9" fmla="*/ 2147483647 h 2953"/>
              <a:gd name="T10" fmla="*/ 2147483647 w 5221"/>
              <a:gd name="T11" fmla="*/ 2147483647 h 2953"/>
              <a:gd name="T12" fmla="*/ 0 w 5221"/>
              <a:gd name="T13" fmla="*/ 2147483647 h 29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1"/>
              <a:gd name="T22" fmla="*/ 0 h 2953"/>
              <a:gd name="T23" fmla="*/ 5221 w 5221"/>
              <a:gd name="T24" fmla="*/ 2953 h 29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1" h="2953">
                <a:moveTo>
                  <a:pt x="0" y="2953"/>
                </a:moveTo>
                <a:lnTo>
                  <a:pt x="0" y="374"/>
                </a:lnTo>
                <a:lnTo>
                  <a:pt x="1152" y="0"/>
                </a:lnTo>
                <a:lnTo>
                  <a:pt x="4206" y="9"/>
                </a:lnTo>
                <a:lnTo>
                  <a:pt x="5221" y="338"/>
                </a:lnTo>
                <a:lnTo>
                  <a:pt x="5221" y="2953"/>
                </a:lnTo>
                <a:lnTo>
                  <a:pt x="0" y="2953"/>
                </a:lnTo>
                <a:close/>
              </a:path>
            </a:pathLst>
          </a:custGeom>
          <a:gradFill rotWithShape="1">
            <a:gsLst>
              <a:gs pos="0">
                <a:srgbClr val="006600">
                  <a:alpha val="28998"/>
                </a:srgbClr>
              </a:gs>
              <a:gs pos="100000">
                <a:srgbClr val="002F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4363" y="1298575"/>
            <a:ext cx="8305800" cy="1230313"/>
            <a:chOff x="387" y="818"/>
            <a:chExt cx="5232" cy="931"/>
          </a:xfrm>
          <a:solidFill>
            <a:schemeClr val="tx1"/>
          </a:solidFill>
        </p:grpSpPr>
        <p:sp>
          <p:nvSpPr>
            <p:cNvPr id="11274" name="Freeform 4"/>
            <p:cNvSpPr>
              <a:spLocks/>
            </p:cNvSpPr>
            <p:nvPr/>
          </p:nvSpPr>
          <p:spPr bwMode="auto">
            <a:xfrm>
              <a:off x="387" y="818"/>
              <a:ext cx="5232" cy="931"/>
            </a:xfrm>
            <a:custGeom>
              <a:avLst/>
              <a:gdLst>
                <a:gd name="T0" fmla="*/ 8291 w 1517"/>
                <a:gd name="T1" fmla="*/ 1701 h 614"/>
                <a:gd name="T2" fmla="*/ 10219 w 1517"/>
                <a:gd name="T3" fmla="*/ 1763 h 614"/>
                <a:gd name="T4" fmla="*/ 11861 w 1517"/>
                <a:gd name="T5" fmla="*/ 1879 h 614"/>
                <a:gd name="T6" fmla="*/ 13537 w 1517"/>
                <a:gd name="T7" fmla="*/ 1763 h 614"/>
                <a:gd name="T8" fmla="*/ 15465 w 1517"/>
                <a:gd name="T9" fmla="*/ 1701 h 614"/>
                <a:gd name="T10" fmla="*/ 17438 w 1517"/>
                <a:gd name="T11" fmla="*/ 1697 h 614"/>
                <a:gd name="T12" fmla="*/ 19448 w 1517"/>
                <a:gd name="T13" fmla="*/ 1741 h 614"/>
                <a:gd name="T14" fmla="*/ 21207 w 1517"/>
                <a:gd name="T15" fmla="*/ 1835 h 614"/>
                <a:gd name="T16" fmla="*/ 22815 w 1517"/>
                <a:gd name="T17" fmla="*/ 1795 h 614"/>
                <a:gd name="T18" fmla="*/ 24660 w 1517"/>
                <a:gd name="T19" fmla="*/ 1715 h 614"/>
                <a:gd name="T20" fmla="*/ 26667 w 1517"/>
                <a:gd name="T21" fmla="*/ 1689 h 614"/>
                <a:gd name="T22" fmla="*/ 28633 w 1517"/>
                <a:gd name="T23" fmla="*/ 1715 h 614"/>
                <a:gd name="T24" fmla="*/ 30488 w 1517"/>
                <a:gd name="T25" fmla="*/ 1795 h 614"/>
                <a:gd name="T26" fmla="*/ 32044 w 1517"/>
                <a:gd name="T27" fmla="*/ 1835 h 614"/>
                <a:gd name="T28" fmla="*/ 33806 w 1517"/>
                <a:gd name="T29" fmla="*/ 1741 h 614"/>
                <a:gd name="T30" fmla="*/ 35734 w 1517"/>
                <a:gd name="T31" fmla="*/ 1697 h 614"/>
                <a:gd name="T32" fmla="*/ 37707 w 1517"/>
                <a:gd name="T33" fmla="*/ 1701 h 614"/>
                <a:gd name="T34" fmla="*/ 39635 w 1517"/>
                <a:gd name="T35" fmla="*/ 1763 h 614"/>
                <a:gd name="T36" fmla="*/ 41311 w 1517"/>
                <a:gd name="T37" fmla="*/ 1879 h 614"/>
                <a:gd name="T38" fmla="*/ 42953 w 1517"/>
                <a:gd name="T39" fmla="*/ 1763 h 614"/>
                <a:gd name="T40" fmla="*/ 44843 w 1517"/>
                <a:gd name="T41" fmla="*/ 1701 h 614"/>
                <a:gd name="T42" fmla="*/ 46936 w 1517"/>
                <a:gd name="T43" fmla="*/ 1697 h 614"/>
                <a:gd name="T44" fmla="*/ 48899 w 1517"/>
                <a:gd name="T45" fmla="*/ 1741 h 614"/>
                <a:gd name="T46" fmla="*/ 50589 w 1517"/>
                <a:gd name="T47" fmla="*/ 1835 h 614"/>
                <a:gd name="T48" fmla="*/ 52220 w 1517"/>
                <a:gd name="T49" fmla="*/ 1795 h 614"/>
                <a:gd name="T50" fmla="*/ 54075 w 1517"/>
                <a:gd name="T51" fmla="*/ 1715 h 614"/>
                <a:gd name="T52" fmla="*/ 56038 w 1517"/>
                <a:gd name="T53" fmla="*/ 1689 h 614"/>
                <a:gd name="T54" fmla="*/ 58700 w 1517"/>
                <a:gd name="T55" fmla="*/ 1741 h 614"/>
                <a:gd name="T56" fmla="*/ 61008 w 1517"/>
                <a:gd name="T57" fmla="*/ 1879 h 614"/>
                <a:gd name="T58" fmla="*/ 61746 w 1517"/>
                <a:gd name="T59" fmla="*/ 1803 h 614"/>
                <a:gd name="T60" fmla="*/ 58787 w 1517"/>
                <a:gd name="T61" fmla="*/ 1221 h 614"/>
                <a:gd name="T62" fmla="*/ 53906 w 1517"/>
                <a:gd name="T63" fmla="*/ 722 h 614"/>
                <a:gd name="T64" fmla="*/ 47426 w 1517"/>
                <a:gd name="T65" fmla="*/ 338 h 614"/>
                <a:gd name="T66" fmla="*/ 39752 w 1517"/>
                <a:gd name="T67" fmla="*/ 88 h 614"/>
                <a:gd name="T68" fmla="*/ 31223 w 1517"/>
                <a:gd name="T69" fmla="*/ 0 h 614"/>
                <a:gd name="T70" fmla="*/ 22397 w 1517"/>
                <a:gd name="T71" fmla="*/ 94 h 614"/>
                <a:gd name="T72" fmla="*/ 14475 w 1517"/>
                <a:gd name="T73" fmla="*/ 364 h 614"/>
                <a:gd name="T74" fmla="*/ 7922 w 1517"/>
                <a:gd name="T75" fmla="*/ 770 h 614"/>
                <a:gd name="T76" fmla="*/ 3080 w 1517"/>
                <a:gd name="T77" fmla="*/ 1304 h 614"/>
                <a:gd name="T78" fmla="*/ 335 w 1517"/>
                <a:gd name="T79" fmla="*/ 1920 h 614"/>
                <a:gd name="T80" fmla="*/ 1307 w 1517"/>
                <a:gd name="T81" fmla="*/ 1959 h 614"/>
                <a:gd name="T82" fmla="*/ 3901 w 1517"/>
                <a:gd name="T83" fmla="*/ 1760 h 614"/>
                <a:gd name="T84" fmla="*/ 6970 w 1517"/>
                <a:gd name="T85" fmla="*/ 1689 h 6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17"/>
                <a:gd name="T130" fmla="*/ 0 h 614"/>
                <a:gd name="T131" fmla="*/ 1517 w 1517"/>
                <a:gd name="T132" fmla="*/ 614 h 6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17" h="614">
                  <a:moveTo>
                    <a:pt x="170" y="485"/>
                  </a:moveTo>
                  <a:lnTo>
                    <a:pt x="186" y="487"/>
                  </a:lnTo>
                  <a:lnTo>
                    <a:pt x="202" y="488"/>
                  </a:lnTo>
                  <a:lnTo>
                    <a:pt x="219" y="492"/>
                  </a:lnTo>
                  <a:lnTo>
                    <a:pt x="235" y="499"/>
                  </a:lnTo>
                  <a:lnTo>
                    <a:pt x="249" y="506"/>
                  </a:lnTo>
                  <a:lnTo>
                    <a:pt x="264" y="515"/>
                  </a:lnTo>
                  <a:lnTo>
                    <a:pt x="276" y="526"/>
                  </a:lnTo>
                  <a:lnTo>
                    <a:pt x="289" y="539"/>
                  </a:lnTo>
                  <a:lnTo>
                    <a:pt x="301" y="526"/>
                  </a:lnTo>
                  <a:lnTo>
                    <a:pt x="316" y="515"/>
                  </a:lnTo>
                  <a:lnTo>
                    <a:pt x="330" y="506"/>
                  </a:lnTo>
                  <a:lnTo>
                    <a:pt x="344" y="499"/>
                  </a:lnTo>
                  <a:lnTo>
                    <a:pt x="361" y="492"/>
                  </a:lnTo>
                  <a:lnTo>
                    <a:pt x="377" y="488"/>
                  </a:lnTo>
                  <a:lnTo>
                    <a:pt x="393" y="487"/>
                  </a:lnTo>
                  <a:lnTo>
                    <a:pt x="409" y="485"/>
                  </a:lnTo>
                  <a:lnTo>
                    <a:pt x="425" y="487"/>
                  </a:lnTo>
                  <a:lnTo>
                    <a:pt x="441" y="488"/>
                  </a:lnTo>
                  <a:lnTo>
                    <a:pt x="458" y="492"/>
                  </a:lnTo>
                  <a:lnTo>
                    <a:pt x="474" y="499"/>
                  </a:lnTo>
                  <a:lnTo>
                    <a:pt x="488" y="506"/>
                  </a:lnTo>
                  <a:lnTo>
                    <a:pt x="502" y="515"/>
                  </a:lnTo>
                  <a:lnTo>
                    <a:pt x="517" y="526"/>
                  </a:lnTo>
                  <a:lnTo>
                    <a:pt x="529" y="539"/>
                  </a:lnTo>
                  <a:lnTo>
                    <a:pt x="542" y="526"/>
                  </a:lnTo>
                  <a:lnTo>
                    <a:pt x="556" y="515"/>
                  </a:lnTo>
                  <a:lnTo>
                    <a:pt x="571" y="506"/>
                  </a:lnTo>
                  <a:lnTo>
                    <a:pt x="585" y="499"/>
                  </a:lnTo>
                  <a:lnTo>
                    <a:pt x="601" y="492"/>
                  </a:lnTo>
                  <a:lnTo>
                    <a:pt x="617" y="488"/>
                  </a:lnTo>
                  <a:lnTo>
                    <a:pt x="634" y="487"/>
                  </a:lnTo>
                  <a:lnTo>
                    <a:pt x="650" y="485"/>
                  </a:lnTo>
                  <a:lnTo>
                    <a:pt x="666" y="487"/>
                  </a:lnTo>
                  <a:lnTo>
                    <a:pt x="682" y="488"/>
                  </a:lnTo>
                  <a:lnTo>
                    <a:pt x="698" y="492"/>
                  </a:lnTo>
                  <a:lnTo>
                    <a:pt x="714" y="499"/>
                  </a:lnTo>
                  <a:lnTo>
                    <a:pt x="729" y="506"/>
                  </a:lnTo>
                  <a:lnTo>
                    <a:pt x="743" y="515"/>
                  </a:lnTo>
                  <a:lnTo>
                    <a:pt x="756" y="526"/>
                  </a:lnTo>
                  <a:lnTo>
                    <a:pt x="768" y="539"/>
                  </a:lnTo>
                  <a:lnTo>
                    <a:pt x="781" y="526"/>
                  </a:lnTo>
                  <a:lnTo>
                    <a:pt x="795" y="515"/>
                  </a:lnTo>
                  <a:lnTo>
                    <a:pt x="810" y="506"/>
                  </a:lnTo>
                  <a:lnTo>
                    <a:pt x="824" y="499"/>
                  </a:lnTo>
                  <a:lnTo>
                    <a:pt x="838" y="492"/>
                  </a:lnTo>
                  <a:lnTo>
                    <a:pt x="854" y="488"/>
                  </a:lnTo>
                  <a:lnTo>
                    <a:pt x="871" y="487"/>
                  </a:lnTo>
                  <a:lnTo>
                    <a:pt x="887" y="485"/>
                  </a:lnTo>
                  <a:lnTo>
                    <a:pt x="903" y="487"/>
                  </a:lnTo>
                  <a:lnTo>
                    <a:pt x="919" y="488"/>
                  </a:lnTo>
                  <a:lnTo>
                    <a:pt x="935" y="492"/>
                  </a:lnTo>
                  <a:lnTo>
                    <a:pt x="951" y="499"/>
                  </a:lnTo>
                  <a:lnTo>
                    <a:pt x="966" y="506"/>
                  </a:lnTo>
                  <a:lnTo>
                    <a:pt x="980" y="515"/>
                  </a:lnTo>
                  <a:lnTo>
                    <a:pt x="995" y="526"/>
                  </a:lnTo>
                  <a:lnTo>
                    <a:pt x="1007" y="539"/>
                  </a:lnTo>
                  <a:lnTo>
                    <a:pt x="1020" y="526"/>
                  </a:lnTo>
                  <a:lnTo>
                    <a:pt x="1032" y="515"/>
                  </a:lnTo>
                  <a:lnTo>
                    <a:pt x="1047" y="506"/>
                  </a:lnTo>
                  <a:lnTo>
                    <a:pt x="1061" y="499"/>
                  </a:lnTo>
                  <a:lnTo>
                    <a:pt x="1077" y="492"/>
                  </a:lnTo>
                  <a:lnTo>
                    <a:pt x="1093" y="488"/>
                  </a:lnTo>
                  <a:lnTo>
                    <a:pt x="1110" y="487"/>
                  </a:lnTo>
                  <a:lnTo>
                    <a:pt x="1126" y="485"/>
                  </a:lnTo>
                  <a:lnTo>
                    <a:pt x="1144" y="487"/>
                  </a:lnTo>
                  <a:lnTo>
                    <a:pt x="1160" y="488"/>
                  </a:lnTo>
                  <a:lnTo>
                    <a:pt x="1176" y="492"/>
                  </a:lnTo>
                  <a:lnTo>
                    <a:pt x="1192" y="499"/>
                  </a:lnTo>
                  <a:lnTo>
                    <a:pt x="1207" y="506"/>
                  </a:lnTo>
                  <a:lnTo>
                    <a:pt x="1221" y="515"/>
                  </a:lnTo>
                  <a:lnTo>
                    <a:pt x="1233" y="526"/>
                  </a:lnTo>
                  <a:lnTo>
                    <a:pt x="1246" y="539"/>
                  </a:lnTo>
                  <a:lnTo>
                    <a:pt x="1259" y="526"/>
                  </a:lnTo>
                  <a:lnTo>
                    <a:pt x="1273" y="515"/>
                  </a:lnTo>
                  <a:lnTo>
                    <a:pt x="1287" y="506"/>
                  </a:lnTo>
                  <a:lnTo>
                    <a:pt x="1302" y="499"/>
                  </a:lnTo>
                  <a:lnTo>
                    <a:pt x="1318" y="492"/>
                  </a:lnTo>
                  <a:lnTo>
                    <a:pt x="1334" y="488"/>
                  </a:lnTo>
                  <a:lnTo>
                    <a:pt x="1350" y="487"/>
                  </a:lnTo>
                  <a:lnTo>
                    <a:pt x="1366" y="485"/>
                  </a:lnTo>
                  <a:lnTo>
                    <a:pt x="1388" y="487"/>
                  </a:lnTo>
                  <a:lnTo>
                    <a:pt x="1409" y="492"/>
                  </a:lnTo>
                  <a:lnTo>
                    <a:pt x="1431" y="499"/>
                  </a:lnTo>
                  <a:lnTo>
                    <a:pt x="1451" y="510"/>
                  </a:lnTo>
                  <a:lnTo>
                    <a:pt x="1469" y="523"/>
                  </a:lnTo>
                  <a:lnTo>
                    <a:pt x="1487" y="539"/>
                  </a:lnTo>
                  <a:lnTo>
                    <a:pt x="1503" y="559"/>
                  </a:lnTo>
                  <a:lnTo>
                    <a:pt x="1517" y="578"/>
                  </a:lnTo>
                  <a:lnTo>
                    <a:pt x="1505" y="517"/>
                  </a:lnTo>
                  <a:lnTo>
                    <a:pt x="1487" y="460"/>
                  </a:lnTo>
                  <a:lnTo>
                    <a:pt x="1462" y="404"/>
                  </a:lnTo>
                  <a:lnTo>
                    <a:pt x="1433" y="350"/>
                  </a:lnTo>
                  <a:lnTo>
                    <a:pt x="1397" y="300"/>
                  </a:lnTo>
                  <a:lnTo>
                    <a:pt x="1357" y="251"/>
                  </a:lnTo>
                  <a:lnTo>
                    <a:pt x="1314" y="207"/>
                  </a:lnTo>
                  <a:lnTo>
                    <a:pt x="1266" y="167"/>
                  </a:lnTo>
                  <a:lnTo>
                    <a:pt x="1212" y="129"/>
                  </a:lnTo>
                  <a:lnTo>
                    <a:pt x="1156" y="97"/>
                  </a:lnTo>
                  <a:lnTo>
                    <a:pt x="1097" y="68"/>
                  </a:lnTo>
                  <a:lnTo>
                    <a:pt x="1036" y="45"/>
                  </a:lnTo>
                  <a:lnTo>
                    <a:pt x="969" y="25"/>
                  </a:lnTo>
                  <a:lnTo>
                    <a:pt x="903" y="11"/>
                  </a:lnTo>
                  <a:lnTo>
                    <a:pt x="833" y="4"/>
                  </a:lnTo>
                  <a:lnTo>
                    <a:pt x="761" y="0"/>
                  </a:lnTo>
                  <a:lnTo>
                    <a:pt x="687" y="4"/>
                  </a:lnTo>
                  <a:lnTo>
                    <a:pt x="614" y="13"/>
                  </a:lnTo>
                  <a:lnTo>
                    <a:pt x="546" y="27"/>
                  </a:lnTo>
                  <a:lnTo>
                    <a:pt x="477" y="47"/>
                  </a:lnTo>
                  <a:lnTo>
                    <a:pt x="413" y="74"/>
                  </a:lnTo>
                  <a:lnTo>
                    <a:pt x="353" y="104"/>
                  </a:lnTo>
                  <a:lnTo>
                    <a:pt x="296" y="138"/>
                  </a:lnTo>
                  <a:lnTo>
                    <a:pt x="242" y="178"/>
                  </a:lnTo>
                  <a:lnTo>
                    <a:pt x="193" y="221"/>
                  </a:lnTo>
                  <a:lnTo>
                    <a:pt x="149" y="268"/>
                  </a:lnTo>
                  <a:lnTo>
                    <a:pt x="109" y="320"/>
                  </a:lnTo>
                  <a:lnTo>
                    <a:pt x="75" y="374"/>
                  </a:lnTo>
                  <a:lnTo>
                    <a:pt x="48" y="429"/>
                  </a:lnTo>
                  <a:lnTo>
                    <a:pt x="25" y="488"/>
                  </a:lnTo>
                  <a:lnTo>
                    <a:pt x="8" y="551"/>
                  </a:lnTo>
                  <a:lnTo>
                    <a:pt x="0" y="614"/>
                  </a:lnTo>
                  <a:lnTo>
                    <a:pt x="14" y="587"/>
                  </a:lnTo>
                  <a:lnTo>
                    <a:pt x="32" y="562"/>
                  </a:lnTo>
                  <a:lnTo>
                    <a:pt x="50" y="539"/>
                  </a:lnTo>
                  <a:lnTo>
                    <a:pt x="71" y="521"/>
                  </a:lnTo>
                  <a:lnTo>
                    <a:pt x="95" y="505"/>
                  </a:lnTo>
                  <a:lnTo>
                    <a:pt x="118" y="494"/>
                  </a:lnTo>
                  <a:lnTo>
                    <a:pt x="143" y="487"/>
                  </a:lnTo>
                  <a:lnTo>
                    <a:pt x="170" y="4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WordArt 5">
              <a:hlinkClick r:id="rId2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30" y="898"/>
              <a:ext cx="1517" cy="325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chemeClr val="bg2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Impact" pitchFamily="34" charset="0"/>
                </a:rPr>
                <a:t>M</a:t>
              </a:r>
              <a:r>
                <a:rPr lang="en-US" sz="3600" kern="10" dirty="0" smtClean="0">
                  <a:ln w="9525">
                    <a:solidFill>
                      <a:schemeClr val="bg2">
                        <a:lumMod val="75000"/>
                      </a:schemeClr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Impact" pitchFamily="34" charset="0"/>
                </a:rPr>
                <a:t>PLAB  X</a:t>
              </a:r>
              <a:endParaRPr lang="en-US" sz="3600" kern="10" dirty="0">
                <a:ln w="9525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Impact" pitchFamily="34" charset="0"/>
              </a:endParaRPr>
            </a:p>
          </p:txBody>
        </p:sp>
        <p:sp>
          <p:nvSpPr>
            <p:cNvPr id="1127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476" y="885"/>
              <a:ext cx="104" cy="9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600" kern="10" dirty="0">
                  <a:ln w="31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®</a:t>
              </a:r>
            </a:p>
          </p:txBody>
        </p:sp>
        <p:sp>
          <p:nvSpPr>
            <p:cNvPr id="1127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44" y="1265"/>
              <a:ext cx="3095" cy="242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I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ntegrated Development Environment (IDE)</a:t>
              </a:r>
            </a:p>
          </p:txBody>
        </p:sp>
      </p:grpSp>
      <p:sp>
        <p:nvSpPr>
          <p:cNvPr id="11269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Software Solutions for all Levels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32425" y="2524125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BASIC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52500" y="2524125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Assembly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Programming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193800" y="3186113"/>
            <a:ext cx="1216025" cy="677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MPASM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Assembler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1204913" y="3989388"/>
            <a:ext cx="1216025" cy="677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MPSIM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Simulator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192463" y="2524125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Programming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5276850" y="3186113"/>
            <a:ext cx="1254125" cy="6778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Third-Party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BASIC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Compilers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76600" y="3177540"/>
            <a:ext cx="1434965" cy="1281470"/>
            <a:chOff x="-520565" y="2887980"/>
            <a:chExt cx="1434965" cy="1281470"/>
          </a:xfrm>
        </p:grpSpPr>
        <p:grpSp>
          <p:nvGrpSpPr>
            <p:cNvPr id="52" name="Group 28"/>
            <p:cNvGrpSpPr/>
            <p:nvPr/>
          </p:nvGrpSpPr>
          <p:grpSpPr>
            <a:xfrm>
              <a:off x="-388620" y="2887980"/>
              <a:ext cx="1158240" cy="1196340"/>
              <a:chOff x="-388620" y="2887980"/>
              <a:chExt cx="1158240" cy="119634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-388620" y="2926080"/>
                <a:ext cx="1158240" cy="1158240"/>
              </a:xfrm>
              <a:prstGeom prst="ellipse">
                <a:avLst/>
              </a:prstGeom>
              <a:solidFill>
                <a:srgbClr val="006666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-251460" y="3192780"/>
                <a:ext cx="883920" cy="731520"/>
              </a:xfrm>
              <a:prstGeom prst="ellipse">
                <a:avLst/>
              </a:prstGeom>
              <a:solidFill>
                <a:srgbClr val="00CC99">
                  <a:alpha val="61961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-297180" y="2887980"/>
                <a:ext cx="998220" cy="70104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CC99"/>
                  </a:gs>
                  <a:gs pos="2000">
                    <a:schemeClr val="bg1"/>
                  </a:gs>
                  <a:gs pos="0">
                    <a:srgbClr val="00CC99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-520565" y="3055619"/>
              <a:ext cx="143496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2700">
                    <a:solidFill>
                      <a:schemeClr val="bg2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 pitchFamily="34" charset="0"/>
                </a:rPr>
                <a:t>MPLAB</a:t>
              </a:r>
              <a:endParaRPr lang="en-US" sz="2000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520565" y="3246120"/>
              <a:ext cx="1434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err="1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B2B2B2"/>
                  </a:solidFill>
                  <a:latin typeface="Gautami" pitchFamily="34" charset="0"/>
                  <a:cs typeface="Gautami" pitchFamily="34" charset="0"/>
                </a:rPr>
                <a:t>xc</a:t>
              </a:r>
              <a:endParaRPr lang="en-US" sz="5400" b="1" cap="none" spc="3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B2B2B2"/>
                </a:solidFill>
                <a:effectLst/>
                <a:latin typeface="Gautami" pitchFamily="34" charset="0"/>
                <a:cs typeface="Gautam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520565" y="3710939"/>
              <a:ext cx="143496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cap="none" spc="0" dirty="0" smtClean="0">
                  <a:ln w="10541" cmpd="sng">
                    <a:solidFill>
                      <a:schemeClr val="bg2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Compilers</a:t>
              </a:r>
              <a:endParaRPr lang="en-US" sz="1200" cap="none" spc="0" dirty="0">
                <a:ln w="10541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>
            <a:off x="609600" y="1887538"/>
            <a:ext cx="8288338" cy="4687887"/>
          </a:xfrm>
          <a:custGeom>
            <a:avLst/>
            <a:gdLst>
              <a:gd name="T0" fmla="*/ 0 w 5221"/>
              <a:gd name="T1" fmla="*/ 2147483647 h 2953"/>
              <a:gd name="T2" fmla="*/ 0 w 5221"/>
              <a:gd name="T3" fmla="*/ 2147483647 h 2953"/>
              <a:gd name="T4" fmla="*/ 2147483647 w 5221"/>
              <a:gd name="T5" fmla="*/ 0 h 2953"/>
              <a:gd name="T6" fmla="*/ 2147483647 w 5221"/>
              <a:gd name="T7" fmla="*/ 2147483647 h 2953"/>
              <a:gd name="T8" fmla="*/ 2147483647 w 5221"/>
              <a:gd name="T9" fmla="*/ 2147483647 h 2953"/>
              <a:gd name="T10" fmla="*/ 2147483647 w 5221"/>
              <a:gd name="T11" fmla="*/ 2147483647 h 2953"/>
              <a:gd name="T12" fmla="*/ 0 w 5221"/>
              <a:gd name="T13" fmla="*/ 2147483647 h 29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1"/>
              <a:gd name="T22" fmla="*/ 0 h 2953"/>
              <a:gd name="T23" fmla="*/ 5221 w 5221"/>
              <a:gd name="T24" fmla="*/ 2953 h 29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1" h="2953">
                <a:moveTo>
                  <a:pt x="0" y="2953"/>
                </a:moveTo>
                <a:lnTo>
                  <a:pt x="0" y="374"/>
                </a:lnTo>
                <a:lnTo>
                  <a:pt x="1152" y="0"/>
                </a:lnTo>
                <a:lnTo>
                  <a:pt x="4206" y="9"/>
                </a:lnTo>
                <a:lnTo>
                  <a:pt x="5221" y="338"/>
                </a:lnTo>
                <a:lnTo>
                  <a:pt x="5221" y="2953"/>
                </a:lnTo>
                <a:lnTo>
                  <a:pt x="0" y="2953"/>
                </a:lnTo>
                <a:close/>
              </a:path>
            </a:pathLst>
          </a:custGeom>
          <a:gradFill rotWithShape="1">
            <a:gsLst>
              <a:gs pos="0">
                <a:srgbClr val="006600">
                  <a:alpha val="28998"/>
                </a:srgbClr>
              </a:gs>
              <a:gs pos="100000">
                <a:srgbClr val="002F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4363" y="1298575"/>
            <a:ext cx="8305800" cy="1230313"/>
            <a:chOff x="387" y="818"/>
            <a:chExt cx="5232" cy="931"/>
          </a:xfrm>
          <a:solidFill>
            <a:schemeClr val="tx1"/>
          </a:solidFill>
        </p:grpSpPr>
        <p:sp>
          <p:nvSpPr>
            <p:cNvPr id="11274" name="Freeform 4"/>
            <p:cNvSpPr>
              <a:spLocks/>
            </p:cNvSpPr>
            <p:nvPr/>
          </p:nvSpPr>
          <p:spPr bwMode="auto">
            <a:xfrm>
              <a:off x="387" y="818"/>
              <a:ext cx="5232" cy="931"/>
            </a:xfrm>
            <a:custGeom>
              <a:avLst/>
              <a:gdLst>
                <a:gd name="T0" fmla="*/ 8291 w 1517"/>
                <a:gd name="T1" fmla="*/ 1701 h 614"/>
                <a:gd name="T2" fmla="*/ 10219 w 1517"/>
                <a:gd name="T3" fmla="*/ 1763 h 614"/>
                <a:gd name="T4" fmla="*/ 11861 w 1517"/>
                <a:gd name="T5" fmla="*/ 1879 h 614"/>
                <a:gd name="T6" fmla="*/ 13537 w 1517"/>
                <a:gd name="T7" fmla="*/ 1763 h 614"/>
                <a:gd name="T8" fmla="*/ 15465 w 1517"/>
                <a:gd name="T9" fmla="*/ 1701 h 614"/>
                <a:gd name="T10" fmla="*/ 17438 w 1517"/>
                <a:gd name="T11" fmla="*/ 1697 h 614"/>
                <a:gd name="T12" fmla="*/ 19448 w 1517"/>
                <a:gd name="T13" fmla="*/ 1741 h 614"/>
                <a:gd name="T14" fmla="*/ 21207 w 1517"/>
                <a:gd name="T15" fmla="*/ 1835 h 614"/>
                <a:gd name="T16" fmla="*/ 22815 w 1517"/>
                <a:gd name="T17" fmla="*/ 1795 h 614"/>
                <a:gd name="T18" fmla="*/ 24660 w 1517"/>
                <a:gd name="T19" fmla="*/ 1715 h 614"/>
                <a:gd name="T20" fmla="*/ 26667 w 1517"/>
                <a:gd name="T21" fmla="*/ 1689 h 614"/>
                <a:gd name="T22" fmla="*/ 28633 w 1517"/>
                <a:gd name="T23" fmla="*/ 1715 h 614"/>
                <a:gd name="T24" fmla="*/ 30488 w 1517"/>
                <a:gd name="T25" fmla="*/ 1795 h 614"/>
                <a:gd name="T26" fmla="*/ 32044 w 1517"/>
                <a:gd name="T27" fmla="*/ 1835 h 614"/>
                <a:gd name="T28" fmla="*/ 33806 w 1517"/>
                <a:gd name="T29" fmla="*/ 1741 h 614"/>
                <a:gd name="T30" fmla="*/ 35734 w 1517"/>
                <a:gd name="T31" fmla="*/ 1697 h 614"/>
                <a:gd name="T32" fmla="*/ 37707 w 1517"/>
                <a:gd name="T33" fmla="*/ 1701 h 614"/>
                <a:gd name="T34" fmla="*/ 39635 w 1517"/>
                <a:gd name="T35" fmla="*/ 1763 h 614"/>
                <a:gd name="T36" fmla="*/ 41311 w 1517"/>
                <a:gd name="T37" fmla="*/ 1879 h 614"/>
                <a:gd name="T38" fmla="*/ 42953 w 1517"/>
                <a:gd name="T39" fmla="*/ 1763 h 614"/>
                <a:gd name="T40" fmla="*/ 44843 w 1517"/>
                <a:gd name="T41" fmla="*/ 1701 h 614"/>
                <a:gd name="T42" fmla="*/ 46936 w 1517"/>
                <a:gd name="T43" fmla="*/ 1697 h 614"/>
                <a:gd name="T44" fmla="*/ 48899 w 1517"/>
                <a:gd name="T45" fmla="*/ 1741 h 614"/>
                <a:gd name="T46" fmla="*/ 50589 w 1517"/>
                <a:gd name="T47" fmla="*/ 1835 h 614"/>
                <a:gd name="T48" fmla="*/ 52220 w 1517"/>
                <a:gd name="T49" fmla="*/ 1795 h 614"/>
                <a:gd name="T50" fmla="*/ 54075 w 1517"/>
                <a:gd name="T51" fmla="*/ 1715 h 614"/>
                <a:gd name="T52" fmla="*/ 56038 w 1517"/>
                <a:gd name="T53" fmla="*/ 1689 h 614"/>
                <a:gd name="T54" fmla="*/ 58700 w 1517"/>
                <a:gd name="T55" fmla="*/ 1741 h 614"/>
                <a:gd name="T56" fmla="*/ 61008 w 1517"/>
                <a:gd name="T57" fmla="*/ 1879 h 614"/>
                <a:gd name="T58" fmla="*/ 61746 w 1517"/>
                <a:gd name="T59" fmla="*/ 1803 h 614"/>
                <a:gd name="T60" fmla="*/ 58787 w 1517"/>
                <a:gd name="T61" fmla="*/ 1221 h 614"/>
                <a:gd name="T62" fmla="*/ 53906 w 1517"/>
                <a:gd name="T63" fmla="*/ 722 h 614"/>
                <a:gd name="T64" fmla="*/ 47426 w 1517"/>
                <a:gd name="T65" fmla="*/ 338 h 614"/>
                <a:gd name="T66" fmla="*/ 39752 w 1517"/>
                <a:gd name="T67" fmla="*/ 88 h 614"/>
                <a:gd name="T68" fmla="*/ 31223 w 1517"/>
                <a:gd name="T69" fmla="*/ 0 h 614"/>
                <a:gd name="T70" fmla="*/ 22397 w 1517"/>
                <a:gd name="T71" fmla="*/ 94 h 614"/>
                <a:gd name="T72" fmla="*/ 14475 w 1517"/>
                <a:gd name="T73" fmla="*/ 364 h 614"/>
                <a:gd name="T74" fmla="*/ 7922 w 1517"/>
                <a:gd name="T75" fmla="*/ 770 h 614"/>
                <a:gd name="T76" fmla="*/ 3080 w 1517"/>
                <a:gd name="T77" fmla="*/ 1304 h 614"/>
                <a:gd name="T78" fmla="*/ 335 w 1517"/>
                <a:gd name="T79" fmla="*/ 1920 h 614"/>
                <a:gd name="T80" fmla="*/ 1307 w 1517"/>
                <a:gd name="T81" fmla="*/ 1959 h 614"/>
                <a:gd name="T82" fmla="*/ 3901 w 1517"/>
                <a:gd name="T83" fmla="*/ 1760 h 614"/>
                <a:gd name="T84" fmla="*/ 6970 w 1517"/>
                <a:gd name="T85" fmla="*/ 1689 h 6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17"/>
                <a:gd name="T130" fmla="*/ 0 h 614"/>
                <a:gd name="T131" fmla="*/ 1517 w 1517"/>
                <a:gd name="T132" fmla="*/ 614 h 6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17" h="614">
                  <a:moveTo>
                    <a:pt x="170" y="485"/>
                  </a:moveTo>
                  <a:lnTo>
                    <a:pt x="186" y="487"/>
                  </a:lnTo>
                  <a:lnTo>
                    <a:pt x="202" y="488"/>
                  </a:lnTo>
                  <a:lnTo>
                    <a:pt x="219" y="492"/>
                  </a:lnTo>
                  <a:lnTo>
                    <a:pt x="235" y="499"/>
                  </a:lnTo>
                  <a:lnTo>
                    <a:pt x="249" y="506"/>
                  </a:lnTo>
                  <a:lnTo>
                    <a:pt x="264" y="515"/>
                  </a:lnTo>
                  <a:lnTo>
                    <a:pt x="276" y="526"/>
                  </a:lnTo>
                  <a:lnTo>
                    <a:pt x="289" y="539"/>
                  </a:lnTo>
                  <a:lnTo>
                    <a:pt x="301" y="526"/>
                  </a:lnTo>
                  <a:lnTo>
                    <a:pt x="316" y="515"/>
                  </a:lnTo>
                  <a:lnTo>
                    <a:pt x="330" y="506"/>
                  </a:lnTo>
                  <a:lnTo>
                    <a:pt x="344" y="499"/>
                  </a:lnTo>
                  <a:lnTo>
                    <a:pt x="361" y="492"/>
                  </a:lnTo>
                  <a:lnTo>
                    <a:pt x="377" y="488"/>
                  </a:lnTo>
                  <a:lnTo>
                    <a:pt x="393" y="487"/>
                  </a:lnTo>
                  <a:lnTo>
                    <a:pt x="409" y="485"/>
                  </a:lnTo>
                  <a:lnTo>
                    <a:pt x="425" y="487"/>
                  </a:lnTo>
                  <a:lnTo>
                    <a:pt x="441" y="488"/>
                  </a:lnTo>
                  <a:lnTo>
                    <a:pt x="458" y="492"/>
                  </a:lnTo>
                  <a:lnTo>
                    <a:pt x="474" y="499"/>
                  </a:lnTo>
                  <a:lnTo>
                    <a:pt x="488" y="506"/>
                  </a:lnTo>
                  <a:lnTo>
                    <a:pt x="502" y="515"/>
                  </a:lnTo>
                  <a:lnTo>
                    <a:pt x="517" y="526"/>
                  </a:lnTo>
                  <a:lnTo>
                    <a:pt x="529" y="539"/>
                  </a:lnTo>
                  <a:lnTo>
                    <a:pt x="542" y="526"/>
                  </a:lnTo>
                  <a:lnTo>
                    <a:pt x="556" y="515"/>
                  </a:lnTo>
                  <a:lnTo>
                    <a:pt x="571" y="506"/>
                  </a:lnTo>
                  <a:lnTo>
                    <a:pt x="585" y="499"/>
                  </a:lnTo>
                  <a:lnTo>
                    <a:pt x="601" y="492"/>
                  </a:lnTo>
                  <a:lnTo>
                    <a:pt x="617" y="488"/>
                  </a:lnTo>
                  <a:lnTo>
                    <a:pt x="634" y="487"/>
                  </a:lnTo>
                  <a:lnTo>
                    <a:pt x="650" y="485"/>
                  </a:lnTo>
                  <a:lnTo>
                    <a:pt x="666" y="487"/>
                  </a:lnTo>
                  <a:lnTo>
                    <a:pt x="682" y="488"/>
                  </a:lnTo>
                  <a:lnTo>
                    <a:pt x="698" y="492"/>
                  </a:lnTo>
                  <a:lnTo>
                    <a:pt x="714" y="499"/>
                  </a:lnTo>
                  <a:lnTo>
                    <a:pt x="729" y="506"/>
                  </a:lnTo>
                  <a:lnTo>
                    <a:pt x="743" y="515"/>
                  </a:lnTo>
                  <a:lnTo>
                    <a:pt x="756" y="526"/>
                  </a:lnTo>
                  <a:lnTo>
                    <a:pt x="768" y="539"/>
                  </a:lnTo>
                  <a:lnTo>
                    <a:pt x="781" y="526"/>
                  </a:lnTo>
                  <a:lnTo>
                    <a:pt x="795" y="515"/>
                  </a:lnTo>
                  <a:lnTo>
                    <a:pt x="810" y="506"/>
                  </a:lnTo>
                  <a:lnTo>
                    <a:pt x="824" y="499"/>
                  </a:lnTo>
                  <a:lnTo>
                    <a:pt x="838" y="492"/>
                  </a:lnTo>
                  <a:lnTo>
                    <a:pt x="854" y="488"/>
                  </a:lnTo>
                  <a:lnTo>
                    <a:pt x="871" y="487"/>
                  </a:lnTo>
                  <a:lnTo>
                    <a:pt x="887" y="485"/>
                  </a:lnTo>
                  <a:lnTo>
                    <a:pt x="903" y="487"/>
                  </a:lnTo>
                  <a:lnTo>
                    <a:pt x="919" y="488"/>
                  </a:lnTo>
                  <a:lnTo>
                    <a:pt x="935" y="492"/>
                  </a:lnTo>
                  <a:lnTo>
                    <a:pt x="951" y="499"/>
                  </a:lnTo>
                  <a:lnTo>
                    <a:pt x="966" y="506"/>
                  </a:lnTo>
                  <a:lnTo>
                    <a:pt x="980" y="515"/>
                  </a:lnTo>
                  <a:lnTo>
                    <a:pt x="995" y="526"/>
                  </a:lnTo>
                  <a:lnTo>
                    <a:pt x="1007" y="539"/>
                  </a:lnTo>
                  <a:lnTo>
                    <a:pt x="1020" y="526"/>
                  </a:lnTo>
                  <a:lnTo>
                    <a:pt x="1032" y="515"/>
                  </a:lnTo>
                  <a:lnTo>
                    <a:pt x="1047" y="506"/>
                  </a:lnTo>
                  <a:lnTo>
                    <a:pt x="1061" y="499"/>
                  </a:lnTo>
                  <a:lnTo>
                    <a:pt x="1077" y="492"/>
                  </a:lnTo>
                  <a:lnTo>
                    <a:pt x="1093" y="488"/>
                  </a:lnTo>
                  <a:lnTo>
                    <a:pt x="1110" y="487"/>
                  </a:lnTo>
                  <a:lnTo>
                    <a:pt x="1126" y="485"/>
                  </a:lnTo>
                  <a:lnTo>
                    <a:pt x="1144" y="487"/>
                  </a:lnTo>
                  <a:lnTo>
                    <a:pt x="1160" y="488"/>
                  </a:lnTo>
                  <a:lnTo>
                    <a:pt x="1176" y="492"/>
                  </a:lnTo>
                  <a:lnTo>
                    <a:pt x="1192" y="499"/>
                  </a:lnTo>
                  <a:lnTo>
                    <a:pt x="1207" y="506"/>
                  </a:lnTo>
                  <a:lnTo>
                    <a:pt x="1221" y="515"/>
                  </a:lnTo>
                  <a:lnTo>
                    <a:pt x="1233" y="526"/>
                  </a:lnTo>
                  <a:lnTo>
                    <a:pt x="1246" y="539"/>
                  </a:lnTo>
                  <a:lnTo>
                    <a:pt x="1259" y="526"/>
                  </a:lnTo>
                  <a:lnTo>
                    <a:pt x="1273" y="515"/>
                  </a:lnTo>
                  <a:lnTo>
                    <a:pt x="1287" y="506"/>
                  </a:lnTo>
                  <a:lnTo>
                    <a:pt x="1302" y="499"/>
                  </a:lnTo>
                  <a:lnTo>
                    <a:pt x="1318" y="492"/>
                  </a:lnTo>
                  <a:lnTo>
                    <a:pt x="1334" y="488"/>
                  </a:lnTo>
                  <a:lnTo>
                    <a:pt x="1350" y="487"/>
                  </a:lnTo>
                  <a:lnTo>
                    <a:pt x="1366" y="485"/>
                  </a:lnTo>
                  <a:lnTo>
                    <a:pt x="1388" y="487"/>
                  </a:lnTo>
                  <a:lnTo>
                    <a:pt x="1409" y="492"/>
                  </a:lnTo>
                  <a:lnTo>
                    <a:pt x="1431" y="499"/>
                  </a:lnTo>
                  <a:lnTo>
                    <a:pt x="1451" y="510"/>
                  </a:lnTo>
                  <a:lnTo>
                    <a:pt x="1469" y="523"/>
                  </a:lnTo>
                  <a:lnTo>
                    <a:pt x="1487" y="539"/>
                  </a:lnTo>
                  <a:lnTo>
                    <a:pt x="1503" y="559"/>
                  </a:lnTo>
                  <a:lnTo>
                    <a:pt x="1517" y="578"/>
                  </a:lnTo>
                  <a:lnTo>
                    <a:pt x="1505" y="517"/>
                  </a:lnTo>
                  <a:lnTo>
                    <a:pt x="1487" y="460"/>
                  </a:lnTo>
                  <a:lnTo>
                    <a:pt x="1462" y="404"/>
                  </a:lnTo>
                  <a:lnTo>
                    <a:pt x="1433" y="350"/>
                  </a:lnTo>
                  <a:lnTo>
                    <a:pt x="1397" y="300"/>
                  </a:lnTo>
                  <a:lnTo>
                    <a:pt x="1357" y="251"/>
                  </a:lnTo>
                  <a:lnTo>
                    <a:pt x="1314" y="207"/>
                  </a:lnTo>
                  <a:lnTo>
                    <a:pt x="1266" y="167"/>
                  </a:lnTo>
                  <a:lnTo>
                    <a:pt x="1212" y="129"/>
                  </a:lnTo>
                  <a:lnTo>
                    <a:pt x="1156" y="97"/>
                  </a:lnTo>
                  <a:lnTo>
                    <a:pt x="1097" y="68"/>
                  </a:lnTo>
                  <a:lnTo>
                    <a:pt x="1036" y="45"/>
                  </a:lnTo>
                  <a:lnTo>
                    <a:pt x="969" y="25"/>
                  </a:lnTo>
                  <a:lnTo>
                    <a:pt x="903" y="11"/>
                  </a:lnTo>
                  <a:lnTo>
                    <a:pt x="833" y="4"/>
                  </a:lnTo>
                  <a:lnTo>
                    <a:pt x="761" y="0"/>
                  </a:lnTo>
                  <a:lnTo>
                    <a:pt x="687" y="4"/>
                  </a:lnTo>
                  <a:lnTo>
                    <a:pt x="614" y="13"/>
                  </a:lnTo>
                  <a:lnTo>
                    <a:pt x="546" y="27"/>
                  </a:lnTo>
                  <a:lnTo>
                    <a:pt x="477" y="47"/>
                  </a:lnTo>
                  <a:lnTo>
                    <a:pt x="413" y="74"/>
                  </a:lnTo>
                  <a:lnTo>
                    <a:pt x="353" y="104"/>
                  </a:lnTo>
                  <a:lnTo>
                    <a:pt x="296" y="138"/>
                  </a:lnTo>
                  <a:lnTo>
                    <a:pt x="242" y="178"/>
                  </a:lnTo>
                  <a:lnTo>
                    <a:pt x="193" y="221"/>
                  </a:lnTo>
                  <a:lnTo>
                    <a:pt x="149" y="268"/>
                  </a:lnTo>
                  <a:lnTo>
                    <a:pt x="109" y="320"/>
                  </a:lnTo>
                  <a:lnTo>
                    <a:pt x="75" y="374"/>
                  </a:lnTo>
                  <a:lnTo>
                    <a:pt x="48" y="429"/>
                  </a:lnTo>
                  <a:lnTo>
                    <a:pt x="25" y="488"/>
                  </a:lnTo>
                  <a:lnTo>
                    <a:pt x="8" y="551"/>
                  </a:lnTo>
                  <a:lnTo>
                    <a:pt x="0" y="614"/>
                  </a:lnTo>
                  <a:lnTo>
                    <a:pt x="14" y="587"/>
                  </a:lnTo>
                  <a:lnTo>
                    <a:pt x="32" y="562"/>
                  </a:lnTo>
                  <a:lnTo>
                    <a:pt x="50" y="539"/>
                  </a:lnTo>
                  <a:lnTo>
                    <a:pt x="71" y="521"/>
                  </a:lnTo>
                  <a:lnTo>
                    <a:pt x="95" y="505"/>
                  </a:lnTo>
                  <a:lnTo>
                    <a:pt x="118" y="494"/>
                  </a:lnTo>
                  <a:lnTo>
                    <a:pt x="143" y="487"/>
                  </a:lnTo>
                  <a:lnTo>
                    <a:pt x="170" y="4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WordArt 5">
              <a:hlinkClick r:id="rId2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30" y="898"/>
              <a:ext cx="1517" cy="325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chemeClr val="bg2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Impact" pitchFamily="34" charset="0"/>
                </a:rPr>
                <a:t>M</a:t>
              </a:r>
              <a:r>
                <a:rPr lang="en-US" sz="3600" kern="10" dirty="0" smtClean="0">
                  <a:ln w="9525">
                    <a:solidFill>
                      <a:schemeClr val="bg2">
                        <a:lumMod val="75000"/>
                      </a:schemeClr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Impact" pitchFamily="34" charset="0"/>
                </a:rPr>
                <a:t>PLAB  X</a:t>
              </a:r>
              <a:endParaRPr lang="en-US" sz="3600" kern="10" dirty="0">
                <a:ln w="9525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Impact" pitchFamily="34" charset="0"/>
              </a:endParaRPr>
            </a:p>
          </p:txBody>
        </p:sp>
        <p:sp>
          <p:nvSpPr>
            <p:cNvPr id="1127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476" y="885"/>
              <a:ext cx="104" cy="9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600" kern="10" dirty="0">
                  <a:ln w="31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®</a:t>
              </a:r>
            </a:p>
          </p:txBody>
        </p:sp>
        <p:sp>
          <p:nvSpPr>
            <p:cNvPr id="1127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44" y="1265"/>
              <a:ext cx="3095" cy="242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I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ntegrated Development Environment (IDE)</a:t>
              </a:r>
            </a:p>
          </p:txBody>
        </p:sp>
      </p:grpSp>
      <p:sp>
        <p:nvSpPr>
          <p:cNvPr id="11269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Software Solutions for all Levels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32425" y="2524125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BASIC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52500" y="2524125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Assembly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Programming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6827838" y="2524125"/>
            <a:ext cx="1684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Visual </a:t>
            </a:r>
          </a:p>
          <a:p>
            <a:pPr algn="ctr"/>
            <a:r>
              <a:rPr lang="en-US" b="1"/>
              <a:t>Programming</a:t>
            </a: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6974812" y="3186601"/>
            <a:ext cx="1630707" cy="677863"/>
            <a:chOff x="2084" y="3279"/>
            <a:chExt cx="864" cy="427"/>
          </a:xfrm>
          <a:solidFill>
            <a:srgbClr val="FFFFCC"/>
          </a:solidFill>
        </p:grpSpPr>
        <p:sp>
          <p:nvSpPr>
            <p:cNvPr id="18" name="AutoShape 39"/>
            <p:cNvSpPr>
              <a:spLocks noChangeArrowheads="1"/>
            </p:cNvSpPr>
            <p:nvPr/>
          </p:nvSpPr>
          <p:spPr bwMode="auto">
            <a:xfrm>
              <a:off x="2106" y="3279"/>
              <a:ext cx="766" cy="42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latin typeface="+mn-lt"/>
                <a:cs typeface="+mn-cs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2304" y="3304"/>
              <a:ext cx="64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Book Antiqua" pitchFamily="18" charset="0"/>
                  <a:cs typeface="+mn-cs"/>
                </a:rPr>
                <a:t>Simulink</a:t>
              </a:r>
              <a:r>
                <a:rPr lang="en-US" sz="1000" b="1" baseline="30000" dirty="0">
                  <a:latin typeface="Book Antiqua" pitchFamily="18" charset="0"/>
                  <a:cs typeface="+mn-cs"/>
                </a:rPr>
                <a:t>®</a:t>
              </a:r>
              <a:endParaRPr lang="en-US" sz="1000" b="1" dirty="0">
                <a:latin typeface="Book Antiqua" pitchFamily="18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latin typeface="Book Antiqua" pitchFamily="18" charset="0"/>
                  <a:cs typeface="+mn-cs"/>
                </a:rPr>
                <a:t>Blocksets for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latin typeface="Book Antiqua" pitchFamily="18" charset="0"/>
                  <a:cs typeface="+mn-cs"/>
                </a:rPr>
                <a:t>dsPIC</a:t>
              </a:r>
              <a:r>
                <a:rPr lang="en-US" sz="1000" b="1" baseline="30000" dirty="0">
                  <a:latin typeface="Book Antiqua" pitchFamily="18" charset="0"/>
                  <a:cs typeface="+mn-cs"/>
                </a:rPr>
                <a:t>®</a:t>
              </a:r>
            </a:p>
          </p:txBody>
        </p:sp>
        <p:pic>
          <p:nvPicPr>
            <p:cNvPr id="20" name="Picture 38" descr="matlab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4" y="3372"/>
              <a:ext cx="330" cy="247"/>
            </a:xfrm>
            <a:prstGeom prst="rect">
              <a:avLst/>
            </a:prstGeom>
            <a:noFill/>
          </p:spPr>
        </p:pic>
      </p:grp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1193800" y="3186113"/>
            <a:ext cx="1216025" cy="677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MPASM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Assembler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1204913" y="3989388"/>
            <a:ext cx="1216025" cy="677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MPSIM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Simulator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192463" y="2524125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Programming</a:t>
            </a:r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5276850" y="3186113"/>
            <a:ext cx="1254125" cy="677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Third-Party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BASIC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Compilers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87223" y="4151068"/>
            <a:ext cx="248301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FREE</a:t>
            </a: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4937125" y="4937125"/>
            <a:ext cx="404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www.microchip.com/dspicblocksets</a:t>
            </a:r>
            <a:r>
              <a:rPr lang="en-US"/>
              <a:t>   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276600" y="3177540"/>
            <a:ext cx="1434965" cy="1281470"/>
            <a:chOff x="-520565" y="2887980"/>
            <a:chExt cx="1434965" cy="1281470"/>
          </a:xfrm>
        </p:grpSpPr>
        <p:grpSp>
          <p:nvGrpSpPr>
            <p:cNvPr id="41" name="Group 28"/>
            <p:cNvGrpSpPr/>
            <p:nvPr/>
          </p:nvGrpSpPr>
          <p:grpSpPr>
            <a:xfrm>
              <a:off x="-388620" y="2887980"/>
              <a:ext cx="1158240" cy="1196340"/>
              <a:chOff x="-388620" y="2887980"/>
              <a:chExt cx="1158240" cy="119634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-388620" y="2926080"/>
                <a:ext cx="1158240" cy="1158240"/>
              </a:xfrm>
              <a:prstGeom prst="ellipse">
                <a:avLst/>
              </a:prstGeom>
              <a:solidFill>
                <a:srgbClr val="006666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-251460" y="3192780"/>
                <a:ext cx="883920" cy="731520"/>
              </a:xfrm>
              <a:prstGeom prst="ellipse">
                <a:avLst/>
              </a:prstGeom>
              <a:solidFill>
                <a:srgbClr val="00CC99">
                  <a:alpha val="61961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-297180" y="2887980"/>
                <a:ext cx="998220" cy="70104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CC99"/>
                  </a:gs>
                  <a:gs pos="2000">
                    <a:schemeClr val="bg1"/>
                  </a:gs>
                  <a:gs pos="0">
                    <a:srgbClr val="00CC99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-520565" y="3055619"/>
              <a:ext cx="143496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2700">
                    <a:solidFill>
                      <a:schemeClr val="bg2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Impact" pitchFamily="34" charset="0"/>
                </a:rPr>
                <a:t>MPLAB</a:t>
              </a:r>
              <a:endParaRPr lang="en-US" sz="2000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520565" y="3246120"/>
              <a:ext cx="1434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err="1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B2B2B2"/>
                  </a:solidFill>
                  <a:latin typeface="Gautami" pitchFamily="34" charset="0"/>
                  <a:cs typeface="Gautami" pitchFamily="34" charset="0"/>
                </a:rPr>
                <a:t>xc</a:t>
              </a:r>
              <a:endParaRPr lang="en-US" sz="5400" b="1" cap="none" spc="3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B2B2B2"/>
                </a:solidFill>
                <a:effectLst/>
                <a:latin typeface="Gautami" pitchFamily="34" charset="0"/>
                <a:cs typeface="Gautam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520565" y="3710939"/>
              <a:ext cx="143496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cap="none" spc="0" dirty="0" smtClean="0">
                  <a:ln w="10541" cmpd="sng">
                    <a:solidFill>
                      <a:schemeClr val="bg2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Compilers</a:t>
              </a:r>
              <a:endParaRPr lang="en-US" sz="1200" cap="none" spc="0" dirty="0">
                <a:ln w="10541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905000" y="198438"/>
            <a:ext cx="6604000" cy="868362"/>
          </a:xfrm>
        </p:spPr>
        <p:txBody>
          <a:bodyPr/>
          <a:lstStyle/>
          <a:p>
            <a:r>
              <a:rPr lang="en-US" sz="3200" smtClean="0"/>
              <a:t>Flowcode Graphical Programming Environment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Supports PIC12, PIC16, PIC18 MCUs</a:t>
            </a:r>
          </a:p>
          <a:p>
            <a:r>
              <a:rPr lang="en-US" smtClean="0"/>
              <a:t>New 16-bit version supports PIC24 MCUs and dsPIC DSCs</a:t>
            </a:r>
          </a:p>
        </p:txBody>
      </p:sp>
      <p:pic>
        <p:nvPicPr>
          <p:cNvPr id="15364" name="Picture 8" descr="Matrix Multimedi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5425" y="6005513"/>
            <a:ext cx="239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2438" y="2865438"/>
            <a:ext cx="57308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matrixmultimedia.com/images/TEFLC-71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2500">
            <a:off x="1444625" y="3687763"/>
            <a:ext cx="1914525" cy="26955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://www.digilentinc.com/Data/Products/CEREBOT-MC7/CerebotMC7-obl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350" y="1409700"/>
            <a:ext cx="26066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5638" y="1697038"/>
            <a:ext cx="30861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 idx="4294967295"/>
          </p:nvPr>
        </p:nvSpPr>
        <p:spPr>
          <a:xfrm>
            <a:off x="1905000" y="198438"/>
            <a:ext cx="6829425" cy="868362"/>
          </a:xfrm>
        </p:spPr>
        <p:txBody>
          <a:bodyPr/>
          <a:lstStyle/>
          <a:p>
            <a:pPr eaLnBrk="1" hangingPunct="1"/>
            <a:r>
              <a:rPr lang="en-US" smtClean="0"/>
              <a:t>Academic Friendly Hardware (Microchip and Third Party)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1431925"/>
            <a:ext cx="28892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44938"/>
            <a:ext cx="1757363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9175" y="4252913"/>
            <a:ext cx="30003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4063" y="3892550"/>
            <a:ext cx="3141662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4950" y="3311525"/>
            <a:ext cx="29384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http://www.digilentinc.com/Data/Products/CEREBOT-MC7/CerebotMC7-obl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350" y="1409700"/>
            <a:ext cx="26066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5638" y="1697038"/>
            <a:ext cx="30861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1905000" y="198438"/>
            <a:ext cx="6829425" cy="868362"/>
          </a:xfrm>
        </p:spPr>
        <p:txBody>
          <a:bodyPr/>
          <a:lstStyle/>
          <a:p>
            <a:pPr eaLnBrk="1" hangingPunct="1"/>
            <a:r>
              <a:rPr lang="en-US" smtClean="0"/>
              <a:t>Academic Friendly Hardware (Microchip and Third Party)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1431925"/>
            <a:ext cx="28892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44938"/>
            <a:ext cx="1757363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9175" y="4252913"/>
            <a:ext cx="30003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4063" y="3892550"/>
            <a:ext cx="3141662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4950" y="3311525"/>
            <a:ext cx="29384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owchart: Process 10"/>
          <p:cNvSpPr/>
          <p:nvPr/>
        </p:nvSpPr>
        <p:spPr>
          <a:xfrm>
            <a:off x="0" y="1263650"/>
            <a:ext cx="9144000" cy="5318125"/>
          </a:xfrm>
          <a:prstGeom prst="flowChartProcess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1" descr="MicrochipDIRECT%20with%20web%20address.png"/>
          <p:cNvPicPr>
            <a:picLocks noChangeAspect="1"/>
          </p:cNvPicPr>
          <p:nvPr/>
        </p:nvPicPr>
        <p:blipFill>
          <a:blip r:embed="rId9" cstate="print">
            <a:lum contrast="-20000"/>
          </a:blip>
          <a:srcRect/>
          <a:stretch>
            <a:fillRect/>
          </a:stretch>
        </p:blipFill>
        <p:spPr bwMode="auto">
          <a:xfrm>
            <a:off x="1463675" y="3457575"/>
            <a:ext cx="63373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32-Point Star 12"/>
          <p:cNvSpPr/>
          <p:nvPr/>
        </p:nvSpPr>
        <p:spPr>
          <a:xfrm>
            <a:off x="2105025" y="1358900"/>
            <a:ext cx="5257800" cy="2274888"/>
          </a:xfrm>
          <a:prstGeom prst="star3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25% Academic Discount on  many Tools Available Through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85800" y="3019425"/>
            <a:ext cx="7772400" cy="1470025"/>
          </a:xfrm>
        </p:spPr>
        <p:txBody>
          <a:bodyPr/>
          <a:lstStyle/>
          <a:p>
            <a:r>
              <a:rPr lang="en-US"/>
              <a:t>Development Tool Highlights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05000" y="198438"/>
            <a:ext cx="6772275" cy="868362"/>
          </a:xfrm>
        </p:spPr>
        <p:txBody>
          <a:bodyPr/>
          <a:lstStyle/>
          <a:p>
            <a:r>
              <a:rPr lang="en-US" smtClean="0"/>
              <a:t>New Microstick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121400" cy="482441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Integrated programmer/debugger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DUT Socket for easy device swapping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Plugs into prototyping areas using 0.025” headers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Microstick II supports 3.3V PIC24FJ, PIC24H, dsPIC33 and PIC32 in SPDIP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Microstick for 3V PIC24F K-series now available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$34.95USD on </a:t>
            </a:r>
            <a:r>
              <a:rPr lang="en-US" dirty="0" err="1" smtClean="0"/>
              <a:t>mD</a:t>
            </a:r>
            <a:endParaRPr lang="en-US" dirty="0" smtClean="0"/>
          </a:p>
          <a:p>
            <a:pPr lvl="1">
              <a:lnSpc>
                <a:spcPct val="120000"/>
              </a:lnSpc>
              <a:buFont typeface="Monotype Sort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120000"/>
              </a:lnSpc>
              <a:buFont typeface="Monotype Sorts" pitchFamily="2" charset="2"/>
              <a:buNone/>
              <a:defRPr/>
            </a:pPr>
            <a:endParaRPr lang="en-US" dirty="0"/>
          </a:p>
        </p:txBody>
      </p:sp>
      <p:pic>
        <p:nvPicPr>
          <p:cNvPr id="19460" name="Picture 2" descr="http://www.microchip.com/stellent/groups/devtools_sg/documents/devtools/~export/en556208~6~en006096~PressReleaseLayout/154008-1.png"/>
          <p:cNvPicPr>
            <a:picLocks noChangeAspect="1" noChangeArrowheads="1"/>
          </p:cNvPicPr>
          <p:nvPr/>
        </p:nvPicPr>
        <p:blipFill>
          <a:blip r:embed="rId2" cstate="print"/>
          <a:srcRect t="24130" b="25070"/>
          <a:stretch>
            <a:fillRect/>
          </a:stretch>
        </p:blipFill>
        <p:spPr bwMode="auto">
          <a:xfrm rot="-1072732">
            <a:off x="3676650" y="4278313"/>
            <a:ext cx="54625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icrochip.com/stellent/groups/devtools_sg/documents/devtools/~export/en010072~15~en006096~PressReleaseLayout/153080-1.pn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 rot="411858">
            <a:off x="5592763" y="2676525"/>
            <a:ext cx="34258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905000" y="198438"/>
            <a:ext cx="6827838" cy="868362"/>
          </a:xfrm>
        </p:spPr>
        <p:txBody>
          <a:bodyPr/>
          <a:lstStyle/>
          <a:p>
            <a:r>
              <a:rPr lang="en-US" smtClean="0"/>
              <a:t>PICDEM™2 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1436688"/>
            <a:ext cx="5626100" cy="46196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Upgrades to this popular Academic platform</a:t>
            </a:r>
          </a:p>
          <a:p>
            <a:pPr lvl="1">
              <a:defRPr/>
            </a:pPr>
            <a:r>
              <a:rPr lang="en-US" dirty="0" smtClean="0"/>
              <a:t>Support for newer 8-bit devices</a:t>
            </a:r>
            <a:br>
              <a:rPr lang="en-US" dirty="0" smtClean="0"/>
            </a:br>
            <a:endParaRPr lang="en-US" dirty="0" smtClean="0"/>
          </a:p>
          <a:p>
            <a:pPr lvl="1">
              <a:defRPr/>
            </a:pPr>
            <a:r>
              <a:rPr lang="en-US" dirty="0" smtClean="0"/>
              <a:t>Adds PICkit™ 3 and PICkit™ Serial Connectivity </a:t>
            </a:r>
            <a:br>
              <a:rPr lang="en-US" dirty="0" smtClean="0"/>
            </a:br>
            <a:endParaRPr lang="en-US" dirty="0" smtClean="0"/>
          </a:p>
          <a:p>
            <a:pPr lvl="1">
              <a:defRPr/>
            </a:pPr>
            <a:r>
              <a:rPr lang="en-US" dirty="0" smtClean="0"/>
              <a:t>Source files in now provided in C Language</a:t>
            </a:r>
          </a:p>
          <a:p>
            <a:pPr lvl="2">
              <a:defRPr/>
            </a:pPr>
            <a:r>
              <a:rPr lang="en-US" dirty="0" smtClean="0"/>
              <a:t>Existing ASM files still available</a:t>
            </a:r>
            <a:br>
              <a:rPr lang="en-US" dirty="0" smtClean="0"/>
            </a:br>
            <a:endParaRPr lang="en-US" dirty="0" smtClean="0"/>
          </a:p>
          <a:p>
            <a:pPr lvl="1">
              <a:defRPr/>
            </a:pPr>
            <a:r>
              <a:rPr lang="en-US" dirty="0" smtClean="0"/>
              <a:t>$99.99USD on </a:t>
            </a:r>
            <a:r>
              <a:rPr lang="en-US" dirty="0" err="1" smtClean="0"/>
              <a:t>mD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chipKIT™ Boards for the Arduino Community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247650" y="1400175"/>
            <a:ext cx="5113338" cy="50196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smtClean="0"/>
              <a:t>Uses modified version of Arduino™ IDE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/>
              <a:t>Adds              MCU Support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/>
              <a:t>Leverage existing resources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/>
              <a:t>Higher performance at a lower cost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/>
              <a:t>Pin-out compatible with many existing 3.3V shields</a:t>
            </a:r>
          </a:p>
        </p:txBody>
      </p:sp>
      <p:pic>
        <p:nvPicPr>
          <p:cNvPr id="21508" name="Picture 14" descr="Arduino_produc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2060575"/>
            <a:ext cx="3814763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5" descr="pic3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0" y="2511425"/>
            <a:ext cx="11001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1" descr="DigilentIn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75" y="5383213"/>
            <a:ext cx="3181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1905000" y="198438"/>
            <a:ext cx="6670675" cy="868362"/>
          </a:xfrm>
        </p:spPr>
        <p:txBody>
          <a:bodyPr/>
          <a:lstStyle/>
          <a:p>
            <a:r>
              <a:rPr lang="en-US" smtClean="0"/>
              <a:t>New shields Highlight Additional 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5519738" cy="4525963"/>
          </a:xfrm>
        </p:spPr>
        <p:txBody>
          <a:bodyPr/>
          <a:lstStyle/>
          <a:p>
            <a:pPr>
              <a:buFont typeface="Monotype Sorts"/>
              <a:buChar char="l"/>
              <a:defRPr/>
            </a:pPr>
            <a:r>
              <a:rPr lang="en-US" dirty="0" smtClean="0"/>
              <a:t>chipKIT Network Shield:</a:t>
            </a:r>
          </a:p>
          <a:p>
            <a:pPr lvl="1">
              <a:buFont typeface="Monotype Sorts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Circuitry and connectors for advanced communications</a:t>
            </a:r>
          </a:p>
          <a:p>
            <a:pPr lvl="1">
              <a:buFont typeface="Monotype Sorts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buFont typeface="Monotype Sorts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buFont typeface="Monotype Sorts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Monotype Sorts"/>
              <a:buChar char="l"/>
              <a:defRPr/>
            </a:pPr>
            <a:r>
              <a:rPr lang="en-US" dirty="0" smtClean="0"/>
              <a:t>chipKIT Basic I/O shield:</a:t>
            </a:r>
          </a:p>
          <a:p>
            <a:pPr lvl="1">
              <a:buFont typeface="Monotype Sorts"/>
              <a:buChar char="l"/>
              <a:defRPr/>
            </a:pPr>
            <a:r>
              <a:rPr lang="en-US" dirty="0" smtClean="0"/>
              <a:t>Input/output expansion board</a:t>
            </a:r>
          </a:p>
          <a:p>
            <a:pPr>
              <a:buFont typeface="Monotype Sorts"/>
              <a:buChar char="l"/>
              <a:defRPr/>
            </a:pPr>
            <a:endParaRPr lang="en-US" dirty="0"/>
          </a:p>
        </p:txBody>
      </p:sp>
      <p:pic>
        <p:nvPicPr>
          <p:cNvPr id="22532" name="Picture 8" descr="http://www.digilentinc.com/Data/Products/CHIPKIT-BASIC-IO-SHIELD/chipKIT-BasicIOShield-obl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475" y="4148138"/>
            <a:ext cx="2595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Group 6"/>
          <p:cNvGrpSpPr>
            <a:grpSpLocks/>
          </p:cNvGrpSpPr>
          <p:nvPr/>
        </p:nvGrpSpPr>
        <p:grpSpPr bwMode="auto">
          <a:xfrm>
            <a:off x="5765800" y="1279525"/>
            <a:ext cx="3378200" cy="5256213"/>
            <a:chOff x="1216689" y="1114793"/>
            <a:chExt cx="4120765" cy="6411723"/>
          </a:xfrm>
        </p:grpSpPr>
        <p:pic>
          <p:nvPicPr>
            <p:cNvPr id="22546" name="Picture 4" descr="chipKIT-NetworkShield-obl-240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24590">
              <a:off x="1216689" y="1114793"/>
              <a:ext cx="3971327" cy="30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7" name="TextBox 5"/>
            <p:cNvSpPr txBox="1">
              <a:spLocks noChangeArrowheads="1"/>
            </p:cNvSpPr>
            <p:nvPr/>
          </p:nvSpPr>
          <p:spPr bwMode="auto">
            <a:xfrm>
              <a:off x="1572600" y="3612169"/>
              <a:ext cx="28135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chipKIT™ Network Shield</a:t>
              </a:r>
            </a:p>
          </p:txBody>
        </p:sp>
        <p:sp>
          <p:nvSpPr>
            <p:cNvPr id="22548" name="TextBox 17"/>
            <p:cNvSpPr txBox="1">
              <a:spLocks noChangeArrowheads="1"/>
            </p:cNvSpPr>
            <p:nvPr/>
          </p:nvSpPr>
          <p:spPr bwMode="auto">
            <a:xfrm>
              <a:off x="1795692" y="7075974"/>
              <a:ext cx="3541762" cy="450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chipKIT™ Basic I/O Shield</a:t>
              </a:r>
            </a:p>
          </p:txBody>
        </p:sp>
      </p:grpSp>
      <p:pic>
        <p:nvPicPr>
          <p:cNvPr id="22534" name="Picture 2" descr="http://www.linux-usb.org/usbot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75" y="3303588"/>
            <a:ext cx="1238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5" name="Group 8"/>
          <p:cNvGrpSpPr>
            <a:grpSpLocks/>
          </p:cNvGrpSpPr>
          <p:nvPr/>
        </p:nvGrpSpPr>
        <p:grpSpPr bwMode="auto">
          <a:xfrm>
            <a:off x="4117975" y="3224213"/>
            <a:ext cx="844550" cy="766762"/>
            <a:chOff x="5705635" y="4937761"/>
            <a:chExt cx="1120820" cy="1016976"/>
          </a:xfrm>
        </p:grpSpPr>
        <p:grpSp>
          <p:nvGrpSpPr>
            <p:cNvPr id="22537" name="Group 23"/>
            <p:cNvGrpSpPr>
              <a:grpSpLocks/>
            </p:cNvGrpSpPr>
            <p:nvPr/>
          </p:nvGrpSpPr>
          <p:grpSpPr bwMode="auto">
            <a:xfrm>
              <a:off x="5909911" y="4937761"/>
              <a:ext cx="702644" cy="702644"/>
              <a:chOff x="5909911" y="4937761"/>
              <a:chExt cx="702644" cy="702644"/>
            </a:xfrm>
          </p:grpSpPr>
          <p:grpSp>
            <p:nvGrpSpPr>
              <p:cNvPr id="22539" name="Rounded Rectangle 11"/>
              <p:cNvGrpSpPr>
                <a:grpSpLocks/>
              </p:cNvGrpSpPr>
              <p:nvPr/>
            </p:nvGrpSpPr>
            <p:grpSpPr bwMode="auto">
              <a:xfrm>
                <a:off x="5888071" y="4913526"/>
                <a:ext cx="743886" cy="743886"/>
                <a:chOff x="4255008" y="3206496"/>
                <a:chExt cx="560832" cy="560832"/>
              </a:xfrm>
            </p:grpSpPr>
            <p:pic>
              <p:nvPicPr>
                <p:cNvPr id="22544" name="Rounded Rectangle 11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255008" y="3206496"/>
                  <a:ext cx="560832" cy="56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4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297334" y="3250627"/>
                  <a:ext cx="478019" cy="4780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2540" name="Group 21"/>
              <p:cNvGrpSpPr>
                <a:grpSpLocks/>
              </p:cNvGrpSpPr>
              <p:nvPr/>
            </p:nvGrpSpPr>
            <p:grpSpPr bwMode="auto">
              <a:xfrm>
                <a:off x="6054291" y="5072514"/>
                <a:ext cx="433136" cy="433137"/>
                <a:chOff x="6054291" y="5072514"/>
                <a:chExt cx="433136" cy="433137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6053259" y="5169370"/>
                  <a:ext cx="434001" cy="3368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01714" y="5120942"/>
                  <a:ext cx="337088" cy="3368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50171" y="5072515"/>
                  <a:ext cx="231748" cy="23161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22538" name="Rectangle 1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51442" y="5544212"/>
              <a:ext cx="1633315" cy="477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6" name="Rectangle 1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6175" y="3127375"/>
            <a:ext cx="17192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7363" y="160338"/>
            <a:ext cx="7175500" cy="1058862"/>
          </a:xfrm>
        </p:spPr>
        <p:txBody>
          <a:bodyPr/>
          <a:lstStyle/>
          <a:p>
            <a:pPr eaLnBrk="1" hangingPunct="1"/>
            <a:r>
              <a:rPr lang="en-US" smtClean="0"/>
              <a:t>Our Mission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25413" y="4510088"/>
            <a:ext cx="8777287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  <a:buSzPct val="70000"/>
              <a:buFont typeface="Monotype Sorts" pitchFamily="2" charset="2"/>
              <a:buNone/>
            </a:pPr>
            <a:r>
              <a:rPr lang="en-US" sz="4000" b="1" i="1"/>
              <a:t>“Facilitate the integration of Microchip products and technologies into the classroom”</a:t>
            </a:r>
          </a:p>
        </p:txBody>
      </p:sp>
      <p:pic>
        <p:nvPicPr>
          <p:cNvPr id="5124" name="Picture 4" descr="academic progr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313" y="1460500"/>
            <a:ext cx="50038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Cerebot Boards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6494463" cy="53181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700" dirty="0" smtClean="0"/>
              <a:t>Cerebot MC7 –Advanced motor control board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dsPIC33FJ128MC706A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8 x Servo Motor connectors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Perfect controller for BDC, BLDC, and Stepper Motors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$119 USD on </a:t>
            </a:r>
            <a:r>
              <a:rPr lang="en-US" sz="2400" dirty="0" err="1" smtClean="0"/>
              <a:t>mD</a:t>
            </a:r>
            <a:endParaRPr lang="en-US" sz="2400" dirty="0" smtClean="0"/>
          </a:p>
          <a:p>
            <a:pPr lvl="1">
              <a:lnSpc>
                <a:spcPct val="120000"/>
              </a:lnSpc>
              <a:defRPr/>
            </a:pPr>
            <a:endParaRPr lang="en-US" sz="2400" dirty="0" smtClean="0"/>
          </a:p>
          <a:p>
            <a:pPr>
              <a:lnSpc>
                <a:spcPct val="120000"/>
              </a:lnSpc>
              <a:defRPr/>
            </a:pPr>
            <a:r>
              <a:rPr lang="en-US" sz="2700" dirty="0" smtClean="0"/>
              <a:t>Cerebot </a:t>
            </a:r>
            <a:r>
              <a:rPr lang="en-US" sz="2700" dirty="0" err="1" smtClean="0"/>
              <a:t>cK</a:t>
            </a:r>
            <a:r>
              <a:rPr lang="en-US" sz="2700" dirty="0" smtClean="0"/>
              <a:t> Platforms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300" dirty="0" smtClean="0"/>
              <a:t>PIC32 Development compatible with both chipKIT™ and MPLAB® IDEs</a:t>
            </a:r>
            <a:br>
              <a:rPr lang="en-US" sz="2300" dirty="0" smtClean="0"/>
            </a:br>
            <a:endParaRPr lang="en-US" sz="2300" dirty="0" smtClean="0"/>
          </a:p>
          <a:p>
            <a:pPr lvl="1">
              <a:lnSpc>
                <a:spcPct val="120000"/>
              </a:lnSpc>
              <a:defRPr/>
            </a:pPr>
            <a:r>
              <a:rPr lang="en-US" sz="2300" dirty="0" smtClean="0"/>
              <a:t>Ideal for migrating from the Arduino/chipKIT world into more industry recognized tools</a:t>
            </a:r>
            <a:br>
              <a:rPr lang="en-US" sz="2300" dirty="0" smtClean="0"/>
            </a:br>
            <a:endParaRPr lang="en-US" sz="2300" dirty="0" smtClean="0"/>
          </a:p>
          <a:p>
            <a:pPr lvl="1">
              <a:lnSpc>
                <a:spcPct val="120000"/>
              </a:lnSpc>
              <a:defRPr/>
            </a:pPr>
            <a:r>
              <a:rPr lang="en-US" sz="2300" dirty="0" smtClean="0"/>
              <a:t>Priced as low as $39.99 USD on </a:t>
            </a:r>
            <a:r>
              <a:rPr lang="en-US" sz="2300" dirty="0" err="1" smtClean="0"/>
              <a:t>mD</a:t>
            </a:r>
            <a:endParaRPr lang="en-US" sz="2700" dirty="0" smtClean="0"/>
          </a:p>
        </p:txBody>
      </p:sp>
      <p:pic>
        <p:nvPicPr>
          <p:cNvPr id="23556" name="Picture 5" descr="DigilentIn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0" y="6043613"/>
            <a:ext cx="2482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http://www.digilentinc.com/Data/Products/CEREBOT-MX3CK/TILE_CerebotMX3cK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4525" y="260508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http://www.digilentinc.com/Data/Products/CEREBOT-MX4CK/TILE_CerebotMX4cK_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4525" y="382428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More Inf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4525" y="5045075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4" descr="http://www.digilentinc.com/Data/Products/CEREBOT-MC7/TILE_CerebotMC7_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4525" y="138588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://www.microchip.com/stellent/groups/devtools_sg/documents/devtools/~export/en554319~2~en006096~PressReleaseLayout/143859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663" y="2927350"/>
            <a:ext cx="358933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http://www.microchip.com/stellent/groups/devtools_sg/documents/devtools/~export/en554316~3~en006096~PressReleaseLayout/14402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13840">
            <a:off x="5521325" y="1668463"/>
            <a:ext cx="15954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MX Series Modules and Target Board</a:t>
            </a:r>
          </a:p>
        </p:txBody>
      </p:sp>
      <p:sp>
        <p:nvSpPr>
          <p:cNvPr id="24581" name="Content Placeholder 2"/>
          <p:cNvSpPr>
            <a:spLocks noGrp="1"/>
          </p:cNvSpPr>
          <p:nvPr>
            <p:ph idx="4294967295"/>
          </p:nvPr>
        </p:nvSpPr>
        <p:spPr>
          <a:xfrm>
            <a:off x="192088" y="1371600"/>
            <a:ext cx="5559425" cy="5160963"/>
          </a:xfrm>
        </p:spPr>
        <p:txBody>
          <a:bodyPr/>
          <a:lstStyle/>
          <a:p>
            <a:r>
              <a:rPr lang="en-US" sz="2800" smtClean="0"/>
              <a:t>Turnkey Lab Solution Featuring:</a:t>
            </a:r>
          </a:p>
          <a:p>
            <a:pPr lvl="1"/>
            <a:r>
              <a:rPr lang="en-US" sz="2400" smtClean="0"/>
              <a:t>PIC24FJ256GB110 MCU</a:t>
            </a:r>
            <a:br>
              <a:rPr lang="en-US" sz="2400" smtClean="0"/>
            </a:br>
            <a:endParaRPr lang="en-US" sz="2400" smtClean="0"/>
          </a:p>
          <a:p>
            <a:pPr lvl="1"/>
            <a:r>
              <a:rPr lang="en-US" sz="2400" smtClean="0"/>
              <a:t>Comes with lab manual, labs and solutions</a:t>
            </a:r>
            <a:br>
              <a:rPr lang="en-US" sz="2400" smtClean="0"/>
            </a:br>
            <a:r>
              <a:rPr lang="en-US" sz="2000" b="1" u="sng" smtClean="0">
                <a:solidFill>
                  <a:schemeClr val="accent2"/>
                </a:solidFill>
              </a:rPr>
              <a:t>www.microchip.com/academiclabs</a:t>
            </a:r>
            <a:br>
              <a:rPr lang="en-US" sz="2000" b="1" u="sng" smtClean="0">
                <a:solidFill>
                  <a:schemeClr val="accent2"/>
                </a:solidFill>
              </a:rPr>
            </a:br>
            <a:r>
              <a:rPr lang="en-US" sz="2000" b="1" u="sng" smtClean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sz="2400" smtClean="0"/>
              <a:t>Integrated Programmer/Debugger to further reduce costs</a:t>
            </a:r>
            <a:br>
              <a:rPr lang="en-US" sz="2400" smtClean="0"/>
            </a:br>
            <a:endParaRPr lang="en-US" sz="2400" smtClean="0"/>
          </a:p>
          <a:p>
            <a:pPr lvl="1"/>
            <a:r>
              <a:rPr lang="en-US" sz="2400" smtClean="0"/>
              <a:t>$165 USD on mD </a:t>
            </a:r>
          </a:p>
        </p:txBody>
      </p:sp>
      <p:pic>
        <p:nvPicPr>
          <p:cNvPr id="24582" name="Picture 8" descr="http://www.stratforddigital.com/image/sd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338" y="5703888"/>
            <a:ext cx="264953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2254"/>
          <a:stretch>
            <a:fillRect/>
          </a:stretch>
        </p:blipFill>
        <p:spPr bwMode="auto">
          <a:xfrm>
            <a:off x="5245100" y="2128838"/>
            <a:ext cx="389890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98438"/>
            <a:ext cx="6499225" cy="868362"/>
          </a:xfrm>
        </p:spPr>
        <p:txBody>
          <a:bodyPr/>
          <a:lstStyle/>
          <a:p>
            <a:r>
              <a:rPr lang="en-US" sz="3200" smtClean="0"/>
              <a:t>EasyPIC v7 Development System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316538" cy="5121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Supports over 250 8-bit PIC MCUs</a:t>
            </a:r>
            <a:br>
              <a:rPr lang="en-US" sz="2400" smtClean="0"/>
            </a:b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Accepts 8 to 40-pin DIP</a:t>
            </a:r>
            <a:br>
              <a:rPr lang="en-US" sz="2400" smtClean="0"/>
            </a:b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Comes with PIC18F45K22</a:t>
            </a:r>
            <a:br>
              <a:rPr lang="en-US" sz="2400" smtClean="0"/>
            </a:b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Integrated programmer/debugger</a:t>
            </a:r>
            <a:br>
              <a:rPr lang="en-US" sz="2400" smtClean="0"/>
            </a:b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$149 USD on mD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450" y="5486400"/>
            <a:ext cx="3314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925" y="2130425"/>
            <a:ext cx="39687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98438"/>
            <a:ext cx="6726238" cy="868362"/>
          </a:xfrm>
        </p:spPr>
        <p:txBody>
          <a:bodyPr/>
          <a:lstStyle/>
          <a:p>
            <a:r>
              <a:rPr lang="en-US" smtClean="0"/>
              <a:t>Mini-32 Board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907088" cy="5183188"/>
          </a:xfrm>
        </p:spPr>
        <p:txBody>
          <a:bodyPr/>
          <a:lstStyle/>
          <a:p>
            <a:r>
              <a:rPr lang="en-US" smtClean="0"/>
              <a:t>PIC32MX534F064H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Pin Compatible with PIC16F887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Preprogrammed with HID Bootloader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$25 USD on mD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450" y="5486400"/>
            <a:ext cx="3314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Getting Started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6225" y="160338"/>
            <a:ext cx="7175500" cy="1058862"/>
          </a:xfrm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Academic Program </a:t>
            </a:r>
            <a:br>
              <a:rPr lang="en-US" smtClean="0"/>
            </a:br>
            <a:r>
              <a:rPr lang="en-US" smtClean="0"/>
              <a:t>Support Resources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t="2475" b="11028"/>
          <a:stretch>
            <a:fillRect/>
          </a:stretch>
        </p:blipFill>
        <p:spPr bwMode="auto">
          <a:xfrm>
            <a:off x="844550" y="1295400"/>
            <a:ext cx="7780338" cy="510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Us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296275" cy="494665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z="2600" smtClean="0"/>
              <a:t>Marc McComb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600" smtClean="0"/>
              <a:t>(480)792-4391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600" smtClean="0">
                <a:solidFill>
                  <a:schemeClr val="accent2"/>
                </a:solidFill>
              </a:rPr>
              <a:t>Academic@microchip.com</a:t>
            </a:r>
          </a:p>
          <a:p>
            <a:pPr eaLnBrk="1" hangingPunct="1">
              <a:buFont typeface="Monotype Sorts" pitchFamily="2" charset="2"/>
              <a:buNone/>
            </a:pPr>
            <a:endParaRPr lang="en-US" sz="2600" smtClean="0">
              <a:solidFill>
                <a:schemeClr val="accent2"/>
              </a:solidFill>
            </a:endParaRPr>
          </a:p>
          <a:p>
            <a:pPr eaLnBrk="1" hangingPunct="1">
              <a:buFont typeface="Monotype Sorts" pitchFamily="2" charset="2"/>
              <a:buNone/>
            </a:pPr>
            <a:r>
              <a:rPr lang="en-US" sz="2600" smtClean="0"/>
              <a:t>Visit us online at </a:t>
            </a:r>
            <a:r>
              <a:rPr lang="en-US" sz="2600" u="sng" smtClean="0">
                <a:solidFill>
                  <a:schemeClr val="accent2"/>
                </a:solidFill>
              </a:rPr>
              <a:t>www.microchip.com/academic</a:t>
            </a:r>
          </a:p>
          <a:p>
            <a:pPr lvl="1" eaLnBrk="1" hangingPunct="1"/>
            <a:r>
              <a:rPr lang="en-US" sz="2200" b="1" smtClean="0"/>
              <a:t>Portal to Academic-Related resources</a:t>
            </a:r>
          </a:p>
          <a:p>
            <a:pPr lvl="1" eaLnBrk="1" hangingPunct="1"/>
            <a:r>
              <a:rPr lang="en-US" sz="2200" b="1" smtClean="0"/>
              <a:t>Download our Academic Program brochure</a:t>
            </a:r>
          </a:p>
          <a:p>
            <a:pPr lvl="1" eaLnBrk="1" hangingPunct="1"/>
            <a:r>
              <a:rPr lang="en-US" sz="2200" b="1" smtClean="0"/>
              <a:t>And more!</a:t>
            </a:r>
          </a:p>
          <a:p>
            <a:pPr eaLnBrk="1" hangingPunct="1">
              <a:buFont typeface="Monotype Sorts" pitchFamily="2" charset="2"/>
              <a:buNone/>
            </a:pPr>
            <a:endParaRPr lang="en-US" sz="2600" u="sng" smtClean="0">
              <a:solidFill>
                <a:schemeClr val="accent2"/>
              </a:solidFill>
            </a:endParaRPr>
          </a:p>
          <a:p>
            <a:pPr eaLnBrk="1" hangingPunct="1">
              <a:buFont typeface="Monotype Sorts" pitchFamily="2" charset="2"/>
              <a:buNone/>
            </a:pPr>
            <a:endParaRPr lang="en-US" sz="2600" smtClean="0"/>
          </a:p>
        </p:txBody>
      </p:sp>
      <p:pic>
        <p:nvPicPr>
          <p:cNvPr id="29700" name="Picture 4" descr="academic progr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488" y="4657725"/>
            <a:ext cx="33909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1525" y="3324225"/>
            <a:ext cx="7772400" cy="1470025"/>
          </a:xfrm>
        </p:spPr>
        <p:txBody>
          <a:bodyPr/>
          <a:lstStyle/>
          <a:p>
            <a:r>
              <a:rPr lang="en-US" sz="6600">
                <a:solidFill>
                  <a:schemeClr val="tx1"/>
                </a:solidFill>
              </a:rPr>
              <a:t>Thank You!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do we do this?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How do we do this?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6763" cy="5160963"/>
          </a:xfrm>
        </p:spPr>
        <p:txBody>
          <a:bodyPr/>
          <a:lstStyle/>
          <a:p>
            <a:pPr eaLnBrk="1" hangingPunct="1"/>
            <a:r>
              <a:rPr lang="en-US" smtClean="0"/>
              <a:t>Access to labs, curriculum and course material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Silicon donations to help seed labs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Assistance in finding low-cost tools 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25% Academic Discount when ordering tools through </a:t>
            </a:r>
            <a:r>
              <a:rPr lang="en-US" u="sng" smtClean="0">
                <a:solidFill>
                  <a:schemeClr val="accent2"/>
                </a:solidFill>
                <a:hlinkClick r:id="rId2"/>
              </a:rPr>
              <a:t>www.microchipdirect.com</a:t>
            </a:r>
            <a:r>
              <a:rPr lang="en-US" u="sng" smtClean="0">
                <a:solidFill>
                  <a:schemeClr val="accent2"/>
                </a:solidFill>
              </a:rPr>
              <a:t/>
            </a:r>
            <a:br>
              <a:rPr lang="en-US" u="sng" smtClean="0">
                <a:solidFill>
                  <a:schemeClr val="accent2"/>
                </a:solidFill>
              </a:rPr>
            </a:b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2125" y="1423988"/>
            <a:ext cx="6778625" cy="452596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500" smtClean="0"/>
              <a:t>Quarterly Newsletter</a:t>
            </a:r>
          </a:p>
          <a:p>
            <a:pPr lvl="1" eaLnBrk="1" hangingPunct="1">
              <a:defRPr/>
            </a:pPr>
            <a:r>
              <a:rPr lang="en-US" sz="2200" smtClean="0"/>
              <a:t>Articles from Students</a:t>
            </a:r>
          </a:p>
          <a:p>
            <a:pPr lvl="1" eaLnBrk="1" hangingPunct="1">
              <a:defRPr/>
            </a:pPr>
            <a:r>
              <a:rPr lang="en-US" sz="2200" smtClean="0"/>
              <a:t>Third Parties</a:t>
            </a:r>
          </a:p>
          <a:p>
            <a:pPr lvl="1" eaLnBrk="1" hangingPunct="1">
              <a:defRPr/>
            </a:pPr>
            <a:r>
              <a:rPr lang="en-US" sz="2200" smtClean="0"/>
              <a:t>New products and technologies</a:t>
            </a:r>
            <a:br>
              <a:rPr lang="en-US" sz="2200" smtClean="0"/>
            </a:br>
            <a:r>
              <a:rPr lang="en-US" sz="2200" b="1" u="sng" smtClean="0">
                <a:solidFill>
                  <a:schemeClr val="accent2"/>
                </a:solidFill>
              </a:rPr>
              <a:t>www.microchip.com/academicnewsletter</a:t>
            </a:r>
            <a:r>
              <a:rPr lang="en-US" sz="2200" smtClean="0"/>
              <a:t> </a:t>
            </a:r>
            <a:br>
              <a:rPr lang="en-US" sz="2200" smtClean="0"/>
            </a:br>
            <a:endParaRPr lang="en-US" sz="2200" smtClean="0"/>
          </a:p>
          <a:p>
            <a:pPr eaLnBrk="1" hangingPunct="1">
              <a:defRPr/>
            </a:pPr>
            <a:r>
              <a:rPr lang="en-US" sz="2500" smtClean="0"/>
              <a:t>MCHP Tube</a:t>
            </a:r>
          </a:p>
          <a:p>
            <a:pPr lvl="1" eaLnBrk="1" hangingPunct="1">
              <a:defRPr/>
            </a:pPr>
            <a:r>
              <a:rPr lang="en-US" sz="2200" smtClean="0"/>
              <a:t>Online newscast with Academic Focus</a:t>
            </a:r>
          </a:p>
          <a:p>
            <a:pPr lvl="1" eaLnBrk="1" hangingPunct="1">
              <a:defRPr/>
            </a:pPr>
            <a:r>
              <a:rPr lang="en-US" sz="2200" smtClean="0"/>
              <a:t>Latest news on new products and technologies:</a:t>
            </a:r>
          </a:p>
          <a:p>
            <a:pPr lvl="2" eaLnBrk="1" hangingPunct="1">
              <a:defRPr/>
            </a:pPr>
            <a:r>
              <a:rPr lang="en-US" sz="1900" smtClean="0"/>
              <a:t>Microchip and Third Parties</a:t>
            </a:r>
          </a:p>
          <a:p>
            <a:pPr lvl="1" eaLnBrk="1" hangingPunct="1">
              <a:defRPr/>
            </a:pPr>
            <a:r>
              <a:rPr lang="en-US" sz="2200" smtClean="0"/>
              <a:t>Forum to interact directly with Microchip staff</a:t>
            </a:r>
            <a:br>
              <a:rPr lang="en-US" sz="2200" smtClean="0"/>
            </a:br>
            <a:r>
              <a:rPr lang="en-US" sz="2200" b="1" u="sng" smtClean="0">
                <a:solidFill>
                  <a:schemeClr val="accent2"/>
                </a:solidFill>
              </a:rPr>
              <a:t>www.microchip.com/mchptube 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Keeping Academics Informed</a:t>
            </a:r>
          </a:p>
        </p:txBody>
      </p:sp>
      <p:grpSp>
        <p:nvGrpSpPr>
          <p:cNvPr id="8196" name="Group 76"/>
          <p:cNvGrpSpPr>
            <a:grpSpLocks/>
          </p:cNvGrpSpPr>
          <p:nvPr/>
        </p:nvGrpSpPr>
        <p:grpSpPr bwMode="auto">
          <a:xfrm>
            <a:off x="5988050" y="1371600"/>
            <a:ext cx="1643063" cy="1427163"/>
            <a:chOff x="5856288" y="1457325"/>
            <a:chExt cx="1393825" cy="1616076"/>
          </a:xfrm>
        </p:grpSpPr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856288" y="1457325"/>
              <a:ext cx="1393825" cy="1603492"/>
            </a:xfrm>
            <a:custGeom>
              <a:avLst/>
              <a:gdLst/>
              <a:ahLst/>
              <a:cxnLst>
                <a:cxn ang="0">
                  <a:pos x="1629" y="185"/>
                </a:cxn>
                <a:cxn ang="0">
                  <a:pos x="1636" y="188"/>
                </a:cxn>
                <a:cxn ang="0">
                  <a:pos x="1656" y="200"/>
                </a:cxn>
                <a:cxn ang="0">
                  <a:pos x="1681" y="217"/>
                </a:cxn>
                <a:cxn ang="0">
                  <a:pos x="1709" y="241"/>
                </a:cxn>
                <a:cxn ang="0">
                  <a:pos x="1733" y="271"/>
                </a:cxn>
                <a:cxn ang="0">
                  <a:pos x="1750" y="306"/>
                </a:cxn>
                <a:cxn ang="0">
                  <a:pos x="1755" y="346"/>
                </a:cxn>
                <a:cxn ang="0">
                  <a:pos x="1741" y="390"/>
                </a:cxn>
                <a:cxn ang="0">
                  <a:pos x="721" y="1996"/>
                </a:cxn>
                <a:cxn ang="0">
                  <a:pos x="719" y="1998"/>
                </a:cxn>
                <a:cxn ang="0">
                  <a:pos x="712" y="2002"/>
                </a:cxn>
                <a:cxn ang="0">
                  <a:pos x="700" y="2007"/>
                </a:cxn>
                <a:cxn ang="0">
                  <a:pos x="687" y="2013"/>
                </a:cxn>
                <a:cxn ang="0">
                  <a:pos x="669" y="2017"/>
                </a:cxn>
                <a:cxn ang="0">
                  <a:pos x="650" y="2021"/>
                </a:cxn>
                <a:cxn ang="0">
                  <a:pos x="629" y="2021"/>
                </a:cxn>
                <a:cxn ang="0">
                  <a:pos x="607" y="2016"/>
                </a:cxn>
                <a:cxn ang="0">
                  <a:pos x="43" y="1726"/>
                </a:cxn>
                <a:cxn ang="0">
                  <a:pos x="40" y="1722"/>
                </a:cxn>
                <a:cxn ang="0">
                  <a:pos x="32" y="1714"/>
                </a:cxn>
                <a:cxn ang="0">
                  <a:pos x="20" y="1700"/>
                </a:cxn>
                <a:cxn ang="0">
                  <a:pos x="10" y="1683"/>
                </a:cxn>
                <a:cxn ang="0">
                  <a:pos x="2" y="1661"/>
                </a:cxn>
                <a:cxn ang="0">
                  <a:pos x="0" y="1637"/>
                </a:cxn>
                <a:cxn ang="0">
                  <a:pos x="5" y="1610"/>
                </a:cxn>
                <a:cxn ang="0">
                  <a:pos x="22" y="1582"/>
                </a:cxn>
                <a:cxn ang="0">
                  <a:pos x="705" y="58"/>
                </a:cxn>
                <a:cxn ang="0">
                  <a:pos x="705" y="58"/>
                </a:cxn>
                <a:cxn ang="0">
                  <a:pos x="706" y="55"/>
                </a:cxn>
                <a:cxn ang="0">
                  <a:pos x="707" y="53"/>
                </a:cxn>
                <a:cxn ang="0">
                  <a:pos x="710" y="50"/>
                </a:cxn>
                <a:cxn ang="0">
                  <a:pos x="713" y="46"/>
                </a:cxn>
                <a:cxn ang="0">
                  <a:pos x="717" y="42"/>
                </a:cxn>
                <a:cxn ang="0">
                  <a:pos x="722" y="37"/>
                </a:cxn>
                <a:cxn ang="0">
                  <a:pos x="729" y="32"/>
                </a:cxn>
                <a:cxn ang="0">
                  <a:pos x="737" y="28"/>
                </a:cxn>
                <a:cxn ang="0">
                  <a:pos x="747" y="23"/>
                </a:cxn>
                <a:cxn ang="0">
                  <a:pos x="758" y="19"/>
                </a:cxn>
                <a:cxn ang="0">
                  <a:pos x="771" y="14"/>
                </a:cxn>
                <a:cxn ang="0">
                  <a:pos x="787" y="9"/>
                </a:cxn>
                <a:cxn ang="0">
                  <a:pos x="804" y="6"/>
                </a:cxn>
                <a:cxn ang="0">
                  <a:pos x="824" y="4"/>
                </a:cxn>
                <a:cxn ang="0">
                  <a:pos x="846" y="1"/>
                </a:cxn>
                <a:cxn ang="0">
                  <a:pos x="870" y="0"/>
                </a:cxn>
                <a:cxn ang="0">
                  <a:pos x="896" y="0"/>
                </a:cxn>
                <a:cxn ang="0">
                  <a:pos x="926" y="1"/>
                </a:cxn>
                <a:cxn ang="0">
                  <a:pos x="960" y="4"/>
                </a:cxn>
                <a:cxn ang="0">
                  <a:pos x="995" y="8"/>
                </a:cxn>
                <a:cxn ang="0">
                  <a:pos x="1035" y="14"/>
                </a:cxn>
                <a:cxn ang="0">
                  <a:pos x="1077" y="21"/>
                </a:cxn>
                <a:cxn ang="0">
                  <a:pos x="1122" y="30"/>
                </a:cxn>
                <a:cxn ang="0">
                  <a:pos x="1172" y="42"/>
                </a:cxn>
                <a:cxn ang="0">
                  <a:pos x="1225" y="54"/>
                </a:cxn>
                <a:cxn ang="0">
                  <a:pos x="1282" y="69"/>
                </a:cxn>
                <a:cxn ang="0">
                  <a:pos x="1344" y="88"/>
                </a:cxn>
                <a:cxn ang="0">
                  <a:pos x="1408" y="107"/>
                </a:cxn>
                <a:cxn ang="0">
                  <a:pos x="1477" y="130"/>
                </a:cxn>
                <a:cxn ang="0">
                  <a:pos x="1551" y="156"/>
                </a:cxn>
                <a:cxn ang="0">
                  <a:pos x="1629" y="185"/>
                </a:cxn>
              </a:cxnLst>
              <a:rect l="0" t="0" r="r" b="b"/>
              <a:pathLst>
                <a:path w="1755" h="2021">
                  <a:moveTo>
                    <a:pt x="1629" y="185"/>
                  </a:moveTo>
                  <a:lnTo>
                    <a:pt x="1636" y="188"/>
                  </a:lnTo>
                  <a:lnTo>
                    <a:pt x="1656" y="200"/>
                  </a:lnTo>
                  <a:lnTo>
                    <a:pt x="1681" y="217"/>
                  </a:lnTo>
                  <a:lnTo>
                    <a:pt x="1709" y="241"/>
                  </a:lnTo>
                  <a:lnTo>
                    <a:pt x="1733" y="271"/>
                  </a:lnTo>
                  <a:lnTo>
                    <a:pt x="1750" y="306"/>
                  </a:lnTo>
                  <a:lnTo>
                    <a:pt x="1755" y="346"/>
                  </a:lnTo>
                  <a:lnTo>
                    <a:pt x="1741" y="390"/>
                  </a:lnTo>
                  <a:lnTo>
                    <a:pt x="721" y="1996"/>
                  </a:lnTo>
                  <a:lnTo>
                    <a:pt x="719" y="1998"/>
                  </a:lnTo>
                  <a:lnTo>
                    <a:pt x="712" y="2002"/>
                  </a:lnTo>
                  <a:lnTo>
                    <a:pt x="700" y="2007"/>
                  </a:lnTo>
                  <a:lnTo>
                    <a:pt x="687" y="2013"/>
                  </a:lnTo>
                  <a:lnTo>
                    <a:pt x="669" y="2017"/>
                  </a:lnTo>
                  <a:lnTo>
                    <a:pt x="650" y="2021"/>
                  </a:lnTo>
                  <a:lnTo>
                    <a:pt x="629" y="2021"/>
                  </a:lnTo>
                  <a:lnTo>
                    <a:pt x="607" y="2016"/>
                  </a:lnTo>
                  <a:lnTo>
                    <a:pt x="43" y="1726"/>
                  </a:lnTo>
                  <a:lnTo>
                    <a:pt x="40" y="1722"/>
                  </a:lnTo>
                  <a:lnTo>
                    <a:pt x="32" y="1714"/>
                  </a:lnTo>
                  <a:lnTo>
                    <a:pt x="20" y="1700"/>
                  </a:lnTo>
                  <a:lnTo>
                    <a:pt x="10" y="1683"/>
                  </a:lnTo>
                  <a:lnTo>
                    <a:pt x="2" y="1661"/>
                  </a:lnTo>
                  <a:lnTo>
                    <a:pt x="0" y="1637"/>
                  </a:lnTo>
                  <a:lnTo>
                    <a:pt x="5" y="1610"/>
                  </a:lnTo>
                  <a:lnTo>
                    <a:pt x="22" y="1582"/>
                  </a:lnTo>
                  <a:lnTo>
                    <a:pt x="705" y="58"/>
                  </a:lnTo>
                  <a:lnTo>
                    <a:pt x="705" y="58"/>
                  </a:lnTo>
                  <a:lnTo>
                    <a:pt x="706" y="55"/>
                  </a:lnTo>
                  <a:lnTo>
                    <a:pt x="707" y="53"/>
                  </a:lnTo>
                  <a:lnTo>
                    <a:pt x="710" y="50"/>
                  </a:lnTo>
                  <a:lnTo>
                    <a:pt x="713" y="46"/>
                  </a:lnTo>
                  <a:lnTo>
                    <a:pt x="717" y="42"/>
                  </a:lnTo>
                  <a:lnTo>
                    <a:pt x="722" y="37"/>
                  </a:lnTo>
                  <a:lnTo>
                    <a:pt x="729" y="32"/>
                  </a:lnTo>
                  <a:lnTo>
                    <a:pt x="737" y="28"/>
                  </a:lnTo>
                  <a:lnTo>
                    <a:pt x="747" y="23"/>
                  </a:lnTo>
                  <a:lnTo>
                    <a:pt x="758" y="19"/>
                  </a:lnTo>
                  <a:lnTo>
                    <a:pt x="771" y="14"/>
                  </a:lnTo>
                  <a:lnTo>
                    <a:pt x="787" y="9"/>
                  </a:lnTo>
                  <a:lnTo>
                    <a:pt x="804" y="6"/>
                  </a:lnTo>
                  <a:lnTo>
                    <a:pt x="824" y="4"/>
                  </a:lnTo>
                  <a:lnTo>
                    <a:pt x="846" y="1"/>
                  </a:lnTo>
                  <a:lnTo>
                    <a:pt x="870" y="0"/>
                  </a:lnTo>
                  <a:lnTo>
                    <a:pt x="896" y="0"/>
                  </a:lnTo>
                  <a:lnTo>
                    <a:pt x="926" y="1"/>
                  </a:lnTo>
                  <a:lnTo>
                    <a:pt x="960" y="4"/>
                  </a:lnTo>
                  <a:lnTo>
                    <a:pt x="995" y="8"/>
                  </a:lnTo>
                  <a:lnTo>
                    <a:pt x="1035" y="14"/>
                  </a:lnTo>
                  <a:lnTo>
                    <a:pt x="1077" y="21"/>
                  </a:lnTo>
                  <a:lnTo>
                    <a:pt x="1122" y="30"/>
                  </a:lnTo>
                  <a:lnTo>
                    <a:pt x="1172" y="42"/>
                  </a:lnTo>
                  <a:lnTo>
                    <a:pt x="1225" y="54"/>
                  </a:lnTo>
                  <a:lnTo>
                    <a:pt x="1282" y="69"/>
                  </a:lnTo>
                  <a:lnTo>
                    <a:pt x="1344" y="88"/>
                  </a:lnTo>
                  <a:lnTo>
                    <a:pt x="1408" y="107"/>
                  </a:lnTo>
                  <a:lnTo>
                    <a:pt x="1477" y="130"/>
                  </a:lnTo>
                  <a:lnTo>
                    <a:pt x="1551" y="156"/>
                  </a:lnTo>
                  <a:lnTo>
                    <a:pt x="1629" y="185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99" name="Freeform 16"/>
            <p:cNvSpPr>
              <a:spLocks/>
            </p:cNvSpPr>
            <p:nvPr/>
          </p:nvSpPr>
          <p:spPr bwMode="auto">
            <a:xfrm>
              <a:off x="6021388" y="1754188"/>
              <a:ext cx="550862" cy="1162050"/>
            </a:xfrm>
            <a:custGeom>
              <a:avLst/>
              <a:gdLst>
                <a:gd name="T0" fmla="*/ 2147483647 w 695"/>
                <a:gd name="T1" fmla="*/ 0 h 1463"/>
                <a:gd name="T2" fmla="*/ 0 w 695"/>
                <a:gd name="T3" fmla="*/ 2147483647 h 1463"/>
                <a:gd name="T4" fmla="*/ 2147483647 w 695"/>
                <a:gd name="T5" fmla="*/ 2147483647 h 1463"/>
                <a:gd name="T6" fmla="*/ 2147483647 w 695"/>
                <a:gd name="T7" fmla="*/ 1503436039 h 1463"/>
                <a:gd name="T8" fmla="*/ 2147483647 w 695"/>
                <a:gd name="T9" fmla="*/ 0 h 1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1463"/>
                <a:gd name="T17" fmla="*/ 695 w 695"/>
                <a:gd name="T18" fmla="*/ 1463 h 1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1463">
                  <a:moveTo>
                    <a:pt x="689" y="0"/>
                  </a:moveTo>
                  <a:lnTo>
                    <a:pt x="0" y="1460"/>
                  </a:lnTo>
                  <a:lnTo>
                    <a:pt x="8" y="1463"/>
                  </a:lnTo>
                  <a:lnTo>
                    <a:pt x="695" y="3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17"/>
            <p:cNvSpPr>
              <a:spLocks/>
            </p:cNvSpPr>
            <p:nvPr/>
          </p:nvSpPr>
          <p:spPr bwMode="auto">
            <a:xfrm>
              <a:off x="6588125" y="1817688"/>
              <a:ext cx="290512" cy="111125"/>
            </a:xfrm>
            <a:custGeom>
              <a:avLst/>
              <a:gdLst>
                <a:gd name="T0" fmla="*/ 0 w 364"/>
                <a:gd name="T1" fmla="*/ 2147483647 h 142"/>
                <a:gd name="T2" fmla="*/ 2147483647 w 364"/>
                <a:gd name="T3" fmla="*/ 2147483647 h 142"/>
                <a:gd name="T4" fmla="*/ 2147483647 w 364"/>
                <a:gd name="T5" fmla="*/ 2147483647 h 142"/>
                <a:gd name="T6" fmla="*/ 508309833 w 364"/>
                <a:gd name="T7" fmla="*/ 0 h 142"/>
                <a:gd name="T8" fmla="*/ 0 w 36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142"/>
                <a:gd name="T17" fmla="*/ 364 w 36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142">
                  <a:moveTo>
                    <a:pt x="0" y="7"/>
                  </a:moveTo>
                  <a:lnTo>
                    <a:pt x="362" y="142"/>
                  </a:lnTo>
                  <a:lnTo>
                    <a:pt x="364" y="134"/>
                  </a:ln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18"/>
            <p:cNvSpPr>
              <a:spLocks/>
            </p:cNvSpPr>
            <p:nvPr/>
          </p:nvSpPr>
          <p:spPr bwMode="auto">
            <a:xfrm>
              <a:off x="6561138" y="1866900"/>
              <a:ext cx="290512" cy="106363"/>
            </a:xfrm>
            <a:custGeom>
              <a:avLst/>
              <a:gdLst>
                <a:gd name="T0" fmla="*/ 0 w 367"/>
                <a:gd name="T1" fmla="*/ 2147483647 h 133"/>
                <a:gd name="T2" fmla="*/ 2147483647 w 367"/>
                <a:gd name="T3" fmla="*/ 2147483647 h 133"/>
                <a:gd name="T4" fmla="*/ 2147483647 w 367"/>
                <a:gd name="T5" fmla="*/ 2147483647 h 133"/>
                <a:gd name="T6" fmla="*/ 1488193929 w 367"/>
                <a:gd name="T7" fmla="*/ 0 h 133"/>
                <a:gd name="T8" fmla="*/ 0 w 367"/>
                <a:gd name="T9" fmla="*/ 2147483647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133"/>
                <a:gd name="T17" fmla="*/ 367 w 367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133">
                  <a:moveTo>
                    <a:pt x="0" y="5"/>
                  </a:moveTo>
                  <a:lnTo>
                    <a:pt x="364" y="133"/>
                  </a:lnTo>
                  <a:lnTo>
                    <a:pt x="367" y="127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9"/>
            <p:cNvSpPr>
              <a:spLocks/>
            </p:cNvSpPr>
            <p:nvPr/>
          </p:nvSpPr>
          <p:spPr bwMode="auto">
            <a:xfrm>
              <a:off x="6537325" y="1919288"/>
              <a:ext cx="284162" cy="104775"/>
            </a:xfrm>
            <a:custGeom>
              <a:avLst/>
              <a:gdLst>
                <a:gd name="T0" fmla="*/ 0 w 358"/>
                <a:gd name="T1" fmla="*/ 2147483647 h 132"/>
                <a:gd name="T2" fmla="*/ 2147483647 w 358"/>
                <a:gd name="T3" fmla="*/ 2147483647 h 132"/>
                <a:gd name="T4" fmla="*/ 2147483647 w 358"/>
                <a:gd name="T5" fmla="*/ 2147483647 h 132"/>
                <a:gd name="T6" fmla="*/ 2000367242 w 358"/>
                <a:gd name="T7" fmla="*/ 0 h 132"/>
                <a:gd name="T8" fmla="*/ 0 w 358"/>
                <a:gd name="T9" fmla="*/ 2147483647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"/>
                <a:gd name="T16" fmla="*/ 0 h 132"/>
                <a:gd name="T17" fmla="*/ 358 w 358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" h="132">
                  <a:moveTo>
                    <a:pt x="0" y="7"/>
                  </a:moveTo>
                  <a:lnTo>
                    <a:pt x="355" y="132"/>
                  </a:lnTo>
                  <a:lnTo>
                    <a:pt x="358" y="125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20"/>
            <p:cNvSpPr>
              <a:spLocks/>
            </p:cNvSpPr>
            <p:nvPr/>
          </p:nvSpPr>
          <p:spPr bwMode="auto">
            <a:xfrm>
              <a:off x="6508750" y="1968500"/>
              <a:ext cx="285750" cy="107950"/>
            </a:xfrm>
            <a:custGeom>
              <a:avLst/>
              <a:gdLst>
                <a:gd name="T0" fmla="*/ 0 w 361"/>
                <a:gd name="T1" fmla="*/ 2147483647 h 136"/>
                <a:gd name="T2" fmla="*/ 2147483647 w 361"/>
                <a:gd name="T3" fmla="*/ 2147483647 h 136"/>
                <a:gd name="T4" fmla="*/ 2147483647 w 361"/>
                <a:gd name="T5" fmla="*/ 2147483647 h 136"/>
                <a:gd name="T6" fmla="*/ 1983667122 w 361"/>
                <a:gd name="T7" fmla="*/ 0 h 136"/>
                <a:gd name="T8" fmla="*/ 0 w 361"/>
                <a:gd name="T9" fmla="*/ 214748364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136"/>
                <a:gd name="T17" fmla="*/ 361 w 361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136">
                  <a:moveTo>
                    <a:pt x="0" y="6"/>
                  </a:moveTo>
                  <a:lnTo>
                    <a:pt x="359" y="136"/>
                  </a:lnTo>
                  <a:lnTo>
                    <a:pt x="361" y="130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21"/>
            <p:cNvSpPr>
              <a:spLocks/>
            </p:cNvSpPr>
            <p:nvPr/>
          </p:nvSpPr>
          <p:spPr bwMode="auto">
            <a:xfrm>
              <a:off x="6481763" y="2014538"/>
              <a:ext cx="279400" cy="119063"/>
            </a:xfrm>
            <a:custGeom>
              <a:avLst/>
              <a:gdLst>
                <a:gd name="T0" fmla="*/ 0 w 352"/>
                <a:gd name="T1" fmla="*/ 2147483647 h 150"/>
                <a:gd name="T2" fmla="*/ 2147483647 w 352"/>
                <a:gd name="T3" fmla="*/ 2147483647 h 150"/>
                <a:gd name="T4" fmla="*/ 2147483647 w 352"/>
                <a:gd name="T5" fmla="*/ 2147483647 h 150"/>
                <a:gd name="T6" fmla="*/ 1000502081 w 352"/>
                <a:gd name="T7" fmla="*/ 0 h 150"/>
                <a:gd name="T8" fmla="*/ 0 w 352"/>
                <a:gd name="T9" fmla="*/ 2147483647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150"/>
                <a:gd name="T17" fmla="*/ 352 w 352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150">
                  <a:moveTo>
                    <a:pt x="0" y="7"/>
                  </a:moveTo>
                  <a:lnTo>
                    <a:pt x="349" y="150"/>
                  </a:lnTo>
                  <a:lnTo>
                    <a:pt x="352" y="144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22"/>
            <p:cNvSpPr>
              <a:spLocks/>
            </p:cNvSpPr>
            <p:nvPr/>
          </p:nvSpPr>
          <p:spPr bwMode="auto">
            <a:xfrm>
              <a:off x="6345238" y="1706563"/>
              <a:ext cx="174625" cy="69850"/>
            </a:xfrm>
            <a:custGeom>
              <a:avLst/>
              <a:gdLst>
                <a:gd name="T0" fmla="*/ 0 w 219"/>
                <a:gd name="T1" fmla="*/ 2147483647 h 87"/>
                <a:gd name="T2" fmla="*/ 2147483647 w 219"/>
                <a:gd name="T3" fmla="*/ 2147483647 h 87"/>
                <a:gd name="T4" fmla="*/ 2147483647 w 219"/>
                <a:gd name="T5" fmla="*/ 2147483647 h 87"/>
                <a:gd name="T6" fmla="*/ 2147483647 w 219"/>
                <a:gd name="T7" fmla="*/ 0 h 87"/>
                <a:gd name="T8" fmla="*/ 0 w 219"/>
                <a:gd name="T9" fmla="*/ 214748364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87"/>
                <a:gd name="T17" fmla="*/ 219 w 21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87">
                  <a:moveTo>
                    <a:pt x="0" y="20"/>
                  </a:moveTo>
                  <a:lnTo>
                    <a:pt x="212" y="87"/>
                  </a:lnTo>
                  <a:lnTo>
                    <a:pt x="219" y="68"/>
                  </a:lnTo>
                  <a:lnTo>
                    <a:pt x="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6330950" y="1749425"/>
              <a:ext cx="131762" cy="57150"/>
            </a:xfrm>
            <a:custGeom>
              <a:avLst/>
              <a:gdLst>
                <a:gd name="T0" fmla="*/ 0 w 166"/>
                <a:gd name="T1" fmla="*/ 2147483647 h 71"/>
                <a:gd name="T2" fmla="*/ 2147483647 w 166"/>
                <a:gd name="T3" fmla="*/ 2147483647 h 71"/>
                <a:gd name="T4" fmla="*/ 2147483647 w 166"/>
                <a:gd name="T5" fmla="*/ 2147483647 h 71"/>
                <a:gd name="T6" fmla="*/ 2147483647 w 166"/>
                <a:gd name="T7" fmla="*/ 0 h 71"/>
                <a:gd name="T8" fmla="*/ 0 w 166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71"/>
                <a:gd name="T17" fmla="*/ 166 w 166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71">
                  <a:moveTo>
                    <a:pt x="0" y="22"/>
                  </a:moveTo>
                  <a:lnTo>
                    <a:pt x="160" y="71"/>
                  </a:lnTo>
                  <a:lnTo>
                    <a:pt x="166" y="52"/>
                  </a:lnTo>
                  <a:lnTo>
                    <a:pt x="8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6315075" y="1824038"/>
              <a:ext cx="138112" cy="53975"/>
            </a:xfrm>
            <a:custGeom>
              <a:avLst/>
              <a:gdLst>
                <a:gd name="T0" fmla="*/ 0 w 175"/>
                <a:gd name="T1" fmla="*/ 2147483647 h 68"/>
                <a:gd name="T2" fmla="*/ 2147483647 w 175"/>
                <a:gd name="T3" fmla="*/ 2147483647 h 68"/>
                <a:gd name="T4" fmla="*/ 2147483647 w 175"/>
                <a:gd name="T5" fmla="*/ 2147483647 h 68"/>
                <a:gd name="T6" fmla="*/ 491432512 w 175"/>
                <a:gd name="T7" fmla="*/ 0 h 68"/>
                <a:gd name="T8" fmla="*/ 0 w 175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68"/>
                <a:gd name="T17" fmla="*/ 175 w 175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68">
                  <a:moveTo>
                    <a:pt x="0" y="11"/>
                  </a:moveTo>
                  <a:lnTo>
                    <a:pt x="172" y="68"/>
                  </a:lnTo>
                  <a:lnTo>
                    <a:pt x="175" y="58"/>
                  </a:lnTo>
                  <a:lnTo>
                    <a:pt x="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6300788" y="1849438"/>
              <a:ext cx="152400" cy="57150"/>
            </a:xfrm>
            <a:custGeom>
              <a:avLst/>
              <a:gdLst>
                <a:gd name="T0" fmla="*/ 0 w 191"/>
                <a:gd name="T1" fmla="*/ 2147483647 h 73"/>
                <a:gd name="T2" fmla="*/ 2147483647 w 191"/>
                <a:gd name="T3" fmla="*/ 2147483647 h 73"/>
                <a:gd name="T4" fmla="*/ 2147483647 w 191"/>
                <a:gd name="T5" fmla="*/ 2147483647 h 73"/>
                <a:gd name="T6" fmla="*/ 1524149120 w 191"/>
                <a:gd name="T7" fmla="*/ 0 h 73"/>
                <a:gd name="T8" fmla="*/ 0 w 191"/>
                <a:gd name="T9" fmla="*/ 214748364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73"/>
                <a:gd name="T17" fmla="*/ 191 w 191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73">
                  <a:moveTo>
                    <a:pt x="0" y="11"/>
                  </a:moveTo>
                  <a:lnTo>
                    <a:pt x="189" y="73"/>
                  </a:lnTo>
                  <a:lnTo>
                    <a:pt x="191" y="63"/>
                  </a:lnTo>
                  <a:lnTo>
                    <a:pt x="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6284913" y="1876425"/>
              <a:ext cx="152400" cy="57150"/>
            </a:xfrm>
            <a:custGeom>
              <a:avLst/>
              <a:gdLst>
                <a:gd name="T0" fmla="*/ 0 w 193"/>
                <a:gd name="T1" fmla="*/ 2147483647 h 73"/>
                <a:gd name="T2" fmla="*/ 2147483647 w 193"/>
                <a:gd name="T3" fmla="*/ 2147483647 h 73"/>
                <a:gd name="T4" fmla="*/ 2147483647 w 193"/>
                <a:gd name="T5" fmla="*/ 2147483647 h 73"/>
                <a:gd name="T6" fmla="*/ 1477135743 w 193"/>
                <a:gd name="T7" fmla="*/ 0 h 73"/>
                <a:gd name="T8" fmla="*/ 0 w 193"/>
                <a:gd name="T9" fmla="*/ 214748364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73"/>
                <a:gd name="T17" fmla="*/ 193 w 19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73">
                  <a:moveTo>
                    <a:pt x="0" y="10"/>
                  </a:moveTo>
                  <a:lnTo>
                    <a:pt x="188" y="73"/>
                  </a:lnTo>
                  <a:lnTo>
                    <a:pt x="193" y="63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6276975" y="1901825"/>
              <a:ext cx="131762" cy="49213"/>
            </a:xfrm>
            <a:custGeom>
              <a:avLst/>
              <a:gdLst>
                <a:gd name="T0" fmla="*/ 0 w 167"/>
                <a:gd name="T1" fmla="*/ 2147483647 h 62"/>
                <a:gd name="T2" fmla="*/ 2147483647 w 167"/>
                <a:gd name="T3" fmla="*/ 2147483647 h 62"/>
                <a:gd name="T4" fmla="*/ 2147483647 w 167"/>
                <a:gd name="T5" fmla="*/ 2147483647 h 62"/>
                <a:gd name="T6" fmla="*/ 1473484834 w 167"/>
                <a:gd name="T7" fmla="*/ 0 h 62"/>
                <a:gd name="T8" fmla="*/ 0 w 167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62"/>
                <a:gd name="T17" fmla="*/ 167 w 167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62">
                  <a:moveTo>
                    <a:pt x="0" y="9"/>
                  </a:moveTo>
                  <a:lnTo>
                    <a:pt x="164" y="62"/>
                  </a:lnTo>
                  <a:lnTo>
                    <a:pt x="167" y="5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6264275" y="1925638"/>
              <a:ext cx="153987" cy="57150"/>
            </a:xfrm>
            <a:custGeom>
              <a:avLst/>
              <a:gdLst>
                <a:gd name="T0" fmla="*/ 0 w 193"/>
                <a:gd name="T1" fmla="*/ 2147483647 h 73"/>
                <a:gd name="T2" fmla="*/ 2147483647 w 193"/>
                <a:gd name="T3" fmla="*/ 2147483647 h 73"/>
                <a:gd name="T4" fmla="*/ 2147483647 w 193"/>
                <a:gd name="T5" fmla="*/ 2147483647 h 73"/>
                <a:gd name="T6" fmla="*/ 2031329639 w 193"/>
                <a:gd name="T7" fmla="*/ 0 h 73"/>
                <a:gd name="T8" fmla="*/ 0 w 193"/>
                <a:gd name="T9" fmla="*/ 214748364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73"/>
                <a:gd name="T17" fmla="*/ 193 w 19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73">
                  <a:moveTo>
                    <a:pt x="0" y="10"/>
                  </a:moveTo>
                  <a:lnTo>
                    <a:pt x="190" y="73"/>
                  </a:lnTo>
                  <a:lnTo>
                    <a:pt x="193" y="62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6249988" y="1949450"/>
              <a:ext cx="122237" cy="49213"/>
            </a:xfrm>
            <a:custGeom>
              <a:avLst/>
              <a:gdLst>
                <a:gd name="T0" fmla="*/ 0 w 154"/>
                <a:gd name="T1" fmla="*/ 2147483647 h 63"/>
                <a:gd name="T2" fmla="*/ 2147483647 w 154"/>
                <a:gd name="T3" fmla="*/ 2147483647 h 63"/>
                <a:gd name="T4" fmla="*/ 2147483647 w 154"/>
                <a:gd name="T5" fmla="*/ 2147483647 h 63"/>
                <a:gd name="T6" fmla="*/ 2000357706 w 154"/>
                <a:gd name="T7" fmla="*/ 0 h 63"/>
                <a:gd name="T8" fmla="*/ 0 w 15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63"/>
                <a:gd name="T17" fmla="*/ 154 w 15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63">
                  <a:moveTo>
                    <a:pt x="0" y="10"/>
                  </a:moveTo>
                  <a:lnTo>
                    <a:pt x="148" y="63"/>
                  </a:lnTo>
                  <a:lnTo>
                    <a:pt x="154" y="53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6224588" y="2005013"/>
              <a:ext cx="152400" cy="57150"/>
            </a:xfrm>
            <a:custGeom>
              <a:avLst/>
              <a:gdLst>
                <a:gd name="T0" fmla="*/ 0 w 193"/>
                <a:gd name="T1" fmla="*/ 2147483647 h 73"/>
                <a:gd name="T2" fmla="*/ 2147483647 w 193"/>
                <a:gd name="T3" fmla="*/ 2147483647 h 73"/>
                <a:gd name="T4" fmla="*/ 2147483647 w 193"/>
                <a:gd name="T5" fmla="*/ 2147483647 h 73"/>
                <a:gd name="T6" fmla="*/ 1969721999 w 193"/>
                <a:gd name="T7" fmla="*/ 0 h 73"/>
                <a:gd name="T8" fmla="*/ 0 w 193"/>
                <a:gd name="T9" fmla="*/ 214748364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73"/>
                <a:gd name="T17" fmla="*/ 193 w 19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73">
                  <a:moveTo>
                    <a:pt x="0" y="11"/>
                  </a:moveTo>
                  <a:lnTo>
                    <a:pt x="188" y="73"/>
                  </a:lnTo>
                  <a:lnTo>
                    <a:pt x="193" y="64"/>
                  </a:lnTo>
                  <a:lnTo>
                    <a:pt x="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6208713" y="2033588"/>
              <a:ext cx="153987" cy="57150"/>
            </a:xfrm>
            <a:custGeom>
              <a:avLst/>
              <a:gdLst>
                <a:gd name="T0" fmla="*/ 0 w 192"/>
                <a:gd name="T1" fmla="*/ 2147483647 h 73"/>
                <a:gd name="T2" fmla="*/ 2147483647 w 192"/>
                <a:gd name="T3" fmla="*/ 2147483647 h 73"/>
                <a:gd name="T4" fmla="*/ 2147483647 w 192"/>
                <a:gd name="T5" fmla="*/ 2147483647 h 73"/>
                <a:gd name="T6" fmla="*/ 1547609360 w 192"/>
                <a:gd name="T7" fmla="*/ 0 h 73"/>
                <a:gd name="T8" fmla="*/ 0 w 192"/>
                <a:gd name="T9" fmla="*/ 214748364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73"/>
                <a:gd name="T17" fmla="*/ 192 w 1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73">
                  <a:moveTo>
                    <a:pt x="0" y="10"/>
                  </a:moveTo>
                  <a:lnTo>
                    <a:pt x="189" y="73"/>
                  </a:lnTo>
                  <a:lnTo>
                    <a:pt x="192" y="62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6200775" y="2057400"/>
              <a:ext cx="131762" cy="49213"/>
            </a:xfrm>
            <a:custGeom>
              <a:avLst/>
              <a:gdLst>
                <a:gd name="T0" fmla="*/ 0 w 166"/>
                <a:gd name="T1" fmla="*/ 2147483647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000358355 w 166"/>
                <a:gd name="T7" fmla="*/ 0 h 62"/>
                <a:gd name="T8" fmla="*/ 0 w 166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62"/>
                <a:gd name="T17" fmla="*/ 166 w 16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62">
                  <a:moveTo>
                    <a:pt x="0" y="10"/>
                  </a:moveTo>
                  <a:lnTo>
                    <a:pt x="163" y="62"/>
                  </a:lnTo>
                  <a:lnTo>
                    <a:pt x="166" y="52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6180138" y="2112963"/>
              <a:ext cx="152400" cy="58738"/>
            </a:xfrm>
            <a:custGeom>
              <a:avLst/>
              <a:gdLst>
                <a:gd name="T0" fmla="*/ 0 w 191"/>
                <a:gd name="T1" fmla="*/ 2147483647 h 72"/>
                <a:gd name="T2" fmla="*/ 2147483647 w 191"/>
                <a:gd name="T3" fmla="*/ 2147483647 h 72"/>
                <a:gd name="T4" fmla="*/ 2147483647 w 191"/>
                <a:gd name="T5" fmla="*/ 2147483647 h 72"/>
                <a:gd name="T6" fmla="*/ 1524149120 w 191"/>
                <a:gd name="T7" fmla="*/ 0 h 72"/>
                <a:gd name="T8" fmla="*/ 0 w 191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72"/>
                <a:gd name="T17" fmla="*/ 191 w 19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72">
                  <a:moveTo>
                    <a:pt x="0" y="9"/>
                  </a:moveTo>
                  <a:lnTo>
                    <a:pt x="188" y="72"/>
                  </a:lnTo>
                  <a:lnTo>
                    <a:pt x="191" y="6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6165850" y="2141538"/>
              <a:ext cx="152400" cy="57150"/>
            </a:xfrm>
            <a:custGeom>
              <a:avLst/>
              <a:gdLst>
                <a:gd name="T0" fmla="*/ 0 w 193"/>
                <a:gd name="T1" fmla="*/ 2147483647 h 73"/>
                <a:gd name="T2" fmla="*/ 2147483647 w 193"/>
                <a:gd name="T3" fmla="*/ 2147483647 h 73"/>
                <a:gd name="T4" fmla="*/ 2147483647 w 193"/>
                <a:gd name="T5" fmla="*/ 2147483647 h 73"/>
                <a:gd name="T6" fmla="*/ 1477135743 w 193"/>
                <a:gd name="T7" fmla="*/ 0 h 73"/>
                <a:gd name="T8" fmla="*/ 0 w 193"/>
                <a:gd name="T9" fmla="*/ 214748364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73"/>
                <a:gd name="T17" fmla="*/ 193 w 19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73">
                  <a:moveTo>
                    <a:pt x="0" y="9"/>
                  </a:moveTo>
                  <a:lnTo>
                    <a:pt x="189" y="73"/>
                  </a:lnTo>
                  <a:lnTo>
                    <a:pt x="193" y="6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6156325" y="2165350"/>
              <a:ext cx="131762" cy="49213"/>
            </a:xfrm>
            <a:custGeom>
              <a:avLst/>
              <a:gdLst>
                <a:gd name="T0" fmla="*/ 0 w 166"/>
                <a:gd name="T1" fmla="*/ 2147483647 h 63"/>
                <a:gd name="T2" fmla="*/ 2147483647 w 166"/>
                <a:gd name="T3" fmla="*/ 2147483647 h 63"/>
                <a:gd name="T4" fmla="*/ 2147483647 w 166"/>
                <a:gd name="T5" fmla="*/ 2147483647 h 63"/>
                <a:gd name="T6" fmla="*/ 999864060 w 166"/>
                <a:gd name="T7" fmla="*/ 0 h 63"/>
                <a:gd name="T8" fmla="*/ 0 w 166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63"/>
                <a:gd name="T17" fmla="*/ 166 w 166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63">
                  <a:moveTo>
                    <a:pt x="0" y="10"/>
                  </a:moveTo>
                  <a:lnTo>
                    <a:pt x="162" y="63"/>
                  </a:lnTo>
                  <a:lnTo>
                    <a:pt x="166" y="53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6145213" y="2189163"/>
              <a:ext cx="152400" cy="57150"/>
            </a:xfrm>
            <a:custGeom>
              <a:avLst/>
              <a:gdLst>
                <a:gd name="T0" fmla="*/ 0 w 192"/>
                <a:gd name="T1" fmla="*/ 2147483647 h 73"/>
                <a:gd name="T2" fmla="*/ 2147483647 w 192"/>
                <a:gd name="T3" fmla="*/ 2147483647 h 73"/>
                <a:gd name="T4" fmla="*/ 2147483647 w 192"/>
                <a:gd name="T5" fmla="*/ 2147483647 h 73"/>
                <a:gd name="T6" fmla="*/ 2000373983 w 192"/>
                <a:gd name="T7" fmla="*/ 0 h 73"/>
                <a:gd name="T8" fmla="*/ 0 w 192"/>
                <a:gd name="T9" fmla="*/ 214748364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73"/>
                <a:gd name="T17" fmla="*/ 192 w 1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73">
                  <a:moveTo>
                    <a:pt x="0" y="11"/>
                  </a:moveTo>
                  <a:lnTo>
                    <a:pt x="189" y="73"/>
                  </a:lnTo>
                  <a:lnTo>
                    <a:pt x="192" y="64"/>
                  </a:lnTo>
                  <a:lnTo>
                    <a:pt x="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6130925" y="2212975"/>
              <a:ext cx="119062" cy="49213"/>
            </a:xfrm>
            <a:custGeom>
              <a:avLst/>
              <a:gdLst>
                <a:gd name="T0" fmla="*/ 0 w 149"/>
                <a:gd name="T1" fmla="*/ 2147483647 h 62"/>
                <a:gd name="T2" fmla="*/ 2147483647 w 149"/>
                <a:gd name="T3" fmla="*/ 2147483647 h 62"/>
                <a:gd name="T4" fmla="*/ 2147483647 w 149"/>
                <a:gd name="T5" fmla="*/ 2147483647 h 62"/>
                <a:gd name="T6" fmla="*/ 1530529796 w 149"/>
                <a:gd name="T7" fmla="*/ 0 h 62"/>
                <a:gd name="T8" fmla="*/ 0 w 149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62"/>
                <a:gd name="T17" fmla="*/ 149 w 149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62">
                  <a:moveTo>
                    <a:pt x="0" y="11"/>
                  </a:moveTo>
                  <a:lnTo>
                    <a:pt x="146" y="62"/>
                  </a:lnTo>
                  <a:lnTo>
                    <a:pt x="149" y="52"/>
                  </a:lnTo>
                  <a:lnTo>
                    <a:pt x="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6191250" y="2087563"/>
              <a:ext cx="150812" cy="58738"/>
            </a:xfrm>
            <a:custGeom>
              <a:avLst/>
              <a:gdLst>
                <a:gd name="T0" fmla="*/ 0 w 191"/>
                <a:gd name="T1" fmla="*/ 2147483647 h 74"/>
                <a:gd name="T2" fmla="*/ 2147483647 w 191"/>
                <a:gd name="T3" fmla="*/ 2147483647 h 74"/>
                <a:gd name="T4" fmla="*/ 2147483647 w 191"/>
                <a:gd name="T5" fmla="*/ 2147483647 h 74"/>
                <a:gd name="T6" fmla="*/ 984435280 w 191"/>
                <a:gd name="T7" fmla="*/ 0 h 74"/>
                <a:gd name="T8" fmla="*/ 0 w 191"/>
                <a:gd name="T9" fmla="*/ 21474836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74"/>
                <a:gd name="T17" fmla="*/ 191 w 19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74">
                  <a:moveTo>
                    <a:pt x="0" y="11"/>
                  </a:moveTo>
                  <a:lnTo>
                    <a:pt x="187" y="74"/>
                  </a:lnTo>
                  <a:lnTo>
                    <a:pt x="191" y="64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6053138" y="2387600"/>
              <a:ext cx="150812" cy="57150"/>
            </a:xfrm>
            <a:custGeom>
              <a:avLst/>
              <a:gdLst>
                <a:gd name="T0" fmla="*/ 0 w 192"/>
                <a:gd name="T1" fmla="*/ 2147483647 h 73"/>
                <a:gd name="T2" fmla="*/ 2147483647 w 192"/>
                <a:gd name="T3" fmla="*/ 2147483647 h 73"/>
                <a:gd name="T4" fmla="*/ 2147483647 w 192"/>
                <a:gd name="T5" fmla="*/ 2147483647 h 73"/>
                <a:gd name="T6" fmla="*/ 1453599036 w 192"/>
                <a:gd name="T7" fmla="*/ 0 h 73"/>
                <a:gd name="T8" fmla="*/ 0 w 192"/>
                <a:gd name="T9" fmla="*/ 214748364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73"/>
                <a:gd name="T17" fmla="*/ 192 w 1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73">
                  <a:moveTo>
                    <a:pt x="0" y="11"/>
                  </a:moveTo>
                  <a:lnTo>
                    <a:pt x="188" y="73"/>
                  </a:lnTo>
                  <a:lnTo>
                    <a:pt x="192" y="62"/>
                  </a:lnTo>
                  <a:lnTo>
                    <a:pt x="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6045200" y="2411413"/>
              <a:ext cx="130175" cy="49213"/>
            </a:xfrm>
            <a:custGeom>
              <a:avLst/>
              <a:gdLst>
                <a:gd name="T0" fmla="*/ 0 w 165"/>
                <a:gd name="T1" fmla="*/ 2147483647 h 63"/>
                <a:gd name="T2" fmla="*/ 2147483647 w 165"/>
                <a:gd name="T3" fmla="*/ 2147483647 h 63"/>
                <a:gd name="T4" fmla="*/ 2147483647 w 165"/>
                <a:gd name="T5" fmla="*/ 2147483647 h 63"/>
                <a:gd name="T6" fmla="*/ 982186974 w 165"/>
                <a:gd name="T7" fmla="*/ 0 h 63"/>
                <a:gd name="T8" fmla="*/ 0 w 16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63"/>
                <a:gd name="T17" fmla="*/ 165 w 16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63">
                  <a:moveTo>
                    <a:pt x="0" y="10"/>
                  </a:moveTo>
                  <a:lnTo>
                    <a:pt x="161" y="63"/>
                  </a:lnTo>
                  <a:lnTo>
                    <a:pt x="165" y="52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6030913" y="2436813"/>
              <a:ext cx="153987" cy="57150"/>
            </a:xfrm>
            <a:custGeom>
              <a:avLst/>
              <a:gdLst>
                <a:gd name="T0" fmla="*/ 0 w 192"/>
                <a:gd name="T1" fmla="*/ 2147483647 h 73"/>
                <a:gd name="T2" fmla="*/ 2147483647 w 192"/>
                <a:gd name="T3" fmla="*/ 2147483647 h 73"/>
                <a:gd name="T4" fmla="*/ 2147483647 w 192"/>
                <a:gd name="T5" fmla="*/ 2147483647 h 73"/>
                <a:gd name="T6" fmla="*/ 2147483647 w 192"/>
                <a:gd name="T7" fmla="*/ 0 h 73"/>
                <a:gd name="T8" fmla="*/ 0 w 192"/>
                <a:gd name="T9" fmla="*/ 214748364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73"/>
                <a:gd name="T17" fmla="*/ 192 w 1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73">
                  <a:moveTo>
                    <a:pt x="0" y="10"/>
                  </a:moveTo>
                  <a:lnTo>
                    <a:pt x="189" y="73"/>
                  </a:lnTo>
                  <a:lnTo>
                    <a:pt x="192" y="63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6018213" y="2459038"/>
              <a:ext cx="120650" cy="50800"/>
            </a:xfrm>
            <a:custGeom>
              <a:avLst/>
              <a:gdLst>
                <a:gd name="T0" fmla="*/ 0 w 152"/>
                <a:gd name="T1" fmla="*/ 2147483647 h 64"/>
                <a:gd name="T2" fmla="*/ 2147483647 w 152"/>
                <a:gd name="T3" fmla="*/ 2147483647 h 64"/>
                <a:gd name="T4" fmla="*/ 2147483647 w 152"/>
                <a:gd name="T5" fmla="*/ 2147483647 h 64"/>
                <a:gd name="T6" fmla="*/ 1500123001 w 152"/>
                <a:gd name="T7" fmla="*/ 0 h 64"/>
                <a:gd name="T8" fmla="*/ 0 w 15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64"/>
                <a:gd name="T17" fmla="*/ 152 w 15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64">
                  <a:moveTo>
                    <a:pt x="0" y="11"/>
                  </a:moveTo>
                  <a:lnTo>
                    <a:pt x="147" y="64"/>
                  </a:lnTo>
                  <a:lnTo>
                    <a:pt x="152" y="54"/>
                  </a:lnTo>
                  <a:lnTo>
                    <a:pt x="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6092825" y="2290763"/>
              <a:ext cx="139700" cy="60325"/>
            </a:xfrm>
            <a:custGeom>
              <a:avLst/>
              <a:gdLst>
                <a:gd name="T0" fmla="*/ 0 w 175"/>
                <a:gd name="T1" fmla="*/ 2147483647 h 76"/>
                <a:gd name="T2" fmla="*/ 2147483647 w 175"/>
                <a:gd name="T3" fmla="*/ 2147483647 h 76"/>
                <a:gd name="T4" fmla="*/ 2147483647 w 175"/>
                <a:gd name="T5" fmla="*/ 2147483647 h 76"/>
                <a:gd name="T6" fmla="*/ 2147483647 w 175"/>
                <a:gd name="T7" fmla="*/ 0 h 76"/>
                <a:gd name="T8" fmla="*/ 0 w 175"/>
                <a:gd name="T9" fmla="*/ 21474836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76"/>
                <a:gd name="T17" fmla="*/ 175 w 1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76">
                  <a:moveTo>
                    <a:pt x="0" y="21"/>
                  </a:moveTo>
                  <a:lnTo>
                    <a:pt x="168" y="76"/>
                  </a:lnTo>
                  <a:lnTo>
                    <a:pt x="175" y="55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6078538" y="2333625"/>
              <a:ext cx="157162" cy="68263"/>
            </a:xfrm>
            <a:custGeom>
              <a:avLst/>
              <a:gdLst>
                <a:gd name="T0" fmla="*/ 0 w 197"/>
                <a:gd name="T1" fmla="*/ 2147483647 h 88"/>
                <a:gd name="T2" fmla="*/ 2147483647 w 197"/>
                <a:gd name="T3" fmla="*/ 2147483647 h 88"/>
                <a:gd name="T4" fmla="*/ 2147483647 w 197"/>
                <a:gd name="T5" fmla="*/ 2147483647 h 88"/>
                <a:gd name="T6" fmla="*/ 2147483647 w 197"/>
                <a:gd name="T7" fmla="*/ 0 h 88"/>
                <a:gd name="T8" fmla="*/ 0 w 197"/>
                <a:gd name="T9" fmla="*/ 2147483647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88"/>
                <a:gd name="T17" fmla="*/ 197 w 197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88">
                  <a:moveTo>
                    <a:pt x="0" y="21"/>
                  </a:moveTo>
                  <a:lnTo>
                    <a:pt x="190" y="88"/>
                  </a:lnTo>
                  <a:lnTo>
                    <a:pt x="197" y="67"/>
                  </a:lnTo>
                  <a:lnTo>
                    <a:pt x="8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5899150" y="2514600"/>
              <a:ext cx="230187" cy="276225"/>
            </a:xfrm>
            <a:custGeom>
              <a:avLst/>
              <a:gdLst>
                <a:gd name="T0" fmla="*/ 2147483647 w 289"/>
                <a:gd name="T1" fmla="*/ 0 h 348"/>
                <a:gd name="T2" fmla="*/ 0 w 289"/>
                <a:gd name="T3" fmla="*/ 2147483647 h 348"/>
                <a:gd name="T4" fmla="*/ 2147483647 w 289"/>
                <a:gd name="T5" fmla="*/ 2147483647 h 348"/>
                <a:gd name="T6" fmla="*/ 2147483647 w 289"/>
                <a:gd name="T7" fmla="*/ 2147483647 h 348"/>
                <a:gd name="T8" fmla="*/ 2147483647 w 289"/>
                <a:gd name="T9" fmla="*/ 0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348"/>
                <a:gd name="T17" fmla="*/ 289 w 289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348">
                  <a:moveTo>
                    <a:pt x="129" y="0"/>
                  </a:moveTo>
                  <a:lnTo>
                    <a:pt x="0" y="273"/>
                  </a:lnTo>
                  <a:lnTo>
                    <a:pt x="154" y="348"/>
                  </a:lnTo>
                  <a:lnTo>
                    <a:pt x="289" y="6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6448425" y="2119313"/>
              <a:ext cx="244475" cy="96838"/>
            </a:xfrm>
            <a:custGeom>
              <a:avLst/>
              <a:gdLst>
                <a:gd name="T0" fmla="*/ 0 w 306"/>
                <a:gd name="T1" fmla="*/ 2147483647 h 123"/>
                <a:gd name="T2" fmla="*/ 2147483647 w 306"/>
                <a:gd name="T3" fmla="*/ 2147483647 h 123"/>
                <a:gd name="T4" fmla="*/ 2147483647 w 306"/>
                <a:gd name="T5" fmla="*/ 2147483647 h 123"/>
                <a:gd name="T6" fmla="*/ 1530009027 w 306"/>
                <a:gd name="T7" fmla="*/ 0 h 123"/>
                <a:gd name="T8" fmla="*/ 0 w 306"/>
                <a:gd name="T9" fmla="*/ 2147483647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123"/>
                <a:gd name="T17" fmla="*/ 306 w 30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123">
                  <a:moveTo>
                    <a:pt x="0" y="10"/>
                  </a:moveTo>
                  <a:lnTo>
                    <a:pt x="305" y="123"/>
                  </a:lnTo>
                  <a:lnTo>
                    <a:pt x="306" y="112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6437313" y="2143125"/>
              <a:ext cx="249237" cy="103188"/>
            </a:xfrm>
            <a:custGeom>
              <a:avLst/>
              <a:gdLst>
                <a:gd name="T0" fmla="*/ 0 w 312"/>
                <a:gd name="T1" fmla="*/ 2147483647 h 131"/>
                <a:gd name="T2" fmla="*/ 2147483647 w 312"/>
                <a:gd name="T3" fmla="*/ 2147483647 h 131"/>
                <a:gd name="T4" fmla="*/ 2147483647 w 312"/>
                <a:gd name="T5" fmla="*/ 2147483647 h 131"/>
                <a:gd name="T6" fmla="*/ 2038856119 w 312"/>
                <a:gd name="T7" fmla="*/ 0 h 131"/>
                <a:gd name="T8" fmla="*/ 0 w 312"/>
                <a:gd name="T9" fmla="*/ 2147483647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"/>
                <a:gd name="T16" fmla="*/ 0 h 131"/>
                <a:gd name="T17" fmla="*/ 312 w 31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2" h="131">
                  <a:moveTo>
                    <a:pt x="0" y="9"/>
                  </a:moveTo>
                  <a:lnTo>
                    <a:pt x="309" y="131"/>
                  </a:lnTo>
                  <a:lnTo>
                    <a:pt x="312" y="120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6427788" y="2166938"/>
              <a:ext cx="234950" cy="96838"/>
            </a:xfrm>
            <a:custGeom>
              <a:avLst/>
              <a:gdLst>
                <a:gd name="T0" fmla="*/ 0 w 296"/>
                <a:gd name="T1" fmla="*/ 2147483647 h 121"/>
                <a:gd name="T2" fmla="*/ 2147483647 w 296"/>
                <a:gd name="T3" fmla="*/ 2147483647 h 121"/>
                <a:gd name="T4" fmla="*/ 2147483647 w 296"/>
                <a:gd name="T5" fmla="*/ 2147483647 h 121"/>
                <a:gd name="T6" fmla="*/ 1500122984 w 296"/>
                <a:gd name="T7" fmla="*/ 0 h 121"/>
                <a:gd name="T8" fmla="*/ 0 w 296"/>
                <a:gd name="T9" fmla="*/ 2147483647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121"/>
                <a:gd name="T17" fmla="*/ 296 w 296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121">
                  <a:moveTo>
                    <a:pt x="0" y="10"/>
                  </a:moveTo>
                  <a:lnTo>
                    <a:pt x="292" y="121"/>
                  </a:lnTo>
                  <a:lnTo>
                    <a:pt x="296" y="111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6418263" y="2192338"/>
              <a:ext cx="233362" cy="93663"/>
            </a:xfrm>
            <a:custGeom>
              <a:avLst/>
              <a:gdLst>
                <a:gd name="T0" fmla="*/ 0 w 293"/>
                <a:gd name="T1" fmla="*/ 2147483647 h 118"/>
                <a:gd name="T2" fmla="*/ 2147483647 w 293"/>
                <a:gd name="T3" fmla="*/ 2147483647 h 118"/>
                <a:gd name="T4" fmla="*/ 2147483647 w 293"/>
                <a:gd name="T5" fmla="*/ 2147483647 h 118"/>
                <a:gd name="T6" fmla="*/ 2021020007 w 293"/>
                <a:gd name="T7" fmla="*/ 0 h 118"/>
                <a:gd name="T8" fmla="*/ 0 w 293"/>
                <a:gd name="T9" fmla="*/ 2147483647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118"/>
                <a:gd name="T17" fmla="*/ 293 w 293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118">
                  <a:moveTo>
                    <a:pt x="0" y="10"/>
                  </a:moveTo>
                  <a:lnTo>
                    <a:pt x="291" y="118"/>
                  </a:lnTo>
                  <a:lnTo>
                    <a:pt x="293" y="108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6402388" y="2216150"/>
              <a:ext cx="192087" cy="82550"/>
            </a:xfrm>
            <a:custGeom>
              <a:avLst/>
              <a:gdLst>
                <a:gd name="T0" fmla="*/ 0 w 242"/>
                <a:gd name="T1" fmla="*/ 2147483647 h 103"/>
                <a:gd name="T2" fmla="*/ 2147483647 w 242"/>
                <a:gd name="T3" fmla="*/ 2147483647 h 103"/>
                <a:gd name="T4" fmla="*/ 2147483647 w 242"/>
                <a:gd name="T5" fmla="*/ 2147483647 h 103"/>
                <a:gd name="T6" fmla="*/ 2147483647 w 242"/>
                <a:gd name="T7" fmla="*/ 0 h 103"/>
                <a:gd name="T8" fmla="*/ 0 w 242"/>
                <a:gd name="T9" fmla="*/ 2147483647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03"/>
                <a:gd name="T17" fmla="*/ 242 w 242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03">
                  <a:moveTo>
                    <a:pt x="0" y="10"/>
                  </a:moveTo>
                  <a:lnTo>
                    <a:pt x="237" y="103"/>
                  </a:lnTo>
                  <a:lnTo>
                    <a:pt x="242" y="93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6370638" y="2263775"/>
              <a:ext cx="239712" cy="103188"/>
            </a:xfrm>
            <a:custGeom>
              <a:avLst/>
              <a:gdLst>
                <a:gd name="T0" fmla="*/ 0 w 304"/>
                <a:gd name="T1" fmla="*/ 2147483647 h 131"/>
                <a:gd name="T2" fmla="*/ 2147483647 w 304"/>
                <a:gd name="T3" fmla="*/ 2147483647 h 131"/>
                <a:gd name="T4" fmla="*/ 2147483647 w 304"/>
                <a:gd name="T5" fmla="*/ 2147483647 h 131"/>
                <a:gd name="T6" fmla="*/ 2147483647 w 304"/>
                <a:gd name="T7" fmla="*/ 0 h 131"/>
                <a:gd name="T8" fmla="*/ 0 w 304"/>
                <a:gd name="T9" fmla="*/ 2147483647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131"/>
                <a:gd name="T17" fmla="*/ 304 w 304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131">
                  <a:moveTo>
                    <a:pt x="0" y="19"/>
                  </a:moveTo>
                  <a:lnTo>
                    <a:pt x="297" y="131"/>
                  </a:lnTo>
                  <a:lnTo>
                    <a:pt x="304" y="114"/>
                  </a:lnTo>
                  <a:lnTo>
                    <a:pt x="8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6354763" y="2306638"/>
              <a:ext cx="225425" cy="100013"/>
            </a:xfrm>
            <a:custGeom>
              <a:avLst/>
              <a:gdLst>
                <a:gd name="T0" fmla="*/ 0 w 283"/>
                <a:gd name="T1" fmla="*/ 2147483647 h 125"/>
                <a:gd name="T2" fmla="*/ 2147483647 w 283"/>
                <a:gd name="T3" fmla="*/ 2147483647 h 125"/>
                <a:gd name="T4" fmla="*/ 2147483647 w 283"/>
                <a:gd name="T5" fmla="*/ 2147483647 h 125"/>
                <a:gd name="T6" fmla="*/ 2147483647 w 283"/>
                <a:gd name="T7" fmla="*/ 0 h 125"/>
                <a:gd name="T8" fmla="*/ 0 w 283"/>
                <a:gd name="T9" fmla="*/ 2147483647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125"/>
                <a:gd name="T17" fmla="*/ 283 w 283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125">
                  <a:moveTo>
                    <a:pt x="0" y="19"/>
                  </a:moveTo>
                  <a:lnTo>
                    <a:pt x="277" y="125"/>
                  </a:lnTo>
                  <a:lnTo>
                    <a:pt x="283" y="106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6329363" y="2352675"/>
              <a:ext cx="173037" cy="79375"/>
            </a:xfrm>
            <a:custGeom>
              <a:avLst/>
              <a:gdLst>
                <a:gd name="T0" fmla="*/ 0 w 216"/>
                <a:gd name="T1" fmla="*/ 2147483647 h 100"/>
                <a:gd name="T2" fmla="*/ 2147483647 w 216"/>
                <a:gd name="T3" fmla="*/ 2147483647 h 100"/>
                <a:gd name="T4" fmla="*/ 2147483647 w 216"/>
                <a:gd name="T5" fmla="*/ 2147483647 h 100"/>
                <a:gd name="T6" fmla="*/ 2147483647 w 216"/>
                <a:gd name="T7" fmla="*/ 0 h 100"/>
                <a:gd name="T8" fmla="*/ 0 w 216"/>
                <a:gd name="T9" fmla="*/ 2147483647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0"/>
                <a:gd name="T17" fmla="*/ 216 w 216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0">
                  <a:moveTo>
                    <a:pt x="0" y="18"/>
                  </a:moveTo>
                  <a:lnTo>
                    <a:pt x="207" y="100"/>
                  </a:lnTo>
                  <a:lnTo>
                    <a:pt x="216" y="80"/>
                  </a:lnTo>
                  <a:lnTo>
                    <a:pt x="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6330950" y="2473325"/>
              <a:ext cx="125412" cy="69850"/>
            </a:xfrm>
            <a:custGeom>
              <a:avLst/>
              <a:gdLst>
                <a:gd name="T0" fmla="*/ 0 w 158"/>
                <a:gd name="T1" fmla="*/ 2147483647 h 86"/>
                <a:gd name="T2" fmla="*/ 2147483647 w 158"/>
                <a:gd name="T3" fmla="*/ 2147483647 h 86"/>
                <a:gd name="T4" fmla="*/ 2147483647 w 158"/>
                <a:gd name="T5" fmla="*/ 2147483647 h 86"/>
                <a:gd name="T6" fmla="*/ 2147483647 w 158"/>
                <a:gd name="T7" fmla="*/ 0 h 86"/>
                <a:gd name="T8" fmla="*/ 0 w 158"/>
                <a:gd name="T9" fmla="*/ 2147483647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86"/>
                <a:gd name="T17" fmla="*/ 158 w 15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86">
                  <a:moveTo>
                    <a:pt x="0" y="19"/>
                  </a:moveTo>
                  <a:lnTo>
                    <a:pt x="149" y="86"/>
                  </a:lnTo>
                  <a:lnTo>
                    <a:pt x="158" y="67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6246813" y="2551113"/>
              <a:ext cx="219075" cy="106363"/>
            </a:xfrm>
            <a:custGeom>
              <a:avLst/>
              <a:gdLst>
                <a:gd name="T0" fmla="*/ 0 w 276"/>
                <a:gd name="T1" fmla="*/ 2147483647 h 134"/>
                <a:gd name="T2" fmla="*/ 2147483647 w 276"/>
                <a:gd name="T3" fmla="*/ 2147483647 h 134"/>
                <a:gd name="T4" fmla="*/ 2147483647 w 276"/>
                <a:gd name="T5" fmla="*/ 2147483647 h 134"/>
                <a:gd name="T6" fmla="*/ 2147483647 w 276"/>
                <a:gd name="T7" fmla="*/ 0 h 134"/>
                <a:gd name="T8" fmla="*/ 0 w 276"/>
                <a:gd name="T9" fmla="*/ 2147483647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134"/>
                <a:gd name="T17" fmla="*/ 276 w 276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134">
                  <a:moveTo>
                    <a:pt x="0" y="10"/>
                  </a:moveTo>
                  <a:lnTo>
                    <a:pt x="271" y="134"/>
                  </a:lnTo>
                  <a:lnTo>
                    <a:pt x="276" y="124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6237288" y="2574925"/>
              <a:ext cx="223837" cy="112713"/>
            </a:xfrm>
            <a:custGeom>
              <a:avLst/>
              <a:gdLst>
                <a:gd name="T0" fmla="*/ 0 w 283"/>
                <a:gd name="T1" fmla="*/ 2147483647 h 142"/>
                <a:gd name="T2" fmla="*/ 2147483647 w 283"/>
                <a:gd name="T3" fmla="*/ 2147483647 h 142"/>
                <a:gd name="T4" fmla="*/ 2147483647 w 283"/>
                <a:gd name="T5" fmla="*/ 2147483647 h 142"/>
                <a:gd name="T6" fmla="*/ 1979370755 w 283"/>
                <a:gd name="T7" fmla="*/ 0 h 142"/>
                <a:gd name="T8" fmla="*/ 0 w 283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142"/>
                <a:gd name="T17" fmla="*/ 283 w 283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142">
                  <a:moveTo>
                    <a:pt x="0" y="12"/>
                  </a:moveTo>
                  <a:lnTo>
                    <a:pt x="279" y="142"/>
                  </a:lnTo>
                  <a:lnTo>
                    <a:pt x="283" y="13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6227763" y="2600325"/>
              <a:ext cx="211137" cy="104775"/>
            </a:xfrm>
            <a:custGeom>
              <a:avLst/>
              <a:gdLst>
                <a:gd name="T0" fmla="*/ 0 w 266"/>
                <a:gd name="T1" fmla="*/ 2147483647 h 132"/>
                <a:gd name="T2" fmla="*/ 2147483647 w 266"/>
                <a:gd name="T3" fmla="*/ 2147483647 h 132"/>
                <a:gd name="T4" fmla="*/ 2147483647 w 266"/>
                <a:gd name="T5" fmla="*/ 2147483647 h 132"/>
                <a:gd name="T6" fmla="*/ 2000364201 w 266"/>
                <a:gd name="T7" fmla="*/ 0 h 132"/>
                <a:gd name="T8" fmla="*/ 0 w 266"/>
                <a:gd name="T9" fmla="*/ 2147483647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132"/>
                <a:gd name="T17" fmla="*/ 266 w 266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132">
                  <a:moveTo>
                    <a:pt x="0" y="10"/>
                  </a:moveTo>
                  <a:lnTo>
                    <a:pt x="261" y="132"/>
                  </a:lnTo>
                  <a:lnTo>
                    <a:pt x="266" y="122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6218238" y="2625725"/>
              <a:ext cx="212725" cy="111125"/>
            </a:xfrm>
            <a:custGeom>
              <a:avLst/>
              <a:gdLst>
                <a:gd name="T0" fmla="*/ 0 w 269"/>
                <a:gd name="T1" fmla="*/ 2147483647 h 139"/>
                <a:gd name="T2" fmla="*/ 2147483647 w 269"/>
                <a:gd name="T3" fmla="*/ 2147483647 h 139"/>
                <a:gd name="T4" fmla="*/ 2147483647 w 269"/>
                <a:gd name="T5" fmla="*/ 2147483647 h 139"/>
                <a:gd name="T6" fmla="*/ 2147483647 w 269"/>
                <a:gd name="T7" fmla="*/ 0 h 139"/>
                <a:gd name="T8" fmla="*/ 0 w 269"/>
                <a:gd name="T9" fmla="*/ 2147483647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9"/>
                <a:gd name="T16" fmla="*/ 0 h 139"/>
                <a:gd name="T17" fmla="*/ 269 w 269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" h="139">
                  <a:moveTo>
                    <a:pt x="0" y="10"/>
                  </a:moveTo>
                  <a:lnTo>
                    <a:pt x="265" y="139"/>
                  </a:lnTo>
                  <a:lnTo>
                    <a:pt x="269" y="129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6203950" y="2649538"/>
              <a:ext cx="187325" cy="98425"/>
            </a:xfrm>
            <a:custGeom>
              <a:avLst/>
              <a:gdLst>
                <a:gd name="T0" fmla="*/ 0 w 236"/>
                <a:gd name="T1" fmla="*/ 2147483647 h 123"/>
                <a:gd name="T2" fmla="*/ 2147483647 w 236"/>
                <a:gd name="T3" fmla="*/ 2147483647 h 123"/>
                <a:gd name="T4" fmla="*/ 2147483647 w 236"/>
                <a:gd name="T5" fmla="*/ 2147483647 h 123"/>
                <a:gd name="T6" fmla="*/ 2000374101 w 236"/>
                <a:gd name="T7" fmla="*/ 0 h 123"/>
                <a:gd name="T8" fmla="*/ 0 w 236"/>
                <a:gd name="T9" fmla="*/ 2147483647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23"/>
                <a:gd name="T17" fmla="*/ 236 w 23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23">
                  <a:moveTo>
                    <a:pt x="0" y="9"/>
                  </a:moveTo>
                  <a:lnTo>
                    <a:pt x="230" y="123"/>
                  </a:lnTo>
                  <a:lnTo>
                    <a:pt x="236" y="113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6334125" y="1897063"/>
              <a:ext cx="628650" cy="1176338"/>
            </a:xfrm>
            <a:custGeom>
              <a:avLst/>
              <a:gdLst>
                <a:gd name="T0" fmla="*/ 2147483647 w 792"/>
                <a:gd name="T1" fmla="*/ 0 h 1481"/>
                <a:gd name="T2" fmla="*/ 0 w 792"/>
                <a:gd name="T3" fmla="*/ 2147483647 h 1481"/>
                <a:gd name="T4" fmla="*/ 2147483647 w 792"/>
                <a:gd name="T5" fmla="*/ 2147483647 h 1481"/>
                <a:gd name="T6" fmla="*/ 2147483647 w 792"/>
                <a:gd name="T7" fmla="*/ 1503412288 h 1481"/>
                <a:gd name="T8" fmla="*/ 2147483647 w 792"/>
                <a:gd name="T9" fmla="*/ 0 h 1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2"/>
                <a:gd name="T16" fmla="*/ 0 h 1481"/>
                <a:gd name="T17" fmla="*/ 792 w 792"/>
                <a:gd name="T18" fmla="*/ 1481 h 1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2" h="1481">
                  <a:moveTo>
                    <a:pt x="786" y="0"/>
                  </a:moveTo>
                  <a:lnTo>
                    <a:pt x="0" y="1477"/>
                  </a:lnTo>
                  <a:lnTo>
                    <a:pt x="6" y="1481"/>
                  </a:lnTo>
                  <a:lnTo>
                    <a:pt x="792" y="3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6100763" y="2720975"/>
              <a:ext cx="257175" cy="217488"/>
            </a:xfrm>
            <a:custGeom>
              <a:avLst/>
              <a:gdLst>
                <a:gd name="T0" fmla="*/ 2147483647 w 325"/>
                <a:gd name="T1" fmla="*/ 1000506664 h 274"/>
                <a:gd name="T2" fmla="*/ 991223691 w 325"/>
                <a:gd name="T3" fmla="*/ 2147483647 h 274"/>
                <a:gd name="T4" fmla="*/ 0 w 325"/>
                <a:gd name="T5" fmla="*/ 2147483647 h 274"/>
                <a:gd name="T6" fmla="*/ 2147483647 w 325"/>
                <a:gd name="T7" fmla="*/ 2147483647 h 274"/>
                <a:gd name="T8" fmla="*/ 2147483647 w 325"/>
                <a:gd name="T9" fmla="*/ 2147483647 h 274"/>
                <a:gd name="T10" fmla="*/ 2147483647 w 325"/>
                <a:gd name="T11" fmla="*/ 2147483647 h 274"/>
                <a:gd name="T12" fmla="*/ 2147483647 w 325"/>
                <a:gd name="T13" fmla="*/ 2147483647 h 274"/>
                <a:gd name="T14" fmla="*/ 2147483647 w 325"/>
                <a:gd name="T15" fmla="*/ 2147483647 h 274"/>
                <a:gd name="T16" fmla="*/ 2147483647 w 325"/>
                <a:gd name="T17" fmla="*/ 2147483647 h 274"/>
                <a:gd name="T18" fmla="*/ 2147483647 w 325"/>
                <a:gd name="T19" fmla="*/ 2147483647 h 274"/>
                <a:gd name="T20" fmla="*/ 2147483647 w 325"/>
                <a:gd name="T21" fmla="*/ 500253332 h 274"/>
                <a:gd name="T22" fmla="*/ 2147483647 w 325"/>
                <a:gd name="T23" fmla="*/ 0 h 274"/>
                <a:gd name="T24" fmla="*/ 2147483647 w 325"/>
                <a:gd name="T25" fmla="*/ 1000506664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5"/>
                <a:gd name="T40" fmla="*/ 0 h 274"/>
                <a:gd name="T41" fmla="*/ 325 w 325"/>
                <a:gd name="T42" fmla="*/ 274 h 2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5" h="274">
                  <a:moveTo>
                    <a:pt x="81" y="2"/>
                  </a:moveTo>
                  <a:lnTo>
                    <a:pt x="2" y="153"/>
                  </a:lnTo>
                  <a:lnTo>
                    <a:pt x="0" y="157"/>
                  </a:lnTo>
                  <a:lnTo>
                    <a:pt x="5" y="159"/>
                  </a:lnTo>
                  <a:lnTo>
                    <a:pt x="233" y="273"/>
                  </a:lnTo>
                  <a:lnTo>
                    <a:pt x="236" y="274"/>
                  </a:lnTo>
                  <a:lnTo>
                    <a:pt x="238" y="272"/>
                  </a:lnTo>
                  <a:lnTo>
                    <a:pt x="323" y="107"/>
                  </a:lnTo>
                  <a:lnTo>
                    <a:pt x="325" y="102"/>
                  </a:lnTo>
                  <a:lnTo>
                    <a:pt x="322" y="101"/>
                  </a:lnTo>
                  <a:lnTo>
                    <a:pt x="85" y="1"/>
                  </a:lnTo>
                  <a:lnTo>
                    <a:pt x="82" y="0"/>
                  </a:lnTo>
                  <a:lnTo>
                    <a:pt x="8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6105525" y="2725738"/>
              <a:ext cx="247650" cy="207963"/>
            </a:xfrm>
            <a:custGeom>
              <a:avLst/>
              <a:gdLst>
                <a:gd name="T0" fmla="*/ 2147483647 w 313"/>
                <a:gd name="T1" fmla="*/ 2147483647 h 262"/>
                <a:gd name="T2" fmla="*/ 2147483647 w 313"/>
                <a:gd name="T3" fmla="*/ 2147483647 h 262"/>
                <a:gd name="T4" fmla="*/ 2147483647 w 313"/>
                <a:gd name="T5" fmla="*/ 2147483647 h 262"/>
                <a:gd name="T6" fmla="*/ 0 w 313"/>
                <a:gd name="T7" fmla="*/ 2147483647 h 262"/>
                <a:gd name="T8" fmla="*/ 495181323 w 313"/>
                <a:gd name="T9" fmla="*/ 2147483647 h 262"/>
                <a:gd name="T10" fmla="*/ 2147483647 w 313"/>
                <a:gd name="T11" fmla="*/ 0 h 262"/>
                <a:gd name="T12" fmla="*/ 2147483647 w 313"/>
                <a:gd name="T13" fmla="*/ 1000506749 h 262"/>
                <a:gd name="T14" fmla="*/ 2147483647 w 313"/>
                <a:gd name="T15" fmla="*/ 2147483647 h 262"/>
                <a:gd name="T16" fmla="*/ 2147483647 w 313"/>
                <a:gd name="T17" fmla="*/ 2147483647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3"/>
                <a:gd name="T28" fmla="*/ 0 h 262"/>
                <a:gd name="T29" fmla="*/ 313 w 313"/>
                <a:gd name="T30" fmla="*/ 262 h 2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3" h="262">
                  <a:moveTo>
                    <a:pt x="310" y="96"/>
                  </a:moveTo>
                  <a:lnTo>
                    <a:pt x="225" y="262"/>
                  </a:lnTo>
                  <a:lnTo>
                    <a:pt x="229" y="261"/>
                  </a:lnTo>
                  <a:lnTo>
                    <a:pt x="0" y="147"/>
                  </a:lnTo>
                  <a:lnTo>
                    <a:pt x="1" y="151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313" y="102"/>
                  </a:lnTo>
                  <a:lnTo>
                    <a:pt x="31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6461125" y="1773238"/>
              <a:ext cx="441325" cy="398463"/>
            </a:xfrm>
            <a:custGeom>
              <a:avLst/>
              <a:gdLst>
                <a:gd name="T0" fmla="*/ 2147483647 w 555"/>
                <a:gd name="T1" fmla="*/ 1000505028 h 502"/>
                <a:gd name="T2" fmla="*/ 2147483647 w 555"/>
                <a:gd name="T3" fmla="*/ 2147483647 h 502"/>
                <a:gd name="T4" fmla="*/ 2147483647 w 555"/>
                <a:gd name="T5" fmla="*/ 2147483647 h 502"/>
                <a:gd name="T6" fmla="*/ 2147483647 w 555"/>
                <a:gd name="T7" fmla="*/ 2147483647 h 502"/>
                <a:gd name="T8" fmla="*/ 2147483647 w 555"/>
                <a:gd name="T9" fmla="*/ 2147483647 h 502"/>
                <a:gd name="T10" fmla="*/ 0 w 555"/>
                <a:gd name="T11" fmla="*/ 2147483647 h 502"/>
                <a:gd name="T12" fmla="*/ 1005374884 w 555"/>
                <a:gd name="T13" fmla="*/ 2147483647 h 502"/>
                <a:gd name="T14" fmla="*/ 2147483647 w 555"/>
                <a:gd name="T15" fmla="*/ 0 h 502"/>
                <a:gd name="T16" fmla="*/ 2147483647 w 555"/>
                <a:gd name="T17" fmla="*/ 1000505028 h 5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502"/>
                <a:gd name="T29" fmla="*/ 555 w 555"/>
                <a:gd name="T30" fmla="*/ 502 h 5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502">
                  <a:moveTo>
                    <a:pt x="189" y="2"/>
                  </a:moveTo>
                  <a:lnTo>
                    <a:pt x="555" y="130"/>
                  </a:lnTo>
                  <a:lnTo>
                    <a:pt x="553" y="125"/>
                  </a:lnTo>
                  <a:lnTo>
                    <a:pt x="345" y="502"/>
                  </a:lnTo>
                  <a:lnTo>
                    <a:pt x="350" y="502"/>
                  </a:lnTo>
                  <a:lnTo>
                    <a:pt x="0" y="358"/>
                  </a:lnTo>
                  <a:lnTo>
                    <a:pt x="2" y="362"/>
                  </a:lnTo>
                  <a:lnTo>
                    <a:pt x="193" y="0"/>
                  </a:lnTo>
                  <a:lnTo>
                    <a:pt x="18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65"/>
            <p:cNvSpPr>
              <a:spLocks/>
            </p:cNvSpPr>
            <p:nvPr/>
          </p:nvSpPr>
          <p:spPr bwMode="auto">
            <a:xfrm>
              <a:off x="6377940" y="1611629"/>
              <a:ext cx="815658" cy="308611"/>
            </a:xfrm>
            <a:custGeom>
              <a:avLst/>
              <a:gdLst>
                <a:gd name="T0" fmla="*/ 0 w 1093"/>
                <a:gd name="T1" fmla="*/ 2147483647 h 394"/>
                <a:gd name="T2" fmla="*/ 2147483647 w 1093"/>
                <a:gd name="T3" fmla="*/ 2147483647 h 394"/>
                <a:gd name="T4" fmla="*/ 2147483647 w 1093"/>
                <a:gd name="T5" fmla="*/ 2147483647 h 394"/>
                <a:gd name="T6" fmla="*/ 2147483647 w 1093"/>
                <a:gd name="T7" fmla="*/ 2147483647 h 394"/>
                <a:gd name="T8" fmla="*/ 2147483647 w 1093"/>
                <a:gd name="T9" fmla="*/ 2147483647 h 394"/>
                <a:gd name="T10" fmla="*/ 2147483647 w 1093"/>
                <a:gd name="T11" fmla="*/ 2147483647 h 394"/>
                <a:gd name="T12" fmla="*/ 2147483647 w 1093"/>
                <a:gd name="T13" fmla="*/ 2147483647 h 394"/>
                <a:gd name="T14" fmla="*/ 2147483647 w 1093"/>
                <a:gd name="T15" fmla="*/ 2147483647 h 394"/>
                <a:gd name="T16" fmla="*/ 2147483647 w 1093"/>
                <a:gd name="T17" fmla="*/ 2147483647 h 394"/>
                <a:gd name="T18" fmla="*/ 2147483647 w 1093"/>
                <a:gd name="T19" fmla="*/ 2147483647 h 394"/>
                <a:gd name="T20" fmla="*/ 2147483647 w 1093"/>
                <a:gd name="T21" fmla="*/ 2147483647 h 394"/>
                <a:gd name="T22" fmla="*/ 2147483647 w 1093"/>
                <a:gd name="T23" fmla="*/ 2147483647 h 394"/>
                <a:gd name="T24" fmla="*/ 2147483647 w 1093"/>
                <a:gd name="T25" fmla="*/ 2147483647 h 394"/>
                <a:gd name="T26" fmla="*/ 2147483647 w 1093"/>
                <a:gd name="T27" fmla="*/ 2147483647 h 394"/>
                <a:gd name="T28" fmla="*/ 2147483647 w 1093"/>
                <a:gd name="T29" fmla="*/ 2147483647 h 394"/>
                <a:gd name="T30" fmla="*/ 2147483647 w 1093"/>
                <a:gd name="T31" fmla="*/ 2147483647 h 394"/>
                <a:gd name="T32" fmla="*/ 2147483647 w 1093"/>
                <a:gd name="T33" fmla="*/ 2147483647 h 394"/>
                <a:gd name="T34" fmla="*/ 2147483647 w 1093"/>
                <a:gd name="T35" fmla="*/ 2147483647 h 394"/>
                <a:gd name="T36" fmla="*/ 2147483647 w 1093"/>
                <a:gd name="T37" fmla="*/ 2147483647 h 394"/>
                <a:gd name="T38" fmla="*/ 2147483647 w 1093"/>
                <a:gd name="T39" fmla="*/ 2147483647 h 394"/>
                <a:gd name="T40" fmla="*/ 2147483647 w 1093"/>
                <a:gd name="T41" fmla="*/ 2147483647 h 394"/>
                <a:gd name="T42" fmla="*/ 2147483647 w 1093"/>
                <a:gd name="T43" fmla="*/ 2147483647 h 394"/>
                <a:gd name="T44" fmla="*/ 2147483647 w 1093"/>
                <a:gd name="T45" fmla="*/ 2147483647 h 394"/>
                <a:gd name="T46" fmla="*/ 2147483647 w 1093"/>
                <a:gd name="T47" fmla="*/ 2147483647 h 394"/>
                <a:gd name="T48" fmla="*/ 2147483647 w 1093"/>
                <a:gd name="T49" fmla="*/ 2147483647 h 394"/>
                <a:gd name="T50" fmla="*/ 2147483647 w 1093"/>
                <a:gd name="T51" fmla="*/ 2147483647 h 394"/>
                <a:gd name="T52" fmla="*/ 2147483647 w 1093"/>
                <a:gd name="T53" fmla="*/ 2147483647 h 394"/>
                <a:gd name="T54" fmla="*/ 2147483647 w 1093"/>
                <a:gd name="T55" fmla="*/ 2147483647 h 394"/>
                <a:gd name="T56" fmla="*/ 2147483647 w 1093"/>
                <a:gd name="T57" fmla="*/ 2147483647 h 394"/>
                <a:gd name="T58" fmla="*/ 2147483647 w 1093"/>
                <a:gd name="T59" fmla="*/ 2147483647 h 394"/>
                <a:gd name="T60" fmla="*/ 2147483647 w 1093"/>
                <a:gd name="T61" fmla="*/ 2147483647 h 394"/>
                <a:gd name="T62" fmla="*/ 2147483647 w 1093"/>
                <a:gd name="T63" fmla="*/ 2147483647 h 394"/>
                <a:gd name="T64" fmla="*/ 2147483647 w 1093"/>
                <a:gd name="T65" fmla="*/ 480388316 h 394"/>
                <a:gd name="T66" fmla="*/ 0 w 1093"/>
                <a:gd name="T67" fmla="*/ 2147483647 h 3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3"/>
                <a:gd name="T103" fmla="*/ 0 h 394"/>
                <a:gd name="T104" fmla="*/ 1093 w 1093"/>
                <a:gd name="T105" fmla="*/ 394 h 3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3" h="394">
                  <a:moveTo>
                    <a:pt x="0" y="13"/>
                  </a:moveTo>
                  <a:lnTo>
                    <a:pt x="0" y="13"/>
                  </a:lnTo>
                  <a:lnTo>
                    <a:pt x="35" y="21"/>
                  </a:lnTo>
                  <a:lnTo>
                    <a:pt x="71" y="31"/>
                  </a:lnTo>
                  <a:lnTo>
                    <a:pt x="109" y="40"/>
                  </a:lnTo>
                  <a:lnTo>
                    <a:pt x="148" y="50"/>
                  </a:lnTo>
                  <a:lnTo>
                    <a:pt x="188" y="61"/>
                  </a:lnTo>
                  <a:lnTo>
                    <a:pt x="230" y="71"/>
                  </a:lnTo>
                  <a:lnTo>
                    <a:pt x="271" y="83"/>
                  </a:lnTo>
                  <a:lnTo>
                    <a:pt x="314" y="94"/>
                  </a:lnTo>
                  <a:lnTo>
                    <a:pt x="358" y="107"/>
                  </a:lnTo>
                  <a:lnTo>
                    <a:pt x="402" y="118"/>
                  </a:lnTo>
                  <a:lnTo>
                    <a:pt x="445" y="131"/>
                  </a:lnTo>
                  <a:lnTo>
                    <a:pt x="489" y="144"/>
                  </a:lnTo>
                  <a:lnTo>
                    <a:pt x="532" y="156"/>
                  </a:lnTo>
                  <a:lnTo>
                    <a:pt x="576" y="170"/>
                  </a:lnTo>
                  <a:lnTo>
                    <a:pt x="618" y="183"/>
                  </a:lnTo>
                  <a:lnTo>
                    <a:pt x="660" y="197"/>
                  </a:lnTo>
                  <a:lnTo>
                    <a:pt x="700" y="209"/>
                  </a:lnTo>
                  <a:lnTo>
                    <a:pt x="740" y="223"/>
                  </a:lnTo>
                  <a:lnTo>
                    <a:pt x="778" y="236"/>
                  </a:lnTo>
                  <a:lnTo>
                    <a:pt x="815" y="250"/>
                  </a:lnTo>
                  <a:lnTo>
                    <a:pt x="851" y="262"/>
                  </a:lnTo>
                  <a:lnTo>
                    <a:pt x="884" y="276"/>
                  </a:lnTo>
                  <a:lnTo>
                    <a:pt x="916" y="289"/>
                  </a:lnTo>
                  <a:lnTo>
                    <a:pt x="946" y="302"/>
                  </a:lnTo>
                  <a:lnTo>
                    <a:pt x="972" y="314"/>
                  </a:lnTo>
                  <a:lnTo>
                    <a:pt x="996" y="327"/>
                  </a:lnTo>
                  <a:lnTo>
                    <a:pt x="1018" y="338"/>
                  </a:lnTo>
                  <a:lnTo>
                    <a:pt x="1038" y="350"/>
                  </a:lnTo>
                  <a:lnTo>
                    <a:pt x="1053" y="361"/>
                  </a:lnTo>
                  <a:lnTo>
                    <a:pt x="1065" y="373"/>
                  </a:lnTo>
                  <a:lnTo>
                    <a:pt x="1075" y="383"/>
                  </a:lnTo>
                  <a:lnTo>
                    <a:pt x="1080" y="394"/>
                  </a:lnTo>
                  <a:lnTo>
                    <a:pt x="1093" y="390"/>
                  </a:lnTo>
                  <a:lnTo>
                    <a:pt x="1086" y="376"/>
                  </a:lnTo>
                  <a:lnTo>
                    <a:pt x="1074" y="363"/>
                  </a:lnTo>
                  <a:lnTo>
                    <a:pt x="1056" y="349"/>
                  </a:lnTo>
                  <a:lnTo>
                    <a:pt x="1034" y="334"/>
                  </a:lnTo>
                  <a:lnTo>
                    <a:pt x="1008" y="319"/>
                  </a:lnTo>
                  <a:lnTo>
                    <a:pt x="978" y="303"/>
                  </a:lnTo>
                  <a:lnTo>
                    <a:pt x="944" y="288"/>
                  </a:lnTo>
                  <a:lnTo>
                    <a:pt x="908" y="272"/>
                  </a:lnTo>
                  <a:lnTo>
                    <a:pt x="868" y="255"/>
                  </a:lnTo>
                  <a:lnTo>
                    <a:pt x="827" y="239"/>
                  </a:lnTo>
                  <a:lnTo>
                    <a:pt x="783" y="223"/>
                  </a:lnTo>
                  <a:lnTo>
                    <a:pt x="738" y="207"/>
                  </a:lnTo>
                  <a:lnTo>
                    <a:pt x="691" y="192"/>
                  </a:lnTo>
                  <a:lnTo>
                    <a:pt x="642" y="176"/>
                  </a:lnTo>
                  <a:lnTo>
                    <a:pt x="594" y="161"/>
                  </a:lnTo>
                  <a:lnTo>
                    <a:pt x="546" y="146"/>
                  </a:lnTo>
                  <a:lnTo>
                    <a:pt x="496" y="131"/>
                  </a:lnTo>
                  <a:lnTo>
                    <a:pt x="448" y="117"/>
                  </a:lnTo>
                  <a:lnTo>
                    <a:pt x="400" y="103"/>
                  </a:lnTo>
                  <a:lnTo>
                    <a:pt x="353" y="91"/>
                  </a:lnTo>
                  <a:lnTo>
                    <a:pt x="308" y="78"/>
                  </a:lnTo>
                  <a:lnTo>
                    <a:pt x="264" y="66"/>
                  </a:lnTo>
                  <a:lnTo>
                    <a:pt x="224" y="55"/>
                  </a:lnTo>
                  <a:lnTo>
                    <a:pt x="185" y="46"/>
                  </a:lnTo>
                  <a:lnTo>
                    <a:pt x="148" y="35"/>
                  </a:lnTo>
                  <a:lnTo>
                    <a:pt x="116" y="27"/>
                  </a:lnTo>
                  <a:lnTo>
                    <a:pt x="86" y="20"/>
                  </a:lnTo>
                  <a:lnTo>
                    <a:pt x="60" y="13"/>
                  </a:lnTo>
                  <a:lnTo>
                    <a:pt x="40" y="9"/>
                  </a:lnTo>
                  <a:lnTo>
                    <a:pt x="22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66"/>
            <p:cNvSpPr>
              <a:spLocks/>
            </p:cNvSpPr>
            <p:nvPr/>
          </p:nvSpPr>
          <p:spPr bwMode="auto">
            <a:xfrm>
              <a:off x="6366509" y="1645920"/>
              <a:ext cx="818515" cy="294006"/>
            </a:xfrm>
            <a:custGeom>
              <a:avLst/>
              <a:gdLst>
                <a:gd name="T0" fmla="*/ 0 w 1093"/>
                <a:gd name="T1" fmla="*/ 2147483647 h 396"/>
                <a:gd name="T2" fmla="*/ 2147483647 w 1093"/>
                <a:gd name="T3" fmla="*/ 2147483647 h 396"/>
                <a:gd name="T4" fmla="*/ 2147483647 w 1093"/>
                <a:gd name="T5" fmla="*/ 2147483647 h 396"/>
                <a:gd name="T6" fmla="*/ 2147483647 w 1093"/>
                <a:gd name="T7" fmla="*/ 2147483647 h 396"/>
                <a:gd name="T8" fmla="*/ 2147483647 w 1093"/>
                <a:gd name="T9" fmla="*/ 2147483647 h 396"/>
                <a:gd name="T10" fmla="*/ 2147483647 w 1093"/>
                <a:gd name="T11" fmla="*/ 2147483647 h 396"/>
                <a:gd name="T12" fmla="*/ 2147483647 w 1093"/>
                <a:gd name="T13" fmla="*/ 2147483647 h 396"/>
                <a:gd name="T14" fmla="*/ 2147483647 w 1093"/>
                <a:gd name="T15" fmla="*/ 2147483647 h 396"/>
                <a:gd name="T16" fmla="*/ 2147483647 w 1093"/>
                <a:gd name="T17" fmla="*/ 2147483647 h 396"/>
                <a:gd name="T18" fmla="*/ 2147483647 w 1093"/>
                <a:gd name="T19" fmla="*/ 2147483647 h 396"/>
                <a:gd name="T20" fmla="*/ 2147483647 w 1093"/>
                <a:gd name="T21" fmla="*/ 2147483647 h 396"/>
                <a:gd name="T22" fmla="*/ 2147483647 w 1093"/>
                <a:gd name="T23" fmla="*/ 2147483647 h 396"/>
                <a:gd name="T24" fmla="*/ 2147483647 w 1093"/>
                <a:gd name="T25" fmla="*/ 2147483647 h 396"/>
                <a:gd name="T26" fmla="*/ 2147483647 w 1093"/>
                <a:gd name="T27" fmla="*/ 2147483647 h 396"/>
                <a:gd name="T28" fmla="*/ 2147483647 w 1093"/>
                <a:gd name="T29" fmla="*/ 2147483647 h 396"/>
                <a:gd name="T30" fmla="*/ 2147483647 w 1093"/>
                <a:gd name="T31" fmla="*/ 2147483647 h 396"/>
                <a:gd name="T32" fmla="*/ 2147483647 w 1093"/>
                <a:gd name="T33" fmla="*/ 2147483647 h 396"/>
                <a:gd name="T34" fmla="*/ 2147483647 w 1093"/>
                <a:gd name="T35" fmla="*/ 2147483647 h 396"/>
                <a:gd name="T36" fmla="*/ 2147483647 w 1093"/>
                <a:gd name="T37" fmla="*/ 2147483647 h 396"/>
                <a:gd name="T38" fmla="*/ 2147483647 w 1093"/>
                <a:gd name="T39" fmla="*/ 2147483647 h 396"/>
                <a:gd name="T40" fmla="*/ 2147483647 w 1093"/>
                <a:gd name="T41" fmla="*/ 2147483647 h 396"/>
                <a:gd name="T42" fmla="*/ 2147483647 w 1093"/>
                <a:gd name="T43" fmla="*/ 2147483647 h 396"/>
                <a:gd name="T44" fmla="*/ 2147483647 w 1093"/>
                <a:gd name="T45" fmla="*/ 2147483647 h 396"/>
                <a:gd name="T46" fmla="*/ 2147483647 w 1093"/>
                <a:gd name="T47" fmla="*/ 2147483647 h 396"/>
                <a:gd name="T48" fmla="*/ 2147483647 w 1093"/>
                <a:gd name="T49" fmla="*/ 2147483647 h 396"/>
                <a:gd name="T50" fmla="*/ 2147483647 w 1093"/>
                <a:gd name="T51" fmla="*/ 2147483647 h 396"/>
                <a:gd name="T52" fmla="*/ 2147483647 w 1093"/>
                <a:gd name="T53" fmla="*/ 2147483647 h 396"/>
                <a:gd name="T54" fmla="*/ 2147483647 w 1093"/>
                <a:gd name="T55" fmla="*/ 2147483647 h 396"/>
                <a:gd name="T56" fmla="*/ 2147483647 w 1093"/>
                <a:gd name="T57" fmla="*/ 2147483647 h 396"/>
                <a:gd name="T58" fmla="*/ 2147483647 w 1093"/>
                <a:gd name="T59" fmla="*/ 2147483647 h 396"/>
                <a:gd name="T60" fmla="*/ 2147483647 w 1093"/>
                <a:gd name="T61" fmla="*/ 2147483647 h 396"/>
                <a:gd name="T62" fmla="*/ 2147483647 w 1093"/>
                <a:gd name="T63" fmla="*/ 2147483647 h 396"/>
                <a:gd name="T64" fmla="*/ 2147483647 w 1093"/>
                <a:gd name="T65" fmla="*/ 818556627 h 396"/>
                <a:gd name="T66" fmla="*/ 0 w 1093"/>
                <a:gd name="T67" fmla="*/ 2147483647 h 3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3"/>
                <a:gd name="T103" fmla="*/ 0 h 396"/>
                <a:gd name="T104" fmla="*/ 1093 w 1093"/>
                <a:gd name="T105" fmla="*/ 396 h 3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3" h="396">
                  <a:moveTo>
                    <a:pt x="0" y="13"/>
                  </a:moveTo>
                  <a:lnTo>
                    <a:pt x="0" y="13"/>
                  </a:lnTo>
                  <a:lnTo>
                    <a:pt x="34" y="21"/>
                  </a:lnTo>
                  <a:lnTo>
                    <a:pt x="70" y="30"/>
                  </a:lnTo>
                  <a:lnTo>
                    <a:pt x="108" y="40"/>
                  </a:lnTo>
                  <a:lnTo>
                    <a:pt x="147" y="50"/>
                  </a:lnTo>
                  <a:lnTo>
                    <a:pt x="187" y="60"/>
                  </a:lnTo>
                  <a:lnTo>
                    <a:pt x="229" y="72"/>
                  </a:lnTo>
                  <a:lnTo>
                    <a:pt x="272" y="82"/>
                  </a:lnTo>
                  <a:lnTo>
                    <a:pt x="314" y="95"/>
                  </a:lnTo>
                  <a:lnTo>
                    <a:pt x="358" y="106"/>
                  </a:lnTo>
                  <a:lnTo>
                    <a:pt x="401" y="119"/>
                  </a:lnTo>
                  <a:lnTo>
                    <a:pt x="444" y="132"/>
                  </a:lnTo>
                  <a:lnTo>
                    <a:pt x="488" y="144"/>
                  </a:lnTo>
                  <a:lnTo>
                    <a:pt x="532" y="157"/>
                  </a:lnTo>
                  <a:lnTo>
                    <a:pt x="576" y="170"/>
                  </a:lnTo>
                  <a:lnTo>
                    <a:pt x="618" y="184"/>
                  </a:lnTo>
                  <a:lnTo>
                    <a:pt x="660" y="197"/>
                  </a:lnTo>
                  <a:lnTo>
                    <a:pt x="700" y="210"/>
                  </a:lnTo>
                  <a:lnTo>
                    <a:pt x="741" y="224"/>
                  </a:lnTo>
                  <a:lnTo>
                    <a:pt x="779" y="238"/>
                  </a:lnTo>
                  <a:lnTo>
                    <a:pt x="816" y="250"/>
                  </a:lnTo>
                  <a:lnTo>
                    <a:pt x="851" y="264"/>
                  </a:lnTo>
                  <a:lnTo>
                    <a:pt x="885" y="277"/>
                  </a:lnTo>
                  <a:lnTo>
                    <a:pt x="916" y="291"/>
                  </a:lnTo>
                  <a:lnTo>
                    <a:pt x="945" y="304"/>
                  </a:lnTo>
                  <a:lnTo>
                    <a:pt x="972" y="316"/>
                  </a:lnTo>
                  <a:lnTo>
                    <a:pt x="997" y="329"/>
                  </a:lnTo>
                  <a:lnTo>
                    <a:pt x="1018" y="340"/>
                  </a:lnTo>
                  <a:lnTo>
                    <a:pt x="1037" y="352"/>
                  </a:lnTo>
                  <a:lnTo>
                    <a:pt x="1053" y="363"/>
                  </a:lnTo>
                  <a:lnTo>
                    <a:pt x="1065" y="375"/>
                  </a:lnTo>
                  <a:lnTo>
                    <a:pt x="1074" y="385"/>
                  </a:lnTo>
                  <a:lnTo>
                    <a:pt x="1080" y="396"/>
                  </a:lnTo>
                  <a:lnTo>
                    <a:pt x="1093" y="391"/>
                  </a:lnTo>
                  <a:lnTo>
                    <a:pt x="1086" y="377"/>
                  </a:lnTo>
                  <a:lnTo>
                    <a:pt x="1074" y="363"/>
                  </a:lnTo>
                  <a:lnTo>
                    <a:pt x="1055" y="350"/>
                  </a:lnTo>
                  <a:lnTo>
                    <a:pt x="1033" y="335"/>
                  </a:lnTo>
                  <a:lnTo>
                    <a:pt x="1008" y="320"/>
                  </a:lnTo>
                  <a:lnTo>
                    <a:pt x="978" y="304"/>
                  </a:lnTo>
                  <a:lnTo>
                    <a:pt x="945" y="289"/>
                  </a:lnTo>
                  <a:lnTo>
                    <a:pt x="908" y="272"/>
                  </a:lnTo>
                  <a:lnTo>
                    <a:pt x="869" y="256"/>
                  </a:lnTo>
                  <a:lnTo>
                    <a:pt x="827" y="240"/>
                  </a:lnTo>
                  <a:lnTo>
                    <a:pt x="783" y="224"/>
                  </a:lnTo>
                  <a:lnTo>
                    <a:pt x="737" y="208"/>
                  </a:lnTo>
                  <a:lnTo>
                    <a:pt x="691" y="193"/>
                  </a:lnTo>
                  <a:lnTo>
                    <a:pt x="643" y="177"/>
                  </a:lnTo>
                  <a:lnTo>
                    <a:pt x="594" y="162"/>
                  </a:lnTo>
                  <a:lnTo>
                    <a:pt x="546" y="147"/>
                  </a:lnTo>
                  <a:lnTo>
                    <a:pt x="496" y="132"/>
                  </a:lnTo>
                  <a:lnTo>
                    <a:pt x="448" y="118"/>
                  </a:lnTo>
                  <a:lnTo>
                    <a:pt x="401" y="104"/>
                  </a:lnTo>
                  <a:lnTo>
                    <a:pt x="353" y="91"/>
                  </a:lnTo>
                  <a:lnTo>
                    <a:pt x="308" y="79"/>
                  </a:lnTo>
                  <a:lnTo>
                    <a:pt x="265" y="67"/>
                  </a:lnTo>
                  <a:lnTo>
                    <a:pt x="223" y="56"/>
                  </a:lnTo>
                  <a:lnTo>
                    <a:pt x="185" y="46"/>
                  </a:lnTo>
                  <a:lnTo>
                    <a:pt x="148" y="36"/>
                  </a:lnTo>
                  <a:lnTo>
                    <a:pt x="116" y="28"/>
                  </a:lnTo>
                  <a:lnTo>
                    <a:pt x="86" y="21"/>
                  </a:lnTo>
                  <a:lnTo>
                    <a:pt x="61" y="14"/>
                  </a:lnTo>
                  <a:lnTo>
                    <a:pt x="40" y="10"/>
                  </a:lnTo>
                  <a:lnTo>
                    <a:pt x="23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67"/>
            <p:cNvSpPr>
              <a:spLocks/>
            </p:cNvSpPr>
            <p:nvPr/>
          </p:nvSpPr>
          <p:spPr bwMode="auto">
            <a:xfrm>
              <a:off x="6564313" y="1614488"/>
              <a:ext cx="404812" cy="138113"/>
            </a:xfrm>
            <a:custGeom>
              <a:avLst/>
              <a:gdLst>
                <a:gd name="T0" fmla="*/ 0 w 508"/>
                <a:gd name="T1" fmla="*/ 2147483647 h 174"/>
                <a:gd name="T2" fmla="*/ 0 w 508"/>
                <a:gd name="T3" fmla="*/ 2147483647 h 174"/>
                <a:gd name="T4" fmla="*/ 1518304815 w 508"/>
                <a:gd name="T5" fmla="*/ 2147483647 h 174"/>
                <a:gd name="T6" fmla="*/ 2147483647 w 508"/>
                <a:gd name="T7" fmla="*/ 2147483647 h 174"/>
                <a:gd name="T8" fmla="*/ 2147483647 w 508"/>
                <a:gd name="T9" fmla="*/ 2147483647 h 174"/>
                <a:gd name="T10" fmla="*/ 2147483647 w 508"/>
                <a:gd name="T11" fmla="*/ 2147483647 h 174"/>
                <a:gd name="T12" fmla="*/ 2147483647 w 508"/>
                <a:gd name="T13" fmla="*/ 2147483647 h 174"/>
                <a:gd name="T14" fmla="*/ 2147483647 w 508"/>
                <a:gd name="T15" fmla="*/ 2147483647 h 174"/>
                <a:gd name="T16" fmla="*/ 2147483647 w 508"/>
                <a:gd name="T17" fmla="*/ 2147483647 h 174"/>
                <a:gd name="T18" fmla="*/ 2147483647 w 508"/>
                <a:gd name="T19" fmla="*/ 2147483647 h 174"/>
                <a:gd name="T20" fmla="*/ 2147483647 w 508"/>
                <a:gd name="T21" fmla="*/ 2147483647 h 174"/>
                <a:gd name="T22" fmla="*/ 2147483647 w 508"/>
                <a:gd name="T23" fmla="*/ 2147483647 h 174"/>
                <a:gd name="T24" fmla="*/ 2147483647 w 508"/>
                <a:gd name="T25" fmla="*/ 2147483647 h 174"/>
                <a:gd name="T26" fmla="*/ 2147483647 w 508"/>
                <a:gd name="T27" fmla="*/ 2147483647 h 174"/>
                <a:gd name="T28" fmla="*/ 2147483647 w 508"/>
                <a:gd name="T29" fmla="*/ 2147483647 h 174"/>
                <a:gd name="T30" fmla="*/ 2147483647 w 508"/>
                <a:gd name="T31" fmla="*/ 2147483647 h 174"/>
                <a:gd name="T32" fmla="*/ 2147483647 w 508"/>
                <a:gd name="T33" fmla="*/ 2147483647 h 174"/>
                <a:gd name="T34" fmla="*/ 2147483647 w 508"/>
                <a:gd name="T35" fmla="*/ 2147483647 h 174"/>
                <a:gd name="T36" fmla="*/ 2147483647 w 508"/>
                <a:gd name="T37" fmla="*/ 2147483647 h 174"/>
                <a:gd name="T38" fmla="*/ 2147483647 w 508"/>
                <a:gd name="T39" fmla="*/ 2147483647 h 174"/>
                <a:gd name="T40" fmla="*/ 2147483647 w 508"/>
                <a:gd name="T41" fmla="*/ 2147483647 h 174"/>
                <a:gd name="T42" fmla="*/ 2147483647 w 508"/>
                <a:gd name="T43" fmla="*/ 2147483647 h 174"/>
                <a:gd name="T44" fmla="*/ 2147483647 w 508"/>
                <a:gd name="T45" fmla="*/ 2147483647 h 174"/>
                <a:gd name="T46" fmla="*/ 2147483647 w 508"/>
                <a:gd name="T47" fmla="*/ 2147483647 h 174"/>
                <a:gd name="T48" fmla="*/ 2147483647 w 508"/>
                <a:gd name="T49" fmla="*/ 2147483647 h 174"/>
                <a:gd name="T50" fmla="*/ 2147483647 w 508"/>
                <a:gd name="T51" fmla="*/ 2147483647 h 174"/>
                <a:gd name="T52" fmla="*/ 2147483647 w 508"/>
                <a:gd name="T53" fmla="*/ 2147483647 h 174"/>
                <a:gd name="T54" fmla="*/ 2147483647 w 508"/>
                <a:gd name="T55" fmla="*/ 2147483647 h 174"/>
                <a:gd name="T56" fmla="*/ 2147483647 w 508"/>
                <a:gd name="T57" fmla="*/ 2147483647 h 174"/>
                <a:gd name="T58" fmla="*/ 2147483647 w 508"/>
                <a:gd name="T59" fmla="*/ 2147483647 h 174"/>
                <a:gd name="T60" fmla="*/ 2147483647 w 508"/>
                <a:gd name="T61" fmla="*/ 2147483647 h 174"/>
                <a:gd name="T62" fmla="*/ 2147483647 w 508"/>
                <a:gd name="T63" fmla="*/ 2147483647 h 174"/>
                <a:gd name="T64" fmla="*/ 2147483647 w 508"/>
                <a:gd name="T65" fmla="*/ 1500134064 h 174"/>
                <a:gd name="T66" fmla="*/ 2147483647 w 508"/>
                <a:gd name="T67" fmla="*/ 1000509668 h 174"/>
                <a:gd name="T68" fmla="*/ 2147483647 w 508"/>
                <a:gd name="T69" fmla="*/ 0 h 174"/>
                <a:gd name="T70" fmla="*/ 0 w 508"/>
                <a:gd name="T71" fmla="*/ 2147483647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8"/>
                <a:gd name="T109" fmla="*/ 0 h 174"/>
                <a:gd name="T110" fmla="*/ 508 w 508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8" h="174">
                  <a:moveTo>
                    <a:pt x="0" y="22"/>
                  </a:moveTo>
                  <a:lnTo>
                    <a:pt x="0" y="22"/>
                  </a:lnTo>
                  <a:lnTo>
                    <a:pt x="3" y="23"/>
                  </a:lnTo>
                  <a:lnTo>
                    <a:pt x="11" y="25"/>
                  </a:lnTo>
                  <a:lnTo>
                    <a:pt x="24" y="28"/>
                  </a:lnTo>
                  <a:lnTo>
                    <a:pt x="41" y="32"/>
                  </a:lnTo>
                  <a:lnTo>
                    <a:pt x="63" y="37"/>
                  </a:lnTo>
                  <a:lnTo>
                    <a:pt x="89" y="43"/>
                  </a:lnTo>
                  <a:lnTo>
                    <a:pt x="117" y="51"/>
                  </a:lnTo>
                  <a:lnTo>
                    <a:pt x="151" y="60"/>
                  </a:lnTo>
                  <a:lnTo>
                    <a:pt x="187" y="70"/>
                  </a:lnTo>
                  <a:lnTo>
                    <a:pt x="225" y="81"/>
                  </a:lnTo>
                  <a:lnTo>
                    <a:pt x="266" y="94"/>
                  </a:lnTo>
                  <a:lnTo>
                    <a:pt x="310" y="108"/>
                  </a:lnTo>
                  <a:lnTo>
                    <a:pt x="355" y="123"/>
                  </a:lnTo>
                  <a:lnTo>
                    <a:pt x="402" y="139"/>
                  </a:lnTo>
                  <a:lnTo>
                    <a:pt x="451" y="156"/>
                  </a:lnTo>
                  <a:lnTo>
                    <a:pt x="500" y="174"/>
                  </a:lnTo>
                  <a:lnTo>
                    <a:pt x="508" y="155"/>
                  </a:lnTo>
                  <a:lnTo>
                    <a:pt x="459" y="136"/>
                  </a:lnTo>
                  <a:lnTo>
                    <a:pt x="409" y="118"/>
                  </a:lnTo>
                  <a:lnTo>
                    <a:pt x="362" y="102"/>
                  </a:lnTo>
                  <a:lnTo>
                    <a:pt x="316" y="87"/>
                  </a:lnTo>
                  <a:lnTo>
                    <a:pt x="273" y="73"/>
                  </a:lnTo>
                  <a:lnTo>
                    <a:pt x="232" y="60"/>
                  </a:lnTo>
                  <a:lnTo>
                    <a:pt x="192" y="49"/>
                  </a:lnTo>
                  <a:lnTo>
                    <a:pt x="157" y="38"/>
                  </a:lnTo>
                  <a:lnTo>
                    <a:pt x="123" y="30"/>
                  </a:lnTo>
                  <a:lnTo>
                    <a:pt x="94" y="22"/>
                  </a:lnTo>
                  <a:lnTo>
                    <a:pt x="69" y="15"/>
                  </a:lnTo>
                  <a:lnTo>
                    <a:pt x="47" y="11"/>
                  </a:lnTo>
                  <a:lnTo>
                    <a:pt x="29" y="6"/>
                  </a:lnTo>
                  <a:lnTo>
                    <a:pt x="16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50" name="Picture 74" descr="MicrochipMeatball_whit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239893">
              <a:off x="6565601" y="1847376"/>
              <a:ext cx="243435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Freeform 75"/>
            <p:cNvSpPr/>
            <p:nvPr/>
          </p:nvSpPr>
          <p:spPr>
            <a:xfrm rot="896013">
              <a:off x="6503363" y="1535950"/>
              <a:ext cx="516566" cy="129904"/>
            </a:xfrm>
            <a:custGeom>
              <a:avLst/>
              <a:gdLst>
                <a:gd name="connsiteX0" fmla="*/ 0 w 556410"/>
                <a:gd name="connsiteY0" fmla="*/ 0 h 129904"/>
                <a:gd name="connsiteX1" fmla="*/ 556410 w 556410"/>
                <a:gd name="connsiteY1" fmla="*/ 0 h 129904"/>
                <a:gd name="connsiteX2" fmla="*/ 556410 w 556410"/>
                <a:gd name="connsiteY2" fmla="*/ 129904 h 129904"/>
                <a:gd name="connsiteX3" fmla="*/ 0 w 556410"/>
                <a:gd name="connsiteY3" fmla="*/ 129904 h 129904"/>
                <a:gd name="connsiteX4" fmla="*/ 0 w 556410"/>
                <a:gd name="connsiteY4" fmla="*/ 0 h 1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10" h="129904">
                  <a:moveTo>
                    <a:pt x="0" y="0"/>
                  </a:moveTo>
                  <a:lnTo>
                    <a:pt x="556410" y="0"/>
                  </a:lnTo>
                  <a:lnTo>
                    <a:pt x="556410" y="129904"/>
                  </a:lnTo>
                  <a:lnTo>
                    <a:pt x="0" y="129904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none">
              <a:prstTxWarp prst="textChevron">
                <a:avLst>
                  <a:gd name="adj" fmla="val 11774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latin typeface="Baskerville Old Face" pitchFamily="18" charset="0"/>
                  <a:cs typeface="+mn-cs"/>
                </a:rPr>
                <a:t>Microchip</a:t>
              </a:r>
            </a:p>
          </p:txBody>
        </p:sp>
      </p:grpSp>
      <p:pic>
        <p:nvPicPr>
          <p:cNvPr id="8197" name="Picture 59" descr="mchptub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4006850"/>
            <a:ext cx="14160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Training and Curriculum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174038" cy="493871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200" smtClean="0"/>
              <a:t>Free training at any of our worldwide Regional Training Centers (RTC) for Academic Partners</a:t>
            </a:r>
            <a:br>
              <a:rPr lang="en-US" sz="2200" smtClean="0"/>
            </a:br>
            <a:r>
              <a:rPr lang="en-US" sz="2200" u="sng" smtClean="0">
                <a:solidFill>
                  <a:schemeClr val="accent2"/>
                </a:solidFill>
              </a:rPr>
              <a:t>www.microchip.com/rtc </a:t>
            </a:r>
            <a:r>
              <a:rPr lang="en-US" sz="2200" smtClean="0"/>
              <a:t/>
            </a:r>
            <a:br>
              <a:rPr lang="en-US" sz="2200" smtClean="0"/>
            </a:br>
            <a:endParaRPr lang="en-US" sz="2200" smtClean="0"/>
          </a:p>
          <a:p>
            <a:pPr eaLnBrk="1" hangingPunct="1">
              <a:defRPr/>
            </a:pPr>
            <a:r>
              <a:rPr lang="en-US" sz="2200" smtClean="0"/>
              <a:t>RTC course materials are available for Academic use:</a:t>
            </a:r>
          </a:p>
          <a:p>
            <a:pPr lvl="1" eaLnBrk="1" hangingPunct="1">
              <a:defRPr/>
            </a:pPr>
            <a:r>
              <a:rPr lang="en-US" sz="2000" smtClean="0"/>
              <a:t>Includes presentations, labs, manuals and solutions</a:t>
            </a:r>
          </a:p>
          <a:p>
            <a:pPr lvl="1" eaLnBrk="1" hangingPunct="1">
              <a:defRPr/>
            </a:pPr>
            <a:r>
              <a:rPr lang="en-US" sz="2000" smtClean="0"/>
              <a:t>Courses available on all Microchip architectures </a:t>
            </a:r>
          </a:p>
          <a:p>
            <a:pPr lvl="1" eaLnBrk="1" hangingPunct="1">
              <a:defRPr/>
            </a:pPr>
            <a:r>
              <a:rPr lang="en-US" sz="2000" smtClean="0"/>
              <a:t>Technology specific classes available</a:t>
            </a:r>
            <a:br>
              <a:rPr lang="en-US" sz="2000" smtClean="0"/>
            </a:br>
            <a:endParaRPr lang="en-US" sz="2000" smtClean="0"/>
          </a:p>
          <a:p>
            <a:pPr eaLnBrk="1" hangingPunct="1">
              <a:defRPr/>
            </a:pPr>
            <a:r>
              <a:rPr lang="en-US" sz="2200" smtClean="0"/>
              <a:t>We’re just an email away to help point you to existing, online resources and documentation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200" smtClean="0"/>
              <a:t>	</a:t>
            </a:r>
            <a:r>
              <a:rPr lang="en-US" sz="2200" smtClean="0">
                <a:solidFill>
                  <a:schemeClr val="accent2"/>
                </a:solidFill>
              </a:rPr>
              <a:t>Academic@microchip.com </a:t>
            </a:r>
            <a:r>
              <a:rPr lang="en-US" sz="2200" smtClean="0"/>
              <a:t> </a:t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endParaRPr lang="en-US" sz="22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Diverse Variety of Low-Cost Development Tools</a:t>
            </a: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719955" y="4610100"/>
            <a:ext cx="2026602" cy="761683"/>
            <a:chOff x="5360035" y="5227320"/>
            <a:chExt cx="2026602" cy="761683"/>
          </a:xfrm>
        </p:grpSpPr>
        <p:pic>
          <p:nvPicPr>
            <p:cNvPr id="16" name="Picture 2" descr="http://www.thetechlabs.com/wp-content/uploads/2012/01/windows-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0035" y="5372338"/>
              <a:ext cx="568325" cy="503000"/>
            </a:xfrm>
            <a:prstGeom prst="rect">
              <a:avLst/>
            </a:prstGeom>
            <a:noFill/>
          </p:spPr>
        </p:pic>
        <p:pic>
          <p:nvPicPr>
            <p:cNvPr id="17" name="Picture 4" descr="http://www.tech-junkie.org/wp-content/uploads/2011/07/mac-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2035" y="5323917"/>
              <a:ext cx="454025" cy="597776"/>
            </a:xfrm>
            <a:prstGeom prst="rect">
              <a:avLst/>
            </a:prstGeom>
            <a:noFill/>
          </p:spPr>
        </p:pic>
        <p:pic>
          <p:nvPicPr>
            <p:cNvPr id="18" name="Picture 8" descr="http://brlcad.org/d/files/logo-linux-transparen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4955" y="5227320"/>
              <a:ext cx="761682" cy="761683"/>
            </a:xfrm>
            <a:prstGeom prst="rect">
              <a:avLst/>
            </a:prstGeom>
            <a:noFill/>
          </p:spPr>
        </p:pic>
      </p:grpSp>
      <p:sp>
        <p:nvSpPr>
          <p:cNvPr id="11266" name="Freeform 2"/>
          <p:cNvSpPr>
            <a:spLocks/>
          </p:cNvSpPr>
          <p:nvPr/>
        </p:nvSpPr>
        <p:spPr bwMode="auto">
          <a:xfrm>
            <a:off x="609600" y="1887538"/>
            <a:ext cx="8288338" cy="4687887"/>
          </a:xfrm>
          <a:custGeom>
            <a:avLst/>
            <a:gdLst>
              <a:gd name="T0" fmla="*/ 0 w 5221"/>
              <a:gd name="T1" fmla="*/ 2147483647 h 2953"/>
              <a:gd name="T2" fmla="*/ 0 w 5221"/>
              <a:gd name="T3" fmla="*/ 2147483647 h 2953"/>
              <a:gd name="T4" fmla="*/ 2147483647 w 5221"/>
              <a:gd name="T5" fmla="*/ 0 h 2953"/>
              <a:gd name="T6" fmla="*/ 2147483647 w 5221"/>
              <a:gd name="T7" fmla="*/ 2147483647 h 2953"/>
              <a:gd name="T8" fmla="*/ 2147483647 w 5221"/>
              <a:gd name="T9" fmla="*/ 2147483647 h 2953"/>
              <a:gd name="T10" fmla="*/ 2147483647 w 5221"/>
              <a:gd name="T11" fmla="*/ 2147483647 h 2953"/>
              <a:gd name="T12" fmla="*/ 0 w 5221"/>
              <a:gd name="T13" fmla="*/ 2147483647 h 29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1"/>
              <a:gd name="T22" fmla="*/ 0 h 2953"/>
              <a:gd name="T23" fmla="*/ 5221 w 5221"/>
              <a:gd name="T24" fmla="*/ 2953 h 29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1" h="2953">
                <a:moveTo>
                  <a:pt x="0" y="2953"/>
                </a:moveTo>
                <a:lnTo>
                  <a:pt x="0" y="374"/>
                </a:lnTo>
                <a:lnTo>
                  <a:pt x="1152" y="0"/>
                </a:lnTo>
                <a:lnTo>
                  <a:pt x="4206" y="9"/>
                </a:lnTo>
                <a:lnTo>
                  <a:pt x="5221" y="338"/>
                </a:lnTo>
                <a:lnTo>
                  <a:pt x="5221" y="2953"/>
                </a:lnTo>
                <a:lnTo>
                  <a:pt x="0" y="2953"/>
                </a:lnTo>
                <a:close/>
              </a:path>
            </a:pathLst>
          </a:custGeom>
          <a:gradFill rotWithShape="1">
            <a:gsLst>
              <a:gs pos="0">
                <a:srgbClr val="006600">
                  <a:alpha val="28998"/>
                </a:srgbClr>
              </a:gs>
              <a:gs pos="100000">
                <a:srgbClr val="002F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614363" y="1298575"/>
            <a:ext cx="8305800" cy="1230313"/>
            <a:chOff x="387" y="818"/>
            <a:chExt cx="5232" cy="931"/>
          </a:xfrm>
          <a:solidFill>
            <a:schemeClr val="tx1"/>
          </a:solidFill>
        </p:grpSpPr>
        <p:sp>
          <p:nvSpPr>
            <p:cNvPr id="11274" name="Freeform 4"/>
            <p:cNvSpPr>
              <a:spLocks/>
            </p:cNvSpPr>
            <p:nvPr/>
          </p:nvSpPr>
          <p:spPr bwMode="auto">
            <a:xfrm>
              <a:off x="387" y="818"/>
              <a:ext cx="5232" cy="931"/>
            </a:xfrm>
            <a:custGeom>
              <a:avLst/>
              <a:gdLst>
                <a:gd name="T0" fmla="*/ 8291 w 1517"/>
                <a:gd name="T1" fmla="*/ 1701 h 614"/>
                <a:gd name="T2" fmla="*/ 10219 w 1517"/>
                <a:gd name="T3" fmla="*/ 1763 h 614"/>
                <a:gd name="T4" fmla="*/ 11861 w 1517"/>
                <a:gd name="T5" fmla="*/ 1879 h 614"/>
                <a:gd name="T6" fmla="*/ 13537 w 1517"/>
                <a:gd name="T7" fmla="*/ 1763 h 614"/>
                <a:gd name="T8" fmla="*/ 15465 w 1517"/>
                <a:gd name="T9" fmla="*/ 1701 h 614"/>
                <a:gd name="T10" fmla="*/ 17438 w 1517"/>
                <a:gd name="T11" fmla="*/ 1697 h 614"/>
                <a:gd name="T12" fmla="*/ 19448 w 1517"/>
                <a:gd name="T13" fmla="*/ 1741 h 614"/>
                <a:gd name="T14" fmla="*/ 21207 w 1517"/>
                <a:gd name="T15" fmla="*/ 1835 h 614"/>
                <a:gd name="T16" fmla="*/ 22815 w 1517"/>
                <a:gd name="T17" fmla="*/ 1795 h 614"/>
                <a:gd name="T18" fmla="*/ 24660 w 1517"/>
                <a:gd name="T19" fmla="*/ 1715 h 614"/>
                <a:gd name="T20" fmla="*/ 26667 w 1517"/>
                <a:gd name="T21" fmla="*/ 1689 h 614"/>
                <a:gd name="T22" fmla="*/ 28633 w 1517"/>
                <a:gd name="T23" fmla="*/ 1715 h 614"/>
                <a:gd name="T24" fmla="*/ 30488 w 1517"/>
                <a:gd name="T25" fmla="*/ 1795 h 614"/>
                <a:gd name="T26" fmla="*/ 32044 w 1517"/>
                <a:gd name="T27" fmla="*/ 1835 h 614"/>
                <a:gd name="T28" fmla="*/ 33806 w 1517"/>
                <a:gd name="T29" fmla="*/ 1741 h 614"/>
                <a:gd name="T30" fmla="*/ 35734 w 1517"/>
                <a:gd name="T31" fmla="*/ 1697 h 614"/>
                <a:gd name="T32" fmla="*/ 37707 w 1517"/>
                <a:gd name="T33" fmla="*/ 1701 h 614"/>
                <a:gd name="T34" fmla="*/ 39635 w 1517"/>
                <a:gd name="T35" fmla="*/ 1763 h 614"/>
                <a:gd name="T36" fmla="*/ 41311 w 1517"/>
                <a:gd name="T37" fmla="*/ 1879 h 614"/>
                <a:gd name="T38" fmla="*/ 42953 w 1517"/>
                <a:gd name="T39" fmla="*/ 1763 h 614"/>
                <a:gd name="T40" fmla="*/ 44843 w 1517"/>
                <a:gd name="T41" fmla="*/ 1701 h 614"/>
                <a:gd name="T42" fmla="*/ 46936 w 1517"/>
                <a:gd name="T43" fmla="*/ 1697 h 614"/>
                <a:gd name="T44" fmla="*/ 48899 w 1517"/>
                <a:gd name="T45" fmla="*/ 1741 h 614"/>
                <a:gd name="T46" fmla="*/ 50589 w 1517"/>
                <a:gd name="T47" fmla="*/ 1835 h 614"/>
                <a:gd name="T48" fmla="*/ 52220 w 1517"/>
                <a:gd name="T49" fmla="*/ 1795 h 614"/>
                <a:gd name="T50" fmla="*/ 54075 w 1517"/>
                <a:gd name="T51" fmla="*/ 1715 h 614"/>
                <a:gd name="T52" fmla="*/ 56038 w 1517"/>
                <a:gd name="T53" fmla="*/ 1689 h 614"/>
                <a:gd name="T54" fmla="*/ 58700 w 1517"/>
                <a:gd name="T55" fmla="*/ 1741 h 614"/>
                <a:gd name="T56" fmla="*/ 61008 w 1517"/>
                <a:gd name="T57" fmla="*/ 1879 h 614"/>
                <a:gd name="T58" fmla="*/ 61746 w 1517"/>
                <a:gd name="T59" fmla="*/ 1803 h 614"/>
                <a:gd name="T60" fmla="*/ 58787 w 1517"/>
                <a:gd name="T61" fmla="*/ 1221 h 614"/>
                <a:gd name="T62" fmla="*/ 53906 w 1517"/>
                <a:gd name="T63" fmla="*/ 722 h 614"/>
                <a:gd name="T64" fmla="*/ 47426 w 1517"/>
                <a:gd name="T65" fmla="*/ 338 h 614"/>
                <a:gd name="T66" fmla="*/ 39752 w 1517"/>
                <a:gd name="T67" fmla="*/ 88 h 614"/>
                <a:gd name="T68" fmla="*/ 31223 w 1517"/>
                <a:gd name="T69" fmla="*/ 0 h 614"/>
                <a:gd name="T70" fmla="*/ 22397 w 1517"/>
                <a:gd name="T71" fmla="*/ 94 h 614"/>
                <a:gd name="T72" fmla="*/ 14475 w 1517"/>
                <a:gd name="T73" fmla="*/ 364 h 614"/>
                <a:gd name="T74" fmla="*/ 7922 w 1517"/>
                <a:gd name="T75" fmla="*/ 770 h 614"/>
                <a:gd name="T76" fmla="*/ 3080 w 1517"/>
                <a:gd name="T77" fmla="*/ 1304 h 614"/>
                <a:gd name="T78" fmla="*/ 335 w 1517"/>
                <a:gd name="T79" fmla="*/ 1920 h 614"/>
                <a:gd name="T80" fmla="*/ 1307 w 1517"/>
                <a:gd name="T81" fmla="*/ 1959 h 614"/>
                <a:gd name="T82" fmla="*/ 3901 w 1517"/>
                <a:gd name="T83" fmla="*/ 1760 h 614"/>
                <a:gd name="T84" fmla="*/ 6970 w 1517"/>
                <a:gd name="T85" fmla="*/ 1689 h 6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17"/>
                <a:gd name="T130" fmla="*/ 0 h 614"/>
                <a:gd name="T131" fmla="*/ 1517 w 1517"/>
                <a:gd name="T132" fmla="*/ 614 h 6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17" h="614">
                  <a:moveTo>
                    <a:pt x="170" y="485"/>
                  </a:moveTo>
                  <a:lnTo>
                    <a:pt x="186" y="487"/>
                  </a:lnTo>
                  <a:lnTo>
                    <a:pt x="202" y="488"/>
                  </a:lnTo>
                  <a:lnTo>
                    <a:pt x="219" y="492"/>
                  </a:lnTo>
                  <a:lnTo>
                    <a:pt x="235" y="499"/>
                  </a:lnTo>
                  <a:lnTo>
                    <a:pt x="249" y="506"/>
                  </a:lnTo>
                  <a:lnTo>
                    <a:pt x="264" y="515"/>
                  </a:lnTo>
                  <a:lnTo>
                    <a:pt x="276" y="526"/>
                  </a:lnTo>
                  <a:lnTo>
                    <a:pt x="289" y="539"/>
                  </a:lnTo>
                  <a:lnTo>
                    <a:pt x="301" y="526"/>
                  </a:lnTo>
                  <a:lnTo>
                    <a:pt x="316" y="515"/>
                  </a:lnTo>
                  <a:lnTo>
                    <a:pt x="330" y="506"/>
                  </a:lnTo>
                  <a:lnTo>
                    <a:pt x="344" y="499"/>
                  </a:lnTo>
                  <a:lnTo>
                    <a:pt x="361" y="492"/>
                  </a:lnTo>
                  <a:lnTo>
                    <a:pt x="377" y="488"/>
                  </a:lnTo>
                  <a:lnTo>
                    <a:pt x="393" y="487"/>
                  </a:lnTo>
                  <a:lnTo>
                    <a:pt x="409" y="485"/>
                  </a:lnTo>
                  <a:lnTo>
                    <a:pt x="425" y="487"/>
                  </a:lnTo>
                  <a:lnTo>
                    <a:pt x="441" y="488"/>
                  </a:lnTo>
                  <a:lnTo>
                    <a:pt x="458" y="492"/>
                  </a:lnTo>
                  <a:lnTo>
                    <a:pt x="474" y="499"/>
                  </a:lnTo>
                  <a:lnTo>
                    <a:pt x="488" y="506"/>
                  </a:lnTo>
                  <a:lnTo>
                    <a:pt x="502" y="515"/>
                  </a:lnTo>
                  <a:lnTo>
                    <a:pt x="517" y="526"/>
                  </a:lnTo>
                  <a:lnTo>
                    <a:pt x="529" y="539"/>
                  </a:lnTo>
                  <a:lnTo>
                    <a:pt x="542" y="526"/>
                  </a:lnTo>
                  <a:lnTo>
                    <a:pt x="556" y="515"/>
                  </a:lnTo>
                  <a:lnTo>
                    <a:pt x="571" y="506"/>
                  </a:lnTo>
                  <a:lnTo>
                    <a:pt x="585" y="499"/>
                  </a:lnTo>
                  <a:lnTo>
                    <a:pt x="601" y="492"/>
                  </a:lnTo>
                  <a:lnTo>
                    <a:pt x="617" y="488"/>
                  </a:lnTo>
                  <a:lnTo>
                    <a:pt x="634" y="487"/>
                  </a:lnTo>
                  <a:lnTo>
                    <a:pt x="650" y="485"/>
                  </a:lnTo>
                  <a:lnTo>
                    <a:pt x="666" y="487"/>
                  </a:lnTo>
                  <a:lnTo>
                    <a:pt x="682" y="488"/>
                  </a:lnTo>
                  <a:lnTo>
                    <a:pt x="698" y="492"/>
                  </a:lnTo>
                  <a:lnTo>
                    <a:pt x="714" y="499"/>
                  </a:lnTo>
                  <a:lnTo>
                    <a:pt x="729" y="506"/>
                  </a:lnTo>
                  <a:lnTo>
                    <a:pt x="743" y="515"/>
                  </a:lnTo>
                  <a:lnTo>
                    <a:pt x="756" y="526"/>
                  </a:lnTo>
                  <a:lnTo>
                    <a:pt x="768" y="539"/>
                  </a:lnTo>
                  <a:lnTo>
                    <a:pt x="781" y="526"/>
                  </a:lnTo>
                  <a:lnTo>
                    <a:pt x="795" y="515"/>
                  </a:lnTo>
                  <a:lnTo>
                    <a:pt x="810" y="506"/>
                  </a:lnTo>
                  <a:lnTo>
                    <a:pt x="824" y="499"/>
                  </a:lnTo>
                  <a:lnTo>
                    <a:pt x="838" y="492"/>
                  </a:lnTo>
                  <a:lnTo>
                    <a:pt x="854" y="488"/>
                  </a:lnTo>
                  <a:lnTo>
                    <a:pt x="871" y="487"/>
                  </a:lnTo>
                  <a:lnTo>
                    <a:pt x="887" y="485"/>
                  </a:lnTo>
                  <a:lnTo>
                    <a:pt x="903" y="487"/>
                  </a:lnTo>
                  <a:lnTo>
                    <a:pt x="919" y="488"/>
                  </a:lnTo>
                  <a:lnTo>
                    <a:pt x="935" y="492"/>
                  </a:lnTo>
                  <a:lnTo>
                    <a:pt x="951" y="499"/>
                  </a:lnTo>
                  <a:lnTo>
                    <a:pt x="966" y="506"/>
                  </a:lnTo>
                  <a:lnTo>
                    <a:pt x="980" y="515"/>
                  </a:lnTo>
                  <a:lnTo>
                    <a:pt x="995" y="526"/>
                  </a:lnTo>
                  <a:lnTo>
                    <a:pt x="1007" y="539"/>
                  </a:lnTo>
                  <a:lnTo>
                    <a:pt x="1020" y="526"/>
                  </a:lnTo>
                  <a:lnTo>
                    <a:pt x="1032" y="515"/>
                  </a:lnTo>
                  <a:lnTo>
                    <a:pt x="1047" y="506"/>
                  </a:lnTo>
                  <a:lnTo>
                    <a:pt x="1061" y="499"/>
                  </a:lnTo>
                  <a:lnTo>
                    <a:pt x="1077" y="492"/>
                  </a:lnTo>
                  <a:lnTo>
                    <a:pt x="1093" y="488"/>
                  </a:lnTo>
                  <a:lnTo>
                    <a:pt x="1110" y="487"/>
                  </a:lnTo>
                  <a:lnTo>
                    <a:pt x="1126" y="485"/>
                  </a:lnTo>
                  <a:lnTo>
                    <a:pt x="1144" y="487"/>
                  </a:lnTo>
                  <a:lnTo>
                    <a:pt x="1160" y="488"/>
                  </a:lnTo>
                  <a:lnTo>
                    <a:pt x="1176" y="492"/>
                  </a:lnTo>
                  <a:lnTo>
                    <a:pt x="1192" y="499"/>
                  </a:lnTo>
                  <a:lnTo>
                    <a:pt x="1207" y="506"/>
                  </a:lnTo>
                  <a:lnTo>
                    <a:pt x="1221" y="515"/>
                  </a:lnTo>
                  <a:lnTo>
                    <a:pt x="1233" y="526"/>
                  </a:lnTo>
                  <a:lnTo>
                    <a:pt x="1246" y="539"/>
                  </a:lnTo>
                  <a:lnTo>
                    <a:pt x="1259" y="526"/>
                  </a:lnTo>
                  <a:lnTo>
                    <a:pt x="1273" y="515"/>
                  </a:lnTo>
                  <a:lnTo>
                    <a:pt x="1287" y="506"/>
                  </a:lnTo>
                  <a:lnTo>
                    <a:pt x="1302" y="499"/>
                  </a:lnTo>
                  <a:lnTo>
                    <a:pt x="1318" y="492"/>
                  </a:lnTo>
                  <a:lnTo>
                    <a:pt x="1334" y="488"/>
                  </a:lnTo>
                  <a:lnTo>
                    <a:pt x="1350" y="487"/>
                  </a:lnTo>
                  <a:lnTo>
                    <a:pt x="1366" y="485"/>
                  </a:lnTo>
                  <a:lnTo>
                    <a:pt x="1388" y="487"/>
                  </a:lnTo>
                  <a:lnTo>
                    <a:pt x="1409" y="492"/>
                  </a:lnTo>
                  <a:lnTo>
                    <a:pt x="1431" y="499"/>
                  </a:lnTo>
                  <a:lnTo>
                    <a:pt x="1451" y="510"/>
                  </a:lnTo>
                  <a:lnTo>
                    <a:pt x="1469" y="523"/>
                  </a:lnTo>
                  <a:lnTo>
                    <a:pt x="1487" y="539"/>
                  </a:lnTo>
                  <a:lnTo>
                    <a:pt x="1503" y="559"/>
                  </a:lnTo>
                  <a:lnTo>
                    <a:pt x="1517" y="578"/>
                  </a:lnTo>
                  <a:lnTo>
                    <a:pt x="1505" y="517"/>
                  </a:lnTo>
                  <a:lnTo>
                    <a:pt x="1487" y="460"/>
                  </a:lnTo>
                  <a:lnTo>
                    <a:pt x="1462" y="404"/>
                  </a:lnTo>
                  <a:lnTo>
                    <a:pt x="1433" y="350"/>
                  </a:lnTo>
                  <a:lnTo>
                    <a:pt x="1397" y="300"/>
                  </a:lnTo>
                  <a:lnTo>
                    <a:pt x="1357" y="251"/>
                  </a:lnTo>
                  <a:lnTo>
                    <a:pt x="1314" y="207"/>
                  </a:lnTo>
                  <a:lnTo>
                    <a:pt x="1266" y="167"/>
                  </a:lnTo>
                  <a:lnTo>
                    <a:pt x="1212" y="129"/>
                  </a:lnTo>
                  <a:lnTo>
                    <a:pt x="1156" y="97"/>
                  </a:lnTo>
                  <a:lnTo>
                    <a:pt x="1097" y="68"/>
                  </a:lnTo>
                  <a:lnTo>
                    <a:pt x="1036" y="45"/>
                  </a:lnTo>
                  <a:lnTo>
                    <a:pt x="969" y="25"/>
                  </a:lnTo>
                  <a:lnTo>
                    <a:pt x="903" y="11"/>
                  </a:lnTo>
                  <a:lnTo>
                    <a:pt x="833" y="4"/>
                  </a:lnTo>
                  <a:lnTo>
                    <a:pt x="761" y="0"/>
                  </a:lnTo>
                  <a:lnTo>
                    <a:pt x="687" y="4"/>
                  </a:lnTo>
                  <a:lnTo>
                    <a:pt x="614" y="13"/>
                  </a:lnTo>
                  <a:lnTo>
                    <a:pt x="546" y="27"/>
                  </a:lnTo>
                  <a:lnTo>
                    <a:pt x="477" y="47"/>
                  </a:lnTo>
                  <a:lnTo>
                    <a:pt x="413" y="74"/>
                  </a:lnTo>
                  <a:lnTo>
                    <a:pt x="353" y="104"/>
                  </a:lnTo>
                  <a:lnTo>
                    <a:pt x="296" y="138"/>
                  </a:lnTo>
                  <a:lnTo>
                    <a:pt x="242" y="178"/>
                  </a:lnTo>
                  <a:lnTo>
                    <a:pt x="193" y="221"/>
                  </a:lnTo>
                  <a:lnTo>
                    <a:pt x="149" y="268"/>
                  </a:lnTo>
                  <a:lnTo>
                    <a:pt x="109" y="320"/>
                  </a:lnTo>
                  <a:lnTo>
                    <a:pt x="75" y="374"/>
                  </a:lnTo>
                  <a:lnTo>
                    <a:pt x="48" y="429"/>
                  </a:lnTo>
                  <a:lnTo>
                    <a:pt x="25" y="488"/>
                  </a:lnTo>
                  <a:lnTo>
                    <a:pt x="8" y="551"/>
                  </a:lnTo>
                  <a:lnTo>
                    <a:pt x="0" y="614"/>
                  </a:lnTo>
                  <a:lnTo>
                    <a:pt x="14" y="587"/>
                  </a:lnTo>
                  <a:lnTo>
                    <a:pt x="32" y="562"/>
                  </a:lnTo>
                  <a:lnTo>
                    <a:pt x="50" y="539"/>
                  </a:lnTo>
                  <a:lnTo>
                    <a:pt x="71" y="521"/>
                  </a:lnTo>
                  <a:lnTo>
                    <a:pt x="95" y="505"/>
                  </a:lnTo>
                  <a:lnTo>
                    <a:pt x="118" y="494"/>
                  </a:lnTo>
                  <a:lnTo>
                    <a:pt x="143" y="487"/>
                  </a:lnTo>
                  <a:lnTo>
                    <a:pt x="170" y="4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WordArt 5">
              <a:hlinkClick r:id="rId5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30" y="898"/>
              <a:ext cx="1517" cy="325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chemeClr val="bg2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Impact" pitchFamily="34" charset="0"/>
                </a:rPr>
                <a:t>M</a:t>
              </a:r>
              <a:r>
                <a:rPr lang="en-US" sz="3600" kern="10" dirty="0" smtClean="0">
                  <a:ln w="9525">
                    <a:solidFill>
                      <a:schemeClr val="bg2">
                        <a:lumMod val="75000"/>
                      </a:schemeClr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Impact" pitchFamily="34" charset="0"/>
                </a:rPr>
                <a:t>PLAB  X</a:t>
              </a:r>
              <a:endParaRPr lang="en-US" sz="3600" kern="10" dirty="0">
                <a:ln w="9525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Impact" pitchFamily="34" charset="0"/>
              </a:endParaRPr>
            </a:p>
          </p:txBody>
        </p:sp>
        <p:sp>
          <p:nvSpPr>
            <p:cNvPr id="1127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476" y="885"/>
              <a:ext cx="104" cy="9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600" kern="10" dirty="0">
                  <a:ln w="31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®</a:t>
              </a:r>
            </a:p>
          </p:txBody>
        </p:sp>
        <p:sp>
          <p:nvSpPr>
            <p:cNvPr id="1127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44" y="1265"/>
              <a:ext cx="3095" cy="242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I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ntegrated Development Environment (IDE)</a:t>
              </a:r>
            </a:p>
          </p:txBody>
        </p:sp>
      </p:grp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952500" y="2524125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Assembly</a:t>
            </a:r>
          </a:p>
          <a:p>
            <a:pPr algn="ctr"/>
            <a:r>
              <a:rPr lang="en-US" b="1"/>
              <a:t>Programming</a:t>
            </a:r>
          </a:p>
        </p:txBody>
      </p:sp>
      <p:sp>
        <p:nvSpPr>
          <p:cNvPr id="11269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Software Solutions for all Levels</a:t>
            </a: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1193800" y="3186113"/>
            <a:ext cx="1216025" cy="6778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latin typeface="+mn-lt"/>
                <a:cs typeface="+mn-cs"/>
              </a:rPr>
              <a:t>MPASM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  <a:cs typeface="+mn-cs"/>
              </a:rPr>
              <a:t>Assembler</a:t>
            </a:r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1204913" y="3989388"/>
            <a:ext cx="1216025" cy="6778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latin typeface="+mn-lt"/>
                <a:cs typeface="+mn-cs"/>
              </a:rPr>
              <a:t>MPSIM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  <a:cs typeface="+mn-cs"/>
              </a:rPr>
              <a:t>Simulator</a:t>
            </a:r>
          </a:p>
        </p:txBody>
      </p:sp>
      <p:sp>
        <p:nvSpPr>
          <p:cNvPr id="11272" name="TextBox 33"/>
          <p:cNvSpPr txBox="1">
            <a:spLocks noChangeArrowheads="1"/>
          </p:cNvSpPr>
          <p:nvPr/>
        </p:nvSpPr>
        <p:spPr bwMode="auto">
          <a:xfrm>
            <a:off x="3611563" y="3946525"/>
            <a:ext cx="467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hlinkClick r:id="rId5"/>
              </a:rPr>
              <a:t>www.microchip.com/mplab</a:t>
            </a:r>
            <a:r>
              <a:rPr lang="en-US" sz="2800"/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36503" y="3206188"/>
            <a:ext cx="401113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FREE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527675" y="4968240"/>
            <a:ext cx="2026602" cy="761683"/>
            <a:chOff x="5360035" y="5227320"/>
            <a:chExt cx="2026602" cy="761683"/>
          </a:xfrm>
        </p:grpSpPr>
        <p:pic>
          <p:nvPicPr>
            <p:cNvPr id="49154" name="Picture 2" descr="http://www.thetechlabs.com/wp-content/uploads/2012/01/windows-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0035" y="5372338"/>
              <a:ext cx="568325" cy="503000"/>
            </a:xfrm>
            <a:prstGeom prst="rect">
              <a:avLst/>
            </a:prstGeom>
            <a:noFill/>
          </p:spPr>
        </p:pic>
        <p:pic>
          <p:nvPicPr>
            <p:cNvPr id="49156" name="Picture 4" descr="http://www.tech-junkie.org/wp-content/uploads/2011/07/mac-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2035" y="5323917"/>
              <a:ext cx="454025" cy="597776"/>
            </a:xfrm>
            <a:prstGeom prst="rect">
              <a:avLst/>
            </a:prstGeom>
            <a:noFill/>
          </p:spPr>
        </p:pic>
        <p:pic>
          <p:nvPicPr>
            <p:cNvPr id="49160" name="Picture 8" descr="http://brlcad.org/d/files/logo-linux-transparen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4955" y="5227320"/>
              <a:ext cx="761682" cy="761683"/>
            </a:xfrm>
            <a:prstGeom prst="rect">
              <a:avLst/>
            </a:prstGeom>
            <a:noFill/>
          </p:spPr>
        </p:pic>
      </p:grpSp>
      <p:sp>
        <p:nvSpPr>
          <p:cNvPr id="11266" name="Freeform 2"/>
          <p:cNvSpPr>
            <a:spLocks/>
          </p:cNvSpPr>
          <p:nvPr/>
        </p:nvSpPr>
        <p:spPr bwMode="auto">
          <a:xfrm>
            <a:off x="510540" y="1887538"/>
            <a:ext cx="8288338" cy="4687887"/>
          </a:xfrm>
          <a:custGeom>
            <a:avLst/>
            <a:gdLst>
              <a:gd name="T0" fmla="*/ 0 w 5221"/>
              <a:gd name="T1" fmla="*/ 2147483647 h 2953"/>
              <a:gd name="T2" fmla="*/ 0 w 5221"/>
              <a:gd name="T3" fmla="*/ 2147483647 h 2953"/>
              <a:gd name="T4" fmla="*/ 2147483647 w 5221"/>
              <a:gd name="T5" fmla="*/ 0 h 2953"/>
              <a:gd name="T6" fmla="*/ 2147483647 w 5221"/>
              <a:gd name="T7" fmla="*/ 2147483647 h 2953"/>
              <a:gd name="T8" fmla="*/ 2147483647 w 5221"/>
              <a:gd name="T9" fmla="*/ 2147483647 h 2953"/>
              <a:gd name="T10" fmla="*/ 2147483647 w 5221"/>
              <a:gd name="T11" fmla="*/ 2147483647 h 2953"/>
              <a:gd name="T12" fmla="*/ 0 w 5221"/>
              <a:gd name="T13" fmla="*/ 2147483647 h 29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1"/>
              <a:gd name="T22" fmla="*/ 0 h 2953"/>
              <a:gd name="T23" fmla="*/ 5221 w 5221"/>
              <a:gd name="T24" fmla="*/ 2953 h 29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1" h="2953">
                <a:moveTo>
                  <a:pt x="0" y="2953"/>
                </a:moveTo>
                <a:lnTo>
                  <a:pt x="0" y="374"/>
                </a:lnTo>
                <a:lnTo>
                  <a:pt x="1152" y="0"/>
                </a:lnTo>
                <a:lnTo>
                  <a:pt x="4206" y="9"/>
                </a:lnTo>
                <a:lnTo>
                  <a:pt x="5221" y="338"/>
                </a:lnTo>
                <a:lnTo>
                  <a:pt x="5221" y="2953"/>
                </a:lnTo>
                <a:lnTo>
                  <a:pt x="0" y="2953"/>
                </a:lnTo>
                <a:close/>
              </a:path>
            </a:pathLst>
          </a:custGeom>
          <a:gradFill rotWithShape="1">
            <a:gsLst>
              <a:gs pos="0">
                <a:srgbClr val="006600">
                  <a:alpha val="28998"/>
                </a:srgbClr>
              </a:gs>
              <a:gs pos="100000">
                <a:srgbClr val="002F00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4363" y="1298575"/>
            <a:ext cx="8305800" cy="1230313"/>
            <a:chOff x="387" y="818"/>
            <a:chExt cx="5232" cy="931"/>
          </a:xfrm>
          <a:solidFill>
            <a:schemeClr val="tx1"/>
          </a:solidFill>
        </p:grpSpPr>
        <p:sp>
          <p:nvSpPr>
            <p:cNvPr id="11274" name="Freeform 4"/>
            <p:cNvSpPr>
              <a:spLocks/>
            </p:cNvSpPr>
            <p:nvPr/>
          </p:nvSpPr>
          <p:spPr bwMode="auto">
            <a:xfrm>
              <a:off x="387" y="818"/>
              <a:ext cx="5232" cy="931"/>
            </a:xfrm>
            <a:custGeom>
              <a:avLst/>
              <a:gdLst>
                <a:gd name="T0" fmla="*/ 8291 w 1517"/>
                <a:gd name="T1" fmla="*/ 1701 h 614"/>
                <a:gd name="T2" fmla="*/ 10219 w 1517"/>
                <a:gd name="T3" fmla="*/ 1763 h 614"/>
                <a:gd name="T4" fmla="*/ 11861 w 1517"/>
                <a:gd name="T5" fmla="*/ 1879 h 614"/>
                <a:gd name="T6" fmla="*/ 13537 w 1517"/>
                <a:gd name="T7" fmla="*/ 1763 h 614"/>
                <a:gd name="T8" fmla="*/ 15465 w 1517"/>
                <a:gd name="T9" fmla="*/ 1701 h 614"/>
                <a:gd name="T10" fmla="*/ 17438 w 1517"/>
                <a:gd name="T11" fmla="*/ 1697 h 614"/>
                <a:gd name="T12" fmla="*/ 19448 w 1517"/>
                <a:gd name="T13" fmla="*/ 1741 h 614"/>
                <a:gd name="T14" fmla="*/ 21207 w 1517"/>
                <a:gd name="T15" fmla="*/ 1835 h 614"/>
                <a:gd name="T16" fmla="*/ 22815 w 1517"/>
                <a:gd name="T17" fmla="*/ 1795 h 614"/>
                <a:gd name="T18" fmla="*/ 24660 w 1517"/>
                <a:gd name="T19" fmla="*/ 1715 h 614"/>
                <a:gd name="T20" fmla="*/ 26667 w 1517"/>
                <a:gd name="T21" fmla="*/ 1689 h 614"/>
                <a:gd name="T22" fmla="*/ 28633 w 1517"/>
                <a:gd name="T23" fmla="*/ 1715 h 614"/>
                <a:gd name="T24" fmla="*/ 30488 w 1517"/>
                <a:gd name="T25" fmla="*/ 1795 h 614"/>
                <a:gd name="T26" fmla="*/ 32044 w 1517"/>
                <a:gd name="T27" fmla="*/ 1835 h 614"/>
                <a:gd name="T28" fmla="*/ 33806 w 1517"/>
                <a:gd name="T29" fmla="*/ 1741 h 614"/>
                <a:gd name="T30" fmla="*/ 35734 w 1517"/>
                <a:gd name="T31" fmla="*/ 1697 h 614"/>
                <a:gd name="T32" fmla="*/ 37707 w 1517"/>
                <a:gd name="T33" fmla="*/ 1701 h 614"/>
                <a:gd name="T34" fmla="*/ 39635 w 1517"/>
                <a:gd name="T35" fmla="*/ 1763 h 614"/>
                <a:gd name="T36" fmla="*/ 41311 w 1517"/>
                <a:gd name="T37" fmla="*/ 1879 h 614"/>
                <a:gd name="T38" fmla="*/ 42953 w 1517"/>
                <a:gd name="T39" fmla="*/ 1763 h 614"/>
                <a:gd name="T40" fmla="*/ 44843 w 1517"/>
                <a:gd name="T41" fmla="*/ 1701 h 614"/>
                <a:gd name="T42" fmla="*/ 46936 w 1517"/>
                <a:gd name="T43" fmla="*/ 1697 h 614"/>
                <a:gd name="T44" fmla="*/ 48899 w 1517"/>
                <a:gd name="T45" fmla="*/ 1741 h 614"/>
                <a:gd name="T46" fmla="*/ 50589 w 1517"/>
                <a:gd name="T47" fmla="*/ 1835 h 614"/>
                <a:gd name="T48" fmla="*/ 52220 w 1517"/>
                <a:gd name="T49" fmla="*/ 1795 h 614"/>
                <a:gd name="T50" fmla="*/ 54075 w 1517"/>
                <a:gd name="T51" fmla="*/ 1715 h 614"/>
                <a:gd name="T52" fmla="*/ 56038 w 1517"/>
                <a:gd name="T53" fmla="*/ 1689 h 614"/>
                <a:gd name="T54" fmla="*/ 58700 w 1517"/>
                <a:gd name="T55" fmla="*/ 1741 h 614"/>
                <a:gd name="T56" fmla="*/ 61008 w 1517"/>
                <a:gd name="T57" fmla="*/ 1879 h 614"/>
                <a:gd name="T58" fmla="*/ 61746 w 1517"/>
                <a:gd name="T59" fmla="*/ 1803 h 614"/>
                <a:gd name="T60" fmla="*/ 58787 w 1517"/>
                <a:gd name="T61" fmla="*/ 1221 h 614"/>
                <a:gd name="T62" fmla="*/ 53906 w 1517"/>
                <a:gd name="T63" fmla="*/ 722 h 614"/>
                <a:gd name="T64" fmla="*/ 47426 w 1517"/>
                <a:gd name="T65" fmla="*/ 338 h 614"/>
                <a:gd name="T66" fmla="*/ 39752 w 1517"/>
                <a:gd name="T67" fmla="*/ 88 h 614"/>
                <a:gd name="T68" fmla="*/ 31223 w 1517"/>
                <a:gd name="T69" fmla="*/ 0 h 614"/>
                <a:gd name="T70" fmla="*/ 22397 w 1517"/>
                <a:gd name="T71" fmla="*/ 94 h 614"/>
                <a:gd name="T72" fmla="*/ 14475 w 1517"/>
                <a:gd name="T73" fmla="*/ 364 h 614"/>
                <a:gd name="T74" fmla="*/ 7922 w 1517"/>
                <a:gd name="T75" fmla="*/ 770 h 614"/>
                <a:gd name="T76" fmla="*/ 3080 w 1517"/>
                <a:gd name="T77" fmla="*/ 1304 h 614"/>
                <a:gd name="T78" fmla="*/ 335 w 1517"/>
                <a:gd name="T79" fmla="*/ 1920 h 614"/>
                <a:gd name="T80" fmla="*/ 1307 w 1517"/>
                <a:gd name="T81" fmla="*/ 1959 h 614"/>
                <a:gd name="T82" fmla="*/ 3901 w 1517"/>
                <a:gd name="T83" fmla="*/ 1760 h 614"/>
                <a:gd name="T84" fmla="*/ 6970 w 1517"/>
                <a:gd name="T85" fmla="*/ 1689 h 6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17"/>
                <a:gd name="T130" fmla="*/ 0 h 614"/>
                <a:gd name="T131" fmla="*/ 1517 w 1517"/>
                <a:gd name="T132" fmla="*/ 614 h 6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17" h="614">
                  <a:moveTo>
                    <a:pt x="170" y="485"/>
                  </a:moveTo>
                  <a:lnTo>
                    <a:pt x="186" y="487"/>
                  </a:lnTo>
                  <a:lnTo>
                    <a:pt x="202" y="488"/>
                  </a:lnTo>
                  <a:lnTo>
                    <a:pt x="219" y="492"/>
                  </a:lnTo>
                  <a:lnTo>
                    <a:pt x="235" y="499"/>
                  </a:lnTo>
                  <a:lnTo>
                    <a:pt x="249" y="506"/>
                  </a:lnTo>
                  <a:lnTo>
                    <a:pt x="264" y="515"/>
                  </a:lnTo>
                  <a:lnTo>
                    <a:pt x="276" y="526"/>
                  </a:lnTo>
                  <a:lnTo>
                    <a:pt x="289" y="539"/>
                  </a:lnTo>
                  <a:lnTo>
                    <a:pt x="301" y="526"/>
                  </a:lnTo>
                  <a:lnTo>
                    <a:pt x="316" y="515"/>
                  </a:lnTo>
                  <a:lnTo>
                    <a:pt x="330" y="506"/>
                  </a:lnTo>
                  <a:lnTo>
                    <a:pt x="344" y="499"/>
                  </a:lnTo>
                  <a:lnTo>
                    <a:pt x="361" y="492"/>
                  </a:lnTo>
                  <a:lnTo>
                    <a:pt x="377" y="488"/>
                  </a:lnTo>
                  <a:lnTo>
                    <a:pt x="393" y="487"/>
                  </a:lnTo>
                  <a:lnTo>
                    <a:pt x="409" y="485"/>
                  </a:lnTo>
                  <a:lnTo>
                    <a:pt x="425" y="487"/>
                  </a:lnTo>
                  <a:lnTo>
                    <a:pt x="441" y="488"/>
                  </a:lnTo>
                  <a:lnTo>
                    <a:pt x="458" y="492"/>
                  </a:lnTo>
                  <a:lnTo>
                    <a:pt x="474" y="499"/>
                  </a:lnTo>
                  <a:lnTo>
                    <a:pt x="488" y="506"/>
                  </a:lnTo>
                  <a:lnTo>
                    <a:pt x="502" y="515"/>
                  </a:lnTo>
                  <a:lnTo>
                    <a:pt x="517" y="526"/>
                  </a:lnTo>
                  <a:lnTo>
                    <a:pt x="529" y="539"/>
                  </a:lnTo>
                  <a:lnTo>
                    <a:pt x="542" y="526"/>
                  </a:lnTo>
                  <a:lnTo>
                    <a:pt x="556" y="515"/>
                  </a:lnTo>
                  <a:lnTo>
                    <a:pt x="571" y="506"/>
                  </a:lnTo>
                  <a:lnTo>
                    <a:pt x="585" y="499"/>
                  </a:lnTo>
                  <a:lnTo>
                    <a:pt x="601" y="492"/>
                  </a:lnTo>
                  <a:lnTo>
                    <a:pt x="617" y="488"/>
                  </a:lnTo>
                  <a:lnTo>
                    <a:pt x="634" y="487"/>
                  </a:lnTo>
                  <a:lnTo>
                    <a:pt x="650" y="485"/>
                  </a:lnTo>
                  <a:lnTo>
                    <a:pt x="666" y="487"/>
                  </a:lnTo>
                  <a:lnTo>
                    <a:pt x="682" y="488"/>
                  </a:lnTo>
                  <a:lnTo>
                    <a:pt x="698" y="492"/>
                  </a:lnTo>
                  <a:lnTo>
                    <a:pt x="714" y="499"/>
                  </a:lnTo>
                  <a:lnTo>
                    <a:pt x="729" y="506"/>
                  </a:lnTo>
                  <a:lnTo>
                    <a:pt x="743" y="515"/>
                  </a:lnTo>
                  <a:lnTo>
                    <a:pt x="756" y="526"/>
                  </a:lnTo>
                  <a:lnTo>
                    <a:pt x="768" y="539"/>
                  </a:lnTo>
                  <a:lnTo>
                    <a:pt x="781" y="526"/>
                  </a:lnTo>
                  <a:lnTo>
                    <a:pt x="795" y="515"/>
                  </a:lnTo>
                  <a:lnTo>
                    <a:pt x="810" y="506"/>
                  </a:lnTo>
                  <a:lnTo>
                    <a:pt x="824" y="499"/>
                  </a:lnTo>
                  <a:lnTo>
                    <a:pt x="838" y="492"/>
                  </a:lnTo>
                  <a:lnTo>
                    <a:pt x="854" y="488"/>
                  </a:lnTo>
                  <a:lnTo>
                    <a:pt x="871" y="487"/>
                  </a:lnTo>
                  <a:lnTo>
                    <a:pt x="887" y="485"/>
                  </a:lnTo>
                  <a:lnTo>
                    <a:pt x="903" y="487"/>
                  </a:lnTo>
                  <a:lnTo>
                    <a:pt x="919" y="488"/>
                  </a:lnTo>
                  <a:lnTo>
                    <a:pt x="935" y="492"/>
                  </a:lnTo>
                  <a:lnTo>
                    <a:pt x="951" y="499"/>
                  </a:lnTo>
                  <a:lnTo>
                    <a:pt x="966" y="506"/>
                  </a:lnTo>
                  <a:lnTo>
                    <a:pt x="980" y="515"/>
                  </a:lnTo>
                  <a:lnTo>
                    <a:pt x="995" y="526"/>
                  </a:lnTo>
                  <a:lnTo>
                    <a:pt x="1007" y="539"/>
                  </a:lnTo>
                  <a:lnTo>
                    <a:pt x="1020" y="526"/>
                  </a:lnTo>
                  <a:lnTo>
                    <a:pt x="1032" y="515"/>
                  </a:lnTo>
                  <a:lnTo>
                    <a:pt x="1047" y="506"/>
                  </a:lnTo>
                  <a:lnTo>
                    <a:pt x="1061" y="499"/>
                  </a:lnTo>
                  <a:lnTo>
                    <a:pt x="1077" y="492"/>
                  </a:lnTo>
                  <a:lnTo>
                    <a:pt x="1093" y="488"/>
                  </a:lnTo>
                  <a:lnTo>
                    <a:pt x="1110" y="487"/>
                  </a:lnTo>
                  <a:lnTo>
                    <a:pt x="1126" y="485"/>
                  </a:lnTo>
                  <a:lnTo>
                    <a:pt x="1144" y="487"/>
                  </a:lnTo>
                  <a:lnTo>
                    <a:pt x="1160" y="488"/>
                  </a:lnTo>
                  <a:lnTo>
                    <a:pt x="1176" y="492"/>
                  </a:lnTo>
                  <a:lnTo>
                    <a:pt x="1192" y="499"/>
                  </a:lnTo>
                  <a:lnTo>
                    <a:pt x="1207" y="506"/>
                  </a:lnTo>
                  <a:lnTo>
                    <a:pt x="1221" y="515"/>
                  </a:lnTo>
                  <a:lnTo>
                    <a:pt x="1233" y="526"/>
                  </a:lnTo>
                  <a:lnTo>
                    <a:pt x="1246" y="539"/>
                  </a:lnTo>
                  <a:lnTo>
                    <a:pt x="1259" y="526"/>
                  </a:lnTo>
                  <a:lnTo>
                    <a:pt x="1273" y="515"/>
                  </a:lnTo>
                  <a:lnTo>
                    <a:pt x="1287" y="506"/>
                  </a:lnTo>
                  <a:lnTo>
                    <a:pt x="1302" y="499"/>
                  </a:lnTo>
                  <a:lnTo>
                    <a:pt x="1318" y="492"/>
                  </a:lnTo>
                  <a:lnTo>
                    <a:pt x="1334" y="488"/>
                  </a:lnTo>
                  <a:lnTo>
                    <a:pt x="1350" y="487"/>
                  </a:lnTo>
                  <a:lnTo>
                    <a:pt x="1366" y="485"/>
                  </a:lnTo>
                  <a:lnTo>
                    <a:pt x="1388" y="487"/>
                  </a:lnTo>
                  <a:lnTo>
                    <a:pt x="1409" y="492"/>
                  </a:lnTo>
                  <a:lnTo>
                    <a:pt x="1431" y="499"/>
                  </a:lnTo>
                  <a:lnTo>
                    <a:pt x="1451" y="510"/>
                  </a:lnTo>
                  <a:lnTo>
                    <a:pt x="1469" y="523"/>
                  </a:lnTo>
                  <a:lnTo>
                    <a:pt x="1487" y="539"/>
                  </a:lnTo>
                  <a:lnTo>
                    <a:pt x="1503" y="559"/>
                  </a:lnTo>
                  <a:lnTo>
                    <a:pt x="1517" y="578"/>
                  </a:lnTo>
                  <a:lnTo>
                    <a:pt x="1505" y="517"/>
                  </a:lnTo>
                  <a:lnTo>
                    <a:pt x="1487" y="460"/>
                  </a:lnTo>
                  <a:lnTo>
                    <a:pt x="1462" y="404"/>
                  </a:lnTo>
                  <a:lnTo>
                    <a:pt x="1433" y="350"/>
                  </a:lnTo>
                  <a:lnTo>
                    <a:pt x="1397" y="300"/>
                  </a:lnTo>
                  <a:lnTo>
                    <a:pt x="1357" y="251"/>
                  </a:lnTo>
                  <a:lnTo>
                    <a:pt x="1314" y="207"/>
                  </a:lnTo>
                  <a:lnTo>
                    <a:pt x="1266" y="167"/>
                  </a:lnTo>
                  <a:lnTo>
                    <a:pt x="1212" y="129"/>
                  </a:lnTo>
                  <a:lnTo>
                    <a:pt x="1156" y="97"/>
                  </a:lnTo>
                  <a:lnTo>
                    <a:pt x="1097" y="68"/>
                  </a:lnTo>
                  <a:lnTo>
                    <a:pt x="1036" y="45"/>
                  </a:lnTo>
                  <a:lnTo>
                    <a:pt x="969" y="25"/>
                  </a:lnTo>
                  <a:lnTo>
                    <a:pt x="903" y="11"/>
                  </a:lnTo>
                  <a:lnTo>
                    <a:pt x="833" y="4"/>
                  </a:lnTo>
                  <a:lnTo>
                    <a:pt x="761" y="0"/>
                  </a:lnTo>
                  <a:lnTo>
                    <a:pt x="687" y="4"/>
                  </a:lnTo>
                  <a:lnTo>
                    <a:pt x="614" y="13"/>
                  </a:lnTo>
                  <a:lnTo>
                    <a:pt x="546" y="27"/>
                  </a:lnTo>
                  <a:lnTo>
                    <a:pt x="477" y="47"/>
                  </a:lnTo>
                  <a:lnTo>
                    <a:pt x="413" y="74"/>
                  </a:lnTo>
                  <a:lnTo>
                    <a:pt x="353" y="104"/>
                  </a:lnTo>
                  <a:lnTo>
                    <a:pt x="296" y="138"/>
                  </a:lnTo>
                  <a:lnTo>
                    <a:pt x="242" y="178"/>
                  </a:lnTo>
                  <a:lnTo>
                    <a:pt x="193" y="221"/>
                  </a:lnTo>
                  <a:lnTo>
                    <a:pt x="149" y="268"/>
                  </a:lnTo>
                  <a:lnTo>
                    <a:pt x="109" y="320"/>
                  </a:lnTo>
                  <a:lnTo>
                    <a:pt x="75" y="374"/>
                  </a:lnTo>
                  <a:lnTo>
                    <a:pt x="48" y="429"/>
                  </a:lnTo>
                  <a:lnTo>
                    <a:pt x="25" y="488"/>
                  </a:lnTo>
                  <a:lnTo>
                    <a:pt x="8" y="551"/>
                  </a:lnTo>
                  <a:lnTo>
                    <a:pt x="0" y="614"/>
                  </a:lnTo>
                  <a:lnTo>
                    <a:pt x="14" y="587"/>
                  </a:lnTo>
                  <a:lnTo>
                    <a:pt x="32" y="562"/>
                  </a:lnTo>
                  <a:lnTo>
                    <a:pt x="50" y="539"/>
                  </a:lnTo>
                  <a:lnTo>
                    <a:pt x="71" y="521"/>
                  </a:lnTo>
                  <a:lnTo>
                    <a:pt x="95" y="505"/>
                  </a:lnTo>
                  <a:lnTo>
                    <a:pt x="118" y="494"/>
                  </a:lnTo>
                  <a:lnTo>
                    <a:pt x="143" y="487"/>
                  </a:lnTo>
                  <a:lnTo>
                    <a:pt x="170" y="4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WordArt 5">
              <a:hlinkClick r:id="rId5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30" y="898"/>
              <a:ext cx="1517" cy="325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chemeClr val="bg2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Impact" pitchFamily="34" charset="0"/>
                </a:rPr>
                <a:t>M</a:t>
              </a:r>
              <a:r>
                <a:rPr lang="en-US" sz="3600" kern="10" dirty="0" smtClean="0">
                  <a:ln w="9525">
                    <a:solidFill>
                      <a:schemeClr val="bg2">
                        <a:lumMod val="75000"/>
                      </a:schemeClr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Impact" pitchFamily="34" charset="0"/>
                </a:rPr>
                <a:t>PLAB  X</a:t>
              </a:r>
              <a:endParaRPr lang="en-US" sz="3600" kern="10" dirty="0">
                <a:ln w="9525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Impact" pitchFamily="34" charset="0"/>
              </a:endParaRPr>
            </a:p>
          </p:txBody>
        </p:sp>
        <p:sp>
          <p:nvSpPr>
            <p:cNvPr id="1127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476" y="885"/>
              <a:ext cx="104" cy="9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600" kern="10" dirty="0">
                  <a:ln w="31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®</a:t>
              </a:r>
            </a:p>
          </p:txBody>
        </p:sp>
        <p:sp>
          <p:nvSpPr>
            <p:cNvPr id="1127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44" y="1265"/>
              <a:ext cx="3095" cy="242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I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ntegrated Development Environment (IDE)</a:t>
              </a:r>
            </a:p>
          </p:txBody>
        </p:sp>
      </p:grpSp>
      <p:sp>
        <p:nvSpPr>
          <p:cNvPr id="11269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Software Solutions for all Levels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52500" y="2524125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Assembly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Programming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1193800" y="3186113"/>
            <a:ext cx="1216025" cy="677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MPASM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Assembler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204913" y="3989388"/>
            <a:ext cx="1216025" cy="677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MPSIM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Simulator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192463" y="2524125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C</a:t>
            </a:r>
          </a:p>
          <a:p>
            <a:pPr algn="ctr"/>
            <a:r>
              <a:rPr lang="en-US" b="1"/>
              <a:t>Programming</a:t>
            </a:r>
          </a:p>
        </p:txBody>
      </p:sp>
      <p:sp>
        <p:nvSpPr>
          <p:cNvPr id="22" name="TextBox 33"/>
          <p:cNvSpPr txBox="1">
            <a:spLocks noChangeArrowheads="1"/>
          </p:cNvSpPr>
          <p:nvPr/>
        </p:nvSpPr>
        <p:spPr bwMode="auto">
          <a:xfrm>
            <a:off x="4946333" y="4479925"/>
            <a:ext cx="3795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 smtClean="0">
                <a:solidFill>
                  <a:srgbClr val="002060"/>
                </a:solidFill>
              </a:rPr>
              <a:t>www.microchip.com/mplabxc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785627" y="2743201"/>
            <a:ext cx="401113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FREE Versions available</a:t>
            </a: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4814888" y="3795713"/>
            <a:ext cx="39549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Cross platform with </a:t>
            </a:r>
          </a:p>
          <a:p>
            <a:pPr algn="ctr"/>
            <a:r>
              <a:rPr lang="en-US" dirty="0" smtClean="0"/>
              <a:t>no </a:t>
            </a:r>
            <a:r>
              <a:rPr lang="en-US" dirty="0"/>
              <a:t>time-outs or code-size restrictions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281815" y="3177540"/>
            <a:ext cx="1434965" cy="1281470"/>
            <a:chOff x="-520565" y="2887980"/>
            <a:chExt cx="1434965" cy="1281470"/>
          </a:xfrm>
        </p:grpSpPr>
        <p:grpSp>
          <p:nvGrpSpPr>
            <p:cNvPr id="29" name="Group 28"/>
            <p:cNvGrpSpPr/>
            <p:nvPr/>
          </p:nvGrpSpPr>
          <p:grpSpPr>
            <a:xfrm>
              <a:off x="-388620" y="2887980"/>
              <a:ext cx="1158240" cy="1196340"/>
              <a:chOff x="-388620" y="2887980"/>
              <a:chExt cx="1158240" cy="119634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-388620" y="2926080"/>
                <a:ext cx="1158240" cy="1158240"/>
              </a:xfrm>
              <a:prstGeom prst="ellipse">
                <a:avLst/>
              </a:prstGeom>
              <a:gradFill flip="none" rotWithShape="1">
                <a:gsLst>
                  <a:gs pos="71000">
                    <a:schemeClr val="accent5">
                      <a:lumMod val="25000"/>
                    </a:schemeClr>
                  </a:gs>
                  <a:gs pos="22000">
                    <a:schemeClr val="accent1">
                      <a:lumMod val="50000"/>
                    </a:schemeClr>
                  </a:gs>
                  <a:gs pos="0">
                    <a:srgbClr val="00CC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-251460" y="3192780"/>
                <a:ext cx="883920" cy="731520"/>
              </a:xfrm>
              <a:prstGeom prst="ellipse">
                <a:avLst/>
              </a:prstGeom>
              <a:solidFill>
                <a:srgbClr val="00CC99">
                  <a:alpha val="61961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-297180" y="2887980"/>
                <a:ext cx="998220" cy="70104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CC99"/>
                  </a:gs>
                  <a:gs pos="2000">
                    <a:schemeClr val="bg1"/>
                  </a:gs>
                  <a:gs pos="0">
                    <a:srgbClr val="00CC99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-520565" y="3055619"/>
              <a:ext cx="143496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cap="none" spc="0" dirty="0" smtClean="0">
                  <a:ln w="10541" cmpd="sng">
                    <a:solidFill>
                      <a:schemeClr val="bg2">
                        <a:lumMod val="20000"/>
                        <a:lumOff val="80000"/>
                      </a:schemeClr>
                    </a:solidFill>
                    <a:prstDash val="solid"/>
                  </a:ln>
                  <a:gradFill>
                    <a:gsLst>
                      <a:gs pos="73000">
                        <a:schemeClr val="tx1"/>
                      </a:gs>
                      <a:gs pos="51000">
                        <a:srgbClr val="FF0000"/>
                      </a:gs>
                      <a:gs pos="7000">
                        <a:schemeClr val="tx1"/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Impact" pitchFamily="34" charset="0"/>
                </a:rPr>
                <a:t>MPLAB</a:t>
              </a:r>
              <a:endParaRPr lang="en-US" sz="2000" cap="none" spc="0" dirty="0">
                <a:ln w="10541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</a:ln>
                <a:gradFill>
                  <a:gsLst>
                    <a:gs pos="73000">
                      <a:schemeClr val="tx1"/>
                    </a:gs>
                    <a:gs pos="51000">
                      <a:srgbClr val="FF0000"/>
                    </a:gs>
                    <a:gs pos="7000">
                      <a:schemeClr val="tx1"/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Impact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520565" y="3246120"/>
              <a:ext cx="143496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300" dirty="0" err="1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Gautami" pitchFamily="34" charset="0"/>
                  <a:cs typeface="Gautami" pitchFamily="34" charset="0"/>
                </a:rPr>
                <a:t>xc</a:t>
              </a:r>
              <a:endParaRPr lang="en-US" sz="5400" b="1" cap="none" spc="3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/>
                <a:latin typeface="Gautami" pitchFamily="34" charset="0"/>
                <a:cs typeface="Gautam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520565" y="3710939"/>
              <a:ext cx="143496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cap="none" spc="0" dirty="0" smtClean="0">
                  <a:ln w="10541" cmpd="sng">
                    <a:solidFill>
                      <a:schemeClr val="bg2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Compilers</a:t>
              </a:r>
              <a:endParaRPr lang="en-US" sz="1200" cap="none" spc="0" dirty="0">
                <a:ln w="10541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chip PPT Template 0708">
  <a:themeElements>
    <a:clrScheme name="Microchip PPT Template 07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chip PPT Template 07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chip PPT Template 07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chip PPT Template 07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chip PPT Template 07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chip PPT Template 07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chip PPT Template 07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chip PPT Template 07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chip PPT Template 07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chip PPT Template 07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chip PPT Template 07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chip PPT Template 07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chip PPT Template 07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chip PPT Template 07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412</Words>
  <Application>Microsoft Office PowerPoint</Application>
  <PresentationFormat>On-screen Show (4:3)</PresentationFormat>
  <Paragraphs>187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Monotype Sorts</vt:lpstr>
      <vt:lpstr>Calibri</vt:lpstr>
      <vt:lpstr>Times New Roman</vt:lpstr>
      <vt:lpstr>Microchip PPT Template 0708</vt:lpstr>
      <vt:lpstr>Microchip’s Academic Program</vt:lpstr>
      <vt:lpstr>Our Mission</vt:lpstr>
      <vt:lpstr>How do we do this?</vt:lpstr>
      <vt:lpstr>How do we do this?</vt:lpstr>
      <vt:lpstr>Keeping Academics Informed</vt:lpstr>
      <vt:lpstr>Training and Curriculum Support</vt:lpstr>
      <vt:lpstr>Diverse Variety of Low-Cost Development Tools</vt:lpstr>
      <vt:lpstr>Software Solutions for all Levels</vt:lpstr>
      <vt:lpstr>Software Solutions for all Levels</vt:lpstr>
      <vt:lpstr>Software Solutions for all Levels</vt:lpstr>
      <vt:lpstr>Software Solutions for all Levels</vt:lpstr>
      <vt:lpstr>Flowcode Graphical Programming Environment </vt:lpstr>
      <vt:lpstr>Academic Friendly Hardware (Microchip and Third Party)</vt:lpstr>
      <vt:lpstr>Academic Friendly Hardware (Microchip and Third Party)</vt:lpstr>
      <vt:lpstr>Development Tool Highlights</vt:lpstr>
      <vt:lpstr>New Microstick Platforms</vt:lpstr>
      <vt:lpstr>PICDEM™2 PLUS</vt:lpstr>
      <vt:lpstr>chipKIT™ Boards for the Arduino Community</vt:lpstr>
      <vt:lpstr>New shields Highlight Additional  Functionality</vt:lpstr>
      <vt:lpstr>Cerebot Boards </vt:lpstr>
      <vt:lpstr>MX Series Modules and Target Board</vt:lpstr>
      <vt:lpstr>EasyPIC v7 Development System</vt:lpstr>
      <vt:lpstr>Mini-32 Board</vt:lpstr>
      <vt:lpstr>Getting Started</vt:lpstr>
      <vt:lpstr>Academic Program  Support Resources</vt:lpstr>
      <vt:lpstr>Contact Us</vt:lpstr>
      <vt:lpstr>Thank You!</vt:lpstr>
    </vt:vector>
  </TitlesOfParts>
  <Company>Microchip Technology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Microchip’s Academic Program</dc:title>
  <dc:creator>Marc McComb - C13137</dc:creator>
  <cp:lastModifiedBy>C13137</cp:lastModifiedBy>
  <cp:revision>51</cp:revision>
  <dcterms:created xsi:type="dcterms:W3CDTF">2010-08-24T19:59:02Z</dcterms:created>
  <dcterms:modified xsi:type="dcterms:W3CDTF">2012-09-26T16:25:03Z</dcterms:modified>
</cp:coreProperties>
</file>