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36"/>
  </p:notesMasterIdLst>
  <p:handoutMasterIdLst>
    <p:handoutMasterId r:id="rId37"/>
  </p:handoutMasterIdLst>
  <p:sldIdLst>
    <p:sldId id="525" r:id="rId2"/>
    <p:sldId id="530" r:id="rId3"/>
    <p:sldId id="546" r:id="rId4"/>
    <p:sldId id="563" r:id="rId5"/>
    <p:sldId id="548" r:id="rId6"/>
    <p:sldId id="550" r:id="rId7"/>
    <p:sldId id="531" r:id="rId8"/>
    <p:sldId id="532" r:id="rId9"/>
    <p:sldId id="534" r:id="rId10"/>
    <p:sldId id="533" r:id="rId11"/>
    <p:sldId id="538" r:id="rId12"/>
    <p:sldId id="537" r:id="rId13"/>
    <p:sldId id="539" r:id="rId14"/>
    <p:sldId id="540" r:id="rId15"/>
    <p:sldId id="541" r:id="rId16"/>
    <p:sldId id="554" r:id="rId17"/>
    <p:sldId id="555" r:id="rId18"/>
    <p:sldId id="544" r:id="rId19"/>
    <p:sldId id="556" r:id="rId20"/>
    <p:sldId id="560" r:id="rId21"/>
    <p:sldId id="557" r:id="rId22"/>
    <p:sldId id="568" r:id="rId23"/>
    <p:sldId id="561" r:id="rId24"/>
    <p:sldId id="562" r:id="rId25"/>
    <p:sldId id="567" r:id="rId26"/>
    <p:sldId id="565" r:id="rId27"/>
    <p:sldId id="558" r:id="rId28"/>
    <p:sldId id="559" r:id="rId29"/>
    <p:sldId id="564" r:id="rId30"/>
    <p:sldId id="529" r:id="rId31"/>
    <p:sldId id="551" r:id="rId32"/>
    <p:sldId id="552" r:id="rId33"/>
    <p:sldId id="553" r:id="rId34"/>
    <p:sldId id="549" r:id="rId35"/>
  </p:sldIdLst>
  <p:sldSz cx="9144000" cy="6858000" type="screen4x3"/>
  <p:notesSz cx="7010400" cy="9296400"/>
  <p:defaultTextStyle>
    <a:defPPr>
      <a:defRPr lang="en-US"/>
    </a:defPPr>
    <a:lvl1pPr algn="l" rtl="0" fontAlgn="base">
      <a:spcBef>
        <a:spcPct val="0"/>
      </a:spcBef>
      <a:spcAft>
        <a:spcPct val="0"/>
      </a:spcAft>
      <a:defRPr sz="2000" b="1" kern="1200">
        <a:solidFill>
          <a:srgbClr val="7666AC"/>
        </a:solidFill>
        <a:latin typeface="Arial" charset="0"/>
        <a:ea typeface="MS PGothic" pitchFamily="34" charset="-128"/>
        <a:cs typeface="Arial" charset="0"/>
      </a:defRPr>
    </a:lvl1pPr>
    <a:lvl2pPr marL="457200" algn="l" rtl="0" fontAlgn="base">
      <a:spcBef>
        <a:spcPct val="0"/>
      </a:spcBef>
      <a:spcAft>
        <a:spcPct val="0"/>
      </a:spcAft>
      <a:defRPr sz="2000" b="1" kern="1200">
        <a:solidFill>
          <a:srgbClr val="7666AC"/>
        </a:solidFill>
        <a:latin typeface="Arial" charset="0"/>
        <a:ea typeface="MS PGothic" pitchFamily="34" charset="-128"/>
        <a:cs typeface="Arial" charset="0"/>
      </a:defRPr>
    </a:lvl2pPr>
    <a:lvl3pPr marL="914400" algn="l" rtl="0" fontAlgn="base">
      <a:spcBef>
        <a:spcPct val="0"/>
      </a:spcBef>
      <a:spcAft>
        <a:spcPct val="0"/>
      </a:spcAft>
      <a:defRPr sz="2000" b="1" kern="1200">
        <a:solidFill>
          <a:srgbClr val="7666AC"/>
        </a:solidFill>
        <a:latin typeface="Arial" charset="0"/>
        <a:ea typeface="MS PGothic" pitchFamily="34" charset="-128"/>
        <a:cs typeface="Arial" charset="0"/>
      </a:defRPr>
    </a:lvl3pPr>
    <a:lvl4pPr marL="1371600" algn="l" rtl="0" fontAlgn="base">
      <a:spcBef>
        <a:spcPct val="0"/>
      </a:spcBef>
      <a:spcAft>
        <a:spcPct val="0"/>
      </a:spcAft>
      <a:defRPr sz="2000" b="1" kern="1200">
        <a:solidFill>
          <a:srgbClr val="7666AC"/>
        </a:solidFill>
        <a:latin typeface="Arial" charset="0"/>
        <a:ea typeface="MS PGothic" pitchFamily="34" charset="-128"/>
        <a:cs typeface="Arial" charset="0"/>
      </a:defRPr>
    </a:lvl4pPr>
    <a:lvl5pPr marL="1828800" algn="l" rtl="0" fontAlgn="base">
      <a:spcBef>
        <a:spcPct val="0"/>
      </a:spcBef>
      <a:spcAft>
        <a:spcPct val="0"/>
      </a:spcAft>
      <a:defRPr sz="2000" b="1" kern="1200">
        <a:solidFill>
          <a:srgbClr val="7666AC"/>
        </a:solidFill>
        <a:latin typeface="Arial" charset="0"/>
        <a:ea typeface="MS PGothic" pitchFamily="34" charset="-128"/>
        <a:cs typeface="Arial" charset="0"/>
      </a:defRPr>
    </a:lvl5pPr>
    <a:lvl6pPr marL="2286000" algn="l" defTabSz="914400" rtl="0" eaLnBrk="1" latinLnBrk="0" hangingPunct="1">
      <a:defRPr sz="2000" b="1" kern="1200">
        <a:solidFill>
          <a:srgbClr val="7666AC"/>
        </a:solidFill>
        <a:latin typeface="Arial" charset="0"/>
        <a:ea typeface="MS PGothic" pitchFamily="34" charset="-128"/>
        <a:cs typeface="Arial" charset="0"/>
      </a:defRPr>
    </a:lvl6pPr>
    <a:lvl7pPr marL="2743200" algn="l" defTabSz="914400" rtl="0" eaLnBrk="1" latinLnBrk="0" hangingPunct="1">
      <a:defRPr sz="2000" b="1" kern="1200">
        <a:solidFill>
          <a:srgbClr val="7666AC"/>
        </a:solidFill>
        <a:latin typeface="Arial" charset="0"/>
        <a:ea typeface="MS PGothic" pitchFamily="34" charset="-128"/>
        <a:cs typeface="Arial" charset="0"/>
      </a:defRPr>
    </a:lvl7pPr>
    <a:lvl8pPr marL="3200400" algn="l" defTabSz="914400" rtl="0" eaLnBrk="1" latinLnBrk="0" hangingPunct="1">
      <a:defRPr sz="2000" b="1" kern="1200">
        <a:solidFill>
          <a:srgbClr val="7666AC"/>
        </a:solidFill>
        <a:latin typeface="Arial" charset="0"/>
        <a:ea typeface="MS PGothic" pitchFamily="34" charset="-128"/>
        <a:cs typeface="Arial" charset="0"/>
      </a:defRPr>
    </a:lvl8pPr>
    <a:lvl9pPr marL="3657600" algn="l" defTabSz="914400" rtl="0" eaLnBrk="1" latinLnBrk="0" hangingPunct="1">
      <a:defRPr sz="2000" b="1" kern="1200">
        <a:solidFill>
          <a:srgbClr val="7666AC"/>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76AC"/>
    <a:srgbClr val="485FAA"/>
    <a:srgbClr val="7666AC"/>
    <a:srgbClr val="AA1B81"/>
    <a:srgbClr val="7F1461"/>
    <a:srgbClr val="7666AD"/>
    <a:srgbClr val="00A1AC"/>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3" autoAdjust="0"/>
    <p:restoredTop sz="89130" autoAdjust="0"/>
  </p:normalViewPr>
  <p:slideViewPr>
    <p:cSldViewPr snapToGrid="0">
      <p:cViewPr varScale="1">
        <p:scale>
          <a:sx n="85" d="100"/>
          <a:sy n="85" d="100"/>
        </p:scale>
        <p:origin x="-802" y="-8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3E7FF47D-1802-4678-B741-50ABA730FAF0}" type="datetimeFigureOut">
              <a:rPr lang="en-US"/>
              <a:pPr>
                <a:defRPr/>
              </a:pPr>
              <a:t>11/19/2012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spcBef>
                <a:spcPct val="0"/>
              </a:spcBef>
              <a:buClrTx/>
              <a:buFontTx/>
              <a:buNone/>
              <a:defRPr sz="1200" b="0">
                <a:solidFill>
                  <a:schemeClr val="tx1"/>
                </a:solidFill>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eaLnBrk="1" hangingPunct="1">
              <a:spcBef>
                <a:spcPct val="0"/>
              </a:spcBef>
              <a:buClrTx/>
              <a:buFontTx/>
              <a:buNone/>
              <a:defRPr sz="1200" b="0">
                <a:solidFill>
                  <a:schemeClr val="tx1"/>
                </a:solidFill>
                <a:ea typeface="ＭＳ Ｐゴシック" charset="0"/>
                <a:cs typeface="ＭＳ Ｐゴシック" charset="0"/>
              </a:defRPr>
            </a:lvl1pPr>
          </a:lstStyle>
          <a:p>
            <a:pPr>
              <a:defRPr/>
            </a:pPr>
            <a:fld id="{E4BAA3B8-09B9-4FB9-8BE3-EAB393A65E9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10035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defTabSz="881063" eaLnBrk="1" hangingPunct="1">
              <a:spcBef>
                <a:spcPct val="0"/>
              </a:spcBef>
              <a:buClrTx/>
              <a:buFontTx/>
              <a:buNone/>
              <a:defRPr sz="1200" b="0">
                <a:solidFill>
                  <a:schemeClr val="tx1"/>
                </a:solidFill>
                <a:ea typeface="ＭＳ Ｐゴシック" charset="0"/>
                <a:cs typeface="Arial" charset="0"/>
              </a:defRPr>
            </a:lvl1pPr>
          </a:lstStyle>
          <a:p>
            <a:pPr>
              <a:defRPr/>
            </a:pPr>
            <a:endParaRPr lang="en-US"/>
          </a:p>
        </p:txBody>
      </p:sp>
      <p:sp>
        <p:nvSpPr>
          <p:cNvPr id="10035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defTabSz="881063" eaLnBrk="1" hangingPunct="1">
              <a:spcBef>
                <a:spcPct val="0"/>
              </a:spcBef>
              <a:buClrTx/>
              <a:buFontTx/>
              <a:buNone/>
              <a:defRPr sz="1200" b="0">
                <a:solidFill>
                  <a:schemeClr val="tx1"/>
                </a:solidFill>
                <a:ea typeface="ＭＳ Ｐゴシック" charset="0"/>
                <a:cs typeface="Arial" charset="0"/>
              </a:defRPr>
            </a:lvl1pPr>
          </a:lstStyle>
          <a:p>
            <a:pPr>
              <a:defRPr/>
            </a:pPr>
            <a:fld id="{6AD0EAE1-A942-4EE8-A66B-AE741CDF11D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81100" y="696913"/>
            <a:ext cx="4648200" cy="3486150"/>
          </a:xfrm>
          <a:ln/>
        </p:spPr>
      </p:sp>
      <p:sp>
        <p:nvSpPr>
          <p:cNvPr id="33795" name="Rectangle 3"/>
          <p:cNvSpPr>
            <a:spLocks noGrp="1" noChangeArrowheads="1"/>
          </p:cNvSpPr>
          <p:nvPr>
            <p:ph type="body" idx="1"/>
          </p:nvPr>
        </p:nvSpPr>
        <p:spPr>
          <a:xfrm>
            <a:off x="701675" y="4416425"/>
            <a:ext cx="5607050" cy="4183063"/>
          </a:xfrm>
          <a:noFill/>
          <a:ln/>
        </p:spPr>
        <p:txBody>
          <a:bodyPr lIns="93177" tIns="46589" rIns="93177" bIns="46589"/>
          <a:lstStyle/>
          <a:p>
            <a:pPr>
              <a:spcBef>
                <a:spcPct val="0"/>
              </a:spcBef>
            </a:pPr>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81100" y="696913"/>
            <a:ext cx="4648200" cy="3486150"/>
          </a:xfrm>
          <a:ln/>
        </p:spPr>
      </p:sp>
      <p:sp>
        <p:nvSpPr>
          <p:cNvPr id="39939" name="Rectangle 3"/>
          <p:cNvSpPr>
            <a:spLocks noGrp="1" noChangeArrowheads="1"/>
          </p:cNvSpPr>
          <p:nvPr>
            <p:ph type="body" idx="1"/>
          </p:nvPr>
        </p:nvSpPr>
        <p:spPr>
          <a:xfrm>
            <a:off x="701675" y="4416425"/>
            <a:ext cx="5607050" cy="4183063"/>
          </a:xfrm>
          <a:noFill/>
          <a:ln/>
        </p:spPr>
        <p:txBody>
          <a:bodyPr lIns="93159" tIns="46580" rIns="93159" bIns="46580"/>
          <a:lstStyle/>
          <a:p>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29" name="Rectangle 7"/>
          <p:cNvSpPr>
            <a:spLocks noGrp="1" noChangeArrowheads="1"/>
          </p:cNvSpPr>
          <p:nvPr>
            <p:ph type="sldNum" sz="quarter" idx="5"/>
          </p:nvPr>
        </p:nvSpPr>
        <p:spPr>
          <a:noFill/>
        </p:spPr>
        <p:txBody>
          <a:bodyPr/>
          <a:lstStyle/>
          <a:p>
            <a:fld id="{36C9DA16-CD21-4B41-8F1F-B05FB7D0FE74}" type="slidenum">
              <a:rPr lang="en-US" smtClean="0">
                <a:latin typeface="Arial" pitchFamily="34" charset="0"/>
                <a:cs typeface="Arial" pitchFamily="34" charset="0"/>
              </a:rPr>
              <a:pPr/>
              <a:t>28</a:t>
            </a:fld>
            <a:endParaRPr lang="en-US" smtClean="0">
              <a:latin typeface="Arial" pitchFamily="34" charset="0"/>
              <a:cs typeface="Arial" pitchFamily="34" charset="0"/>
            </a:endParaRPr>
          </a:p>
        </p:txBody>
      </p:sp>
      <p:sp>
        <p:nvSpPr>
          <p:cNvPr id="2326530" name="Rectangle 2"/>
          <p:cNvSpPr>
            <a:spLocks noGrp="1" noRot="1" noChangeAspect="1" noChangeArrowheads="1" noTextEdit="1"/>
          </p:cNvSpPr>
          <p:nvPr>
            <p:ph type="sldImg"/>
          </p:nvPr>
        </p:nvSpPr>
        <p:spPr>
          <a:xfrm>
            <a:off x="1181100" y="698500"/>
            <a:ext cx="4648200" cy="3486150"/>
          </a:xfrm>
          <a:ln/>
        </p:spPr>
      </p:sp>
      <p:sp>
        <p:nvSpPr>
          <p:cNvPr id="2326531" name="Rectangle 3"/>
          <p:cNvSpPr>
            <a:spLocks noGrp="1" noChangeArrowheads="1"/>
          </p:cNvSpPr>
          <p:nvPr>
            <p:ph type="body" idx="1"/>
          </p:nvPr>
        </p:nvSpPr>
        <p:spPr>
          <a:xfrm>
            <a:off x="702866" y="4417634"/>
            <a:ext cx="5604669" cy="4180921"/>
          </a:xfrm>
          <a:noFill/>
          <a:ln/>
        </p:spPr>
        <p:txBody>
          <a:bodyPr/>
          <a:lstStyle/>
          <a:p>
            <a:pPr eaLnBrk="1" hangingPunct="1"/>
            <a:r>
              <a:rPr lang="en-US" smtClean="0">
                <a:latin typeface="Arial" pitchFamily="34" charset="0"/>
              </a:rPr>
              <a:t>With Intel pushing their x86-based Atom CPU technology in SoCs targeted for digital home and mobile applications, this slide illustrates how MIPS latest technology compares to the CPU powering Intel’s digital home SoCs.</a:t>
            </a:r>
          </a:p>
          <a:p>
            <a:pPr eaLnBrk="1" hangingPunct="1"/>
            <a:endParaRPr lang="en-US" smtClean="0">
              <a:latin typeface="Arial" pitchFamily="34" charset="0"/>
            </a:endParaRPr>
          </a:p>
          <a:p>
            <a:pPr eaLnBrk="1" hangingPunct="1"/>
            <a:r>
              <a:rPr lang="en-US" b="1" u="sng" smtClean="0">
                <a:latin typeface="Arial" pitchFamily="34" charset="0"/>
              </a:rPr>
              <a:t>The message is effectively a 3 core 1074K system can fit into less die area than 1 hyperthreaded Atom CPU (including BIU) in a common process geometry. And at a common frequency point of 1.2 GHz, our 3 core configuration delivers nearly 2.5x the performance of that Atom platform.</a:t>
            </a:r>
          </a:p>
          <a:p>
            <a:pPr eaLnBrk="1" hangingPunct="1"/>
            <a:endParaRPr lang="en-US" b="1" u="sng" smtClean="0">
              <a:latin typeface="Arial" pitchFamily="34" charset="0"/>
            </a:endParaRPr>
          </a:p>
          <a:p>
            <a:pPr eaLnBrk="1" hangingPunct="1"/>
            <a:r>
              <a:rPr lang="en-US" smtClean="0">
                <a:latin typeface="Arial" pitchFamily="34" charset="0"/>
              </a:rPr>
              <a:t>Intel’s generations of Atom rollouts has been more about SoC level integration to date, and of course they are heavily leveraging their process leadership and Moore’s Law process migration for cost/power benefits on roadmap. But given a snapshot in time and a common process geometry, the above is how the comparison plays out.</a:t>
            </a:r>
          </a:p>
          <a:p>
            <a:pPr eaLnBrk="1" hangingPunct="1"/>
            <a:endParaRPr lang="en-US" smtClean="0">
              <a:latin typeface="Arial" pitchFamily="34" charset="0"/>
            </a:endParaRPr>
          </a:p>
          <a:p>
            <a:pPr eaLnBrk="1" hangingPunct="1"/>
            <a:r>
              <a:rPr lang="en-US" smtClean="0">
                <a:latin typeface="Arial" pitchFamily="34" charset="0"/>
              </a:rPr>
              <a:t>Actual core power for Atom is difficult to isolate from their overall SoC numbers. Info in this slide is based on original Z5xx series TDP, which was effectively the chip in the die photo, and the CE4100 digital home SoC is reported at 7-9W at an SoC level. No power info provided for new CE4200 introduced at IDF 2010, but it is still manufactured in Intel’s 45nm technology.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
            <a:ext cx="22288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76200"/>
            <a:ext cx="65341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22238"/>
            <a:ext cx="7315200" cy="868362"/>
          </a:xfrm>
        </p:spPr>
        <p:txBody>
          <a:bodyPr/>
          <a:lstStyle/>
          <a:p>
            <a:r>
              <a:rPr lang="en-US"/>
              <a:t>Click to edit Master title style</a:t>
            </a:r>
          </a:p>
        </p:txBody>
      </p:sp>
      <p:sp>
        <p:nvSpPr>
          <p:cNvPr id="3" name="Table Placeholder 2"/>
          <p:cNvSpPr>
            <a:spLocks noGrp="1"/>
          </p:cNvSpPr>
          <p:nvPr>
            <p:ph type="tbl" idx="1"/>
          </p:nvPr>
        </p:nvSpPr>
        <p:spPr>
          <a:xfrm>
            <a:off x="1600200" y="1447800"/>
            <a:ext cx="7315200" cy="4953000"/>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descr="PPT.jpg"/>
          <p:cNvPicPr>
            <a:picLocks noChangeAspect="1"/>
          </p:cNvPicPr>
          <p:nvPr/>
        </p:nvPicPr>
        <p:blipFill>
          <a:blip r:embed="rId14" cstate="print"/>
          <a:srcRect/>
          <a:stretch>
            <a:fillRect/>
          </a:stretch>
        </p:blipFill>
        <p:spPr bwMode="auto">
          <a:xfrm>
            <a:off x="0" y="0"/>
            <a:ext cx="9144000" cy="6850063"/>
          </a:xfrm>
          <a:prstGeom prst="rect">
            <a:avLst/>
          </a:prstGeom>
          <a:noFill/>
          <a:ln w="9525">
            <a:noFill/>
            <a:miter lim="800000"/>
            <a:headEnd/>
            <a:tailEnd/>
          </a:ln>
        </p:spPr>
      </p:pic>
      <p:pic>
        <p:nvPicPr>
          <p:cNvPr id="1027" name="Picture 7" descr="MIPS-Logo-white"/>
          <p:cNvPicPr>
            <a:picLocks noChangeAspect="1" noChangeArrowheads="1"/>
          </p:cNvPicPr>
          <p:nvPr/>
        </p:nvPicPr>
        <p:blipFill>
          <a:blip r:embed="rId15" cstate="print"/>
          <a:srcRect/>
          <a:stretch>
            <a:fillRect/>
          </a:stretch>
        </p:blipFill>
        <p:spPr bwMode="invGray">
          <a:xfrm>
            <a:off x="8077200" y="6608763"/>
            <a:ext cx="836613" cy="192087"/>
          </a:xfrm>
          <a:prstGeom prst="rect">
            <a:avLst/>
          </a:prstGeom>
          <a:noFill/>
          <a:ln w="9525">
            <a:noFill/>
            <a:miter lim="800000"/>
            <a:headEnd/>
            <a:tailEnd/>
          </a:ln>
        </p:spPr>
      </p:pic>
      <p:sp>
        <p:nvSpPr>
          <p:cNvPr id="15" name="Rectangle 18"/>
          <p:cNvSpPr>
            <a:spLocks noChangeArrowheads="1"/>
          </p:cNvSpPr>
          <p:nvPr/>
        </p:nvSpPr>
        <p:spPr bwMode="auto">
          <a:xfrm>
            <a:off x="9525" y="6583363"/>
            <a:ext cx="323850" cy="228600"/>
          </a:xfrm>
          <a:prstGeom prst="rect">
            <a:avLst/>
          </a:prstGeom>
          <a:noFill/>
          <a:ln w="9525">
            <a:noFill/>
            <a:miter lim="800000"/>
            <a:headEnd/>
            <a:tailEnd/>
          </a:ln>
          <a:effectLst/>
        </p:spPr>
        <p:txBody>
          <a:bodyPr wrap="none">
            <a:spAutoFit/>
          </a:bodyPr>
          <a:lstStyle/>
          <a:p>
            <a:pPr algn="ctr">
              <a:defRPr/>
            </a:pPr>
            <a:fld id="{80403A2B-26D7-44AE-821F-F3515E626535}" type="slidenum">
              <a:rPr lang="en-US" sz="900" b="0">
                <a:solidFill>
                  <a:schemeClr val="tx2"/>
                </a:solidFill>
                <a:ea typeface="ＭＳ Ｐゴシック" charset="0"/>
                <a:cs typeface="ＭＳ Ｐゴシック" charset="0"/>
              </a:rPr>
              <a:pPr algn="ctr">
                <a:defRPr/>
              </a:pPr>
              <a:t>‹#›</a:t>
            </a:fld>
            <a:endParaRPr lang="en-US" sz="900" b="0">
              <a:solidFill>
                <a:schemeClr val="tx2"/>
              </a:solidFill>
              <a:ea typeface="ＭＳ Ｐゴシック" charset="0"/>
              <a:cs typeface="ＭＳ Ｐゴシック" charset="0"/>
            </a:endParaRPr>
          </a:p>
        </p:txBody>
      </p:sp>
      <p:sp>
        <p:nvSpPr>
          <p:cNvPr id="16" name="Text Box 27"/>
          <p:cNvSpPr txBox="1">
            <a:spLocks noChangeArrowheads="1"/>
          </p:cNvSpPr>
          <p:nvPr/>
        </p:nvSpPr>
        <p:spPr bwMode="auto">
          <a:xfrm>
            <a:off x="1962150" y="6588125"/>
            <a:ext cx="5886450" cy="230188"/>
          </a:xfrm>
          <a:prstGeom prst="rect">
            <a:avLst/>
          </a:prstGeom>
          <a:noFill/>
          <a:ln w="9525" algn="ctr">
            <a:noFill/>
            <a:miter lim="800000"/>
            <a:headEnd/>
            <a:tailEnd/>
          </a:ln>
          <a:effectLst/>
        </p:spPr>
        <p:txBody>
          <a:bodyPr>
            <a:spAutoFit/>
          </a:bodyPr>
          <a:lstStyle/>
          <a:p>
            <a:pPr algn="ctr">
              <a:defRPr/>
            </a:pPr>
            <a:r>
              <a:rPr lang="en-US" sz="900" b="0" dirty="0">
                <a:solidFill>
                  <a:srgbClr val="333333"/>
                </a:solidFill>
                <a:ea typeface="ＭＳ Ｐゴシック" charset="0"/>
              </a:rPr>
              <a:t>© 2012 MIPS Technologies, Inc. All rights reserved.</a:t>
            </a:r>
          </a:p>
        </p:txBody>
      </p:sp>
      <p:sp>
        <p:nvSpPr>
          <p:cNvPr id="1030" name="Title Placeholder 1"/>
          <p:cNvSpPr>
            <a:spLocks noGrp="1"/>
          </p:cNvSpPr>
          <p:nvPr>
            <p:ph type="title"/>
          </p:nvPr>
        </p:nvSpPr>
        <p:spPr bwMode="auto">
          <a:xfrm>
            <a:off x="152400" y="76200"/>
            <a:ext cx="8915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152400" y="1143000"/>
            <a:ext cx="8839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96" r:id="rId1"/>
    <p:sldLayoutId id="2147483895" r:id="rId2"/>
    <p:sldLayoutId id="2147483894" r:id="rId3"/>
    <p:sldLayoutId id="2147483893" r:id="rId4"/>
    <p:sldLayoutId id="2147483892" r:id="rId5"/>
    <p:sldLayoutId id="2147483891" r:id="rId6"/>
    <p:sldLayoutId id="2147483890" r:id="rId7"/>
    <p:sldLayoutId id="2147483889" r:id="rId8"/>
    <p:sldLayoutId id="2147483888" r:id="rId9"/>
    <p:sldLayoutId id="2147483887" r:id="rId10"/>
    <p:sldLayoutId id="2147483886" r:id="rId11"/>
    <p:sldLayoutId id="2147483897" r:id="rId12"/>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E64418"/>
        </a:buClr>
        <a:buFont typeface="Wingdings" pitchFamily="2" charset="2"/>
        <a:buChar char="v"/>
        <a:defRPr sz="2400" b="1">
          <a:solidFill>
            <a:srgbClr val="7666AC"/>
          </a:solidFill>
          <a:latin typeface="+mn-lt"/>
          <a:ea typeface="+mn-ea"/>
          <a:cs typeface="+mn-cs"/>
        </a:defRPr>
      </a:lvl1pPr>
      <a:lvl2pPr marL="742950" indent="-285750" algn="l" rtl="0" eaLnBrk="0" fontAlgn="base" hangingPunct="0">
        <a:spcBef>
          <a:spcPct val="20000"/>
        </a:spcBef>
        <a:spcAft>
          <a:spcPct val="0"/>
        </a:spcAft>
        <a:buClr>
          <a:srgbClr val="8EC000"/>
        </a:buClr>
        <a:buFont typeface="Wingdings" pitchFamily="2" charset="2"/>
        <a:buChar char="§"/>
        <a:defRPr sz="2000">
          <a:solidFill>
            <a:srgbClr val="7666AC"/>
          </a:solidFill>
          <a:latin typeface="+mn-lt"/>
        </a:defRPr>
      </a:lvl2pPr>
      <a:lvl3pPr marL="1143000" indent="-228600" algn="l" rtl="0" eaLnBrk="0" fontAlgn="base" hangingPunct="0">
        <a:spcBef>
          <a:spcPct val="20000"/>
        </a:spcBef>
        <a:spcAft>
          <a:spcPct val="0"/>
        </a:spcAft>
        <a:buClr>
          <a:srgbClr val="8EC000"/>
        </a:buClr>
        <a:buFont typeface="Arial" charset="0"/>
        <a:buChar char="•"/>
        <a:defRPr>
          <a:solidFill>
            <a:srgbClr val="7666AC"/>
          </a:solidFill>
          <a:latin typeface="+mn-lt"/>
        </a:defRPr>
      </a:lvl3pPr>
      <a:lvl4pPr marL="1600200" indent="-228600" algn="l" rtl="0" eaLnBrk="0" fontAlgn="base" hangingPunct="0">
        <a:spcBef>
          <a:spcPct val="20000"/>
        </a:spcBef>
        <a:spcAft>
          <a:spcPct val="0"/>
        </a:spcAft>
        <a:buClr>
          <a:srgbClr val="8EC000"/>
        </a:buClr>
        <a:buFont typeface="Wingdings" pitchFamily="2" charset="2"/>
        <a:buChar char="§"/>
        <a:defRPr sz="1600">
          <a:solidFill>
            <a:srgbClr val="7666AC"/>
          </a:solidFill>
          <a:latin typeface="+mn-lt"/>
        </a:defRPr>
      </a:lvl4pPr>
      <a:lvl5pPr marL="2057400" indent="-228600" algn="l" rtl="0" eaLnBrk="0" fontAlgn="base" hangingPunct="0">
        <a:spcBef>
          <a:spcPct val="20000"/>
        </a:spcBef>
        <a:spcAft>
          <a:spcPct val="0"/>
        </a:spcAft>
        <a:buClr>
          <a:srgbClr val="8EC000"/>
        </a:buClr>
        <a:buFont typeface="Arial" charset="0"/>
        <a:buChar char="•"/>
        <a:defRPr sz="1600">
          <a:solidFill>
            <a:srgbClr val="7666AC"/>
          </a:solidFill>
          <a:latin typeface="+mn-lt"/>
        </a:defRPr>
      </a:lvl5pPr>
      <a:lvl6pPr marL="2514600" indent="-228600" algn="l" rtl="0" fontAlgn="base">
        <a:spcBef>
          <a:spcPct val="20000"/>
        </a:spcBef>
        <a:spcAft>
          <a:spcPct val="0"/>
        </a:spcAft>
        <a:buClr>
          <a:srgbClr val="8EC000"/>
        </a:buClr>
        <a:buFont typeface="Arial" charset="0"/>
        <a:buChar char="•"/>
        <a:defRPr sz="1600">
          <a:solidFill>
            <a:srgbClr val="7666AC"/>
          </a:solidFill>
          <a:latin typeface="+mn-lt"/>
        </a:defRPr>
      </a:lvl6pPr>
      <a:lvl7pPr marL="2971800" indent="-228600" algn="l" rtl="0" fontAlgn="base">
        <a:spcBef>
          <a:spcPct val="20000"/>
        </a:spcBef>
        <a:spcAft>
          <a:spcPct val="0"/>
        </a:spcAft>
        <a:buClr>
          <a:srgbClr val="8EC000"/>
        </a:buClr>
        <a:buFont typeface="Arial" charset="0"/>
        <a:buChar char="•"/>
        <a:defRPr sz="1600">
          <a:solidFill>
            <a:srgbClr val="7666AC"/>
          </a:solidFill>
          <a:latin typeface="+mn-lt"/>
        </a:defRPr>
      </a:lvl7pPr>
      <a:lvl8pPr marL="3429000" indent="-228600" algn="l" rtl="0" fontAlgn="base">
        <a:spcBef>
          <a:spcPct val="20000"/>
        </a:spcBef>
        <a:spcAft>
          <a:spcPct val="0"/>
        </a:spcAft>
        <a:buClr>
          <a:srgbClr val="8EC000"/>
        </a:buClr>
        <a:buFont typeface="Arial" charset="0"/>
        <a:buChar char="•"/>
        <a:defRPr sz="1600">
          <a:solidFill>
            <a:srgbClr val="7666AC"/>
          </a:solidFill>
          <a:latin typeface="+mn-lt"/>
        </a:defRPr>
      </a:lvl8pPr>
      <a:lvl9pPr marL="3886200" indent="-228600" algn="l" rtl="0" fontAlgn="base">
        <a:spcBef>
          <a:spcPct val="20000"/>
        </a:spcBef>
        <a:spcAft>
          <a:spcPct val="0"/>
        </a:spcAft>
        <a:buClr>
          <a:srgbClr val="8EC000"/>
        </a:buClr>
        <a:buFont typeface="Arial" charset="0"/>
        <a:buChar char="•"/>
        <a:defRPr sz="1600">
          <a:solidFill>
            <a:srgbClr val="7666A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21" Type="http://schemas.openxmlformats.org/officeDocument/2006/relationships/image" Target="../media/image25.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png"/><Relationship Id="rId22" Type="http://schemas.openxmlformats.org/officeDocument/2006/relationships/image" Target="../media/image26.jpe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18" Type="http://schemas.openxmlformats.org/officeDocument/2006/relationships/image" Target="../media/image44.png"/><Relationship Id="rId26" Type="http://schemas.openxmlformats.org/officeDocument/2006/relationships/image" Target="../media/image52.png"/><Relationship Id="rId3" Type="http://schemas.openxmlformats.org/officeDocument/2006/relationships/image" Target="../media/image29.jpeg"/><Relationship Id="rId21" Type="http://schemas.openxmlformats.org/officeDocument/2006/relationships/image" Target="../media/image47.jpe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5" Type="http://schemas.openxmlformats.org/officeDocument/2006/relationships/image" Target="../media/image51.jpeg"/><Relationship Id="rId2" Type="http://schemas.openxmlformats.org/officeDocument/2006/relationships/image" Target="../media/image28.jpeg"/><Relationship Id="rId16" Type="http://schemas.openxmlformats.org/officeDocument/2006/relationships/image" Target="../media/image42.png"/><Relationship Id="rId20"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png"/><Relationship Id="rId24" Type="http://schemas.openxmlformats.org/officeDocument/2006/relationships/image" Target="../media/image50.png"/><Relationship Id="rId5" Type="http://schemas.openxmlformats.org/officeDocument/2006/relationships/image" Target="../media/image31.jpeg"/><Relationship Id="rId15" Type="http://schemas.openxmlformats.org/officeDocument/2006/relationships/image" Target="../media/image41.png"/><Relationship Id="rId23" Type="http://schemas.openxmlformats.org/officeDocument/2006/relationships/image" Target="../media/image49.jpeg"/><Relationship Id="rId10" Type="http://schemas.openxmlformats.org/officeDocument/2006/relationships/image" Target="../media/image36.jpeg"/><Relationship Id="rId19" Type="http://schemas.openxmlformats.org/officeDocument/2006/relationships/image" Target="../media/image45.jpe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 Id="rId22" Type="http://schemas.openxmlformats.org/officeDocument/2006/relationships/image" Target="../media/image4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2" cstate="print"/>
          <a:srcRect/>
          <a:stretch>
            <a:fillRect/>
          </a:stretch>
        </p:blipFill>
        <p:spPr bwMode="auto">
          <a:xfrm>
            <a:off x="646113" y="3006725"/>
            <a:ext cx="2514600" cy="576263"/>
          </a:xfrm>
          <a:prstGeom prst="rect">
            <a:avLst/>
          </a:prstGeom>
          <a:noFill/>
          <a:ln w="9525">
            <a:noFill/>
            <a:miter lim="800000"/>
            <a:headEnd/>
            <a:tailEnd/>
          </a:ln>
        </p:spPr>
      </p:pic>
      <p:sp>
        <p:nvSpPr>
          <p:cNvPr id="15362" name="Line 9"/>
          <p:cNvSpPr>
            <a:spLocks noChangeShapeType="1"/>
          </p:cNvSpPr>
          <p:nvPr/>
        </p:nvSpPr>
        <p:spPr bwMode="auto">
          <a:xfrm>
            <a:off x="3478213" y="1935163"/>
            <a:ext cx="0" cy="2724150"/>
          </a:xfrm>
          <a:prstGeom prst="line">
            <a:avLst/>
          </a:prstGeom>
          <a:noFill/>
          <a:ln w="19050">
            <a:solidFill>
              <a:srgbClr val="C8C8C8">
                <a:alpha val="72156"/>
              </a:srgbClr>
            </a:solidFill>
            <a:round/>
            <a:headEnd/>
            <a:tailEnd/>
          </a:ln>
        </p:spPr>
        <p:txBody>
          <a:bodyPr wrap="none" anchor="ctr"/>
          <a:lstStyle/>
          <a:p>
            <a:endParaRPr lang="en-US"/>
          </a:p>
        </p:txBody>
      </p:sp>
      <p:sp>
        <p:nvSpPr>
          <p:cNvPr id="15363" name="Title 16"/>
          <p:cNvSpPr txBox="1">
            <a:spLocks/>
          </p:cNvSpPr>
          <p:nvPr/>
        </p:nvSpPr>
        <p:spPr bwMode="auto">
          <a:xfrm>
            <a:off x="3657600" y="1914525"/>
            <a:ext cx="4937125" cy="1958975"/>
          </a:xfrm>
          <a:prstGeom prst="rect">
            <a:avLst/>
          </a:prstGeom>
          <a:noFill/>
          <a:ln w="9525">
            <a:noFill/>
            <a:miter lim="800000"/>
            <a:headEnd/>
            <a:tailEnd/>
          </a:ln>
        </p:spPr>
        <p:txBody>
          <a:bodyPr anchor="ctr"/>
          <a:lstStyle/>
          <a:p>
            <a:r>
              <a:rPr lang="ru-RU" sz="3200" dirty="0">
                <a:solidFill>
                  <a:srgbClr val="404040"/>
                </a:solidFill>
                <a:ea typeface="Arial Unicode MS" pitchFamily="34" charset="-128"/>
                <a:cs typeface="Arial Unicode MS" pitchFamily="34" charset="-128"/>
              </a:rPr>
              <a:t>Микропроцессоры </a:t>
            </a:r>
            <a:r>
              <a:rPr lang="en-US" sz="3200" dirty="0">
                <a:solidFill>
                  <a:srgbClr val="404040"/>
                </a:solidFill>
                <a:latin typeface="Arial Unicode MS" pitchFamily="34" charset="-128"/>
                <a:ea typeface="Arial Unicode MS" pitchFamily="34" charset="-128"/>
                <a:cs typeface="Arial Unicode MS" pitchFamily="34" charset="-128"/>
              </a:rPr>
              <a:t>MIPS</a:t>
            </a:r>
            <a:r>
              <a:rPr lang="ru-RU" sz="3200">
                <a:solidFill>
                  <a:srgbClr val="404040"/>
                </a:solidFill>
                <a:ea typeface="Arial Unicode MS" pitchFamily="34" charset="-128"/>
                <a:cs typeface="Arial Unicode MS" pitchFamily="34" charset="-128"/>
              </a:rPr>
              <a:t> </a:t>
            </a:r>
            <a:r>
              <a:rPr lang="ru-RU" sz="3200" smtClean="0">
                <a:solidFill>
                  <a:srgbClr val="404040"/>
                </a:solidFill>
                <a:ea typeface="Arial Unicode MS" pitchFamily="34" charset="-128"/>
                <a:cs typeface="Arial Unicode MS" pitchFamily="34" charset="-128"/>
              </a:rPr>
              <a:t>в русле развития </a:t>
            </a:r>
            <a:r>
              <a:rPr lang="ru-RU" sz="3200" dirty="0">
                <a:solidFill>
                  <a:srgbClr val="404040"/>
                </a:solidFill>
                <a:ea typeface="Arial Unicode MS" pitchFamily="34" charset="-128"/>
                <a:cs typeface="Arial Unicode MS" pitchFamily="34" charset="-128"/>
              </a:rPr>
              <a:t>электронной индустрии</a:t>
            </a:r>
            <a:endParaRPr lang="en-US" sz="3200" dirty="0">
              <a:solidFill>
                <a:srgbClr val="404040"/>
              </a:solidFill>
              <a:ea typeface="Arial Unicode MS" pitchFamily="34" charset="-128"/>
              <a:cs typeface="Arial Unicode MS" pitchFamily="34" charset="-128"/>
            </a:endParaRPr>
          </a:p>
        </p:txBody>
      </p:sp>
      <p:sp>
        <p:nvSpPr>
          <p:cNvPr id="15364" name="Text Placeholder 10"/>
          <p:cNvSpPr>
            <a:spLocks noGrp="1"/>
          </p:cNvSpPr>
          <p:nvPr>
            <p:ph type="body" sz="quarter" idx="4294967295"/>
          </p:nvPr>
        </p:nvSpPr>
        <p:spPr>
          <a:xfrm>
            <a:off x="3630613" y="4262438"/>
            <a:ext cx="4800600" cy="1600200"/>
          </a:xfrm>
        </p:spPr>
        <p:txBody>
          <a:bodyPr/>
          <a:lstStyle/>
          <a:p>
            <a:pPr eaLnBrk="1" hangingPunct="1">
              <a:buClr>
                <a:schemeClr val="accent2"/>
              </a:buClr>
              <a:buFont typeface="Wingdings" pitchFamily="2" charset="2"/>
              <a:buNone/>
            </a:pPr>
            <a:r>
              <a:rPr lang="ru-RU" sz="1800" smtClean="0">
                <a:solidFill>
                  <a:srgbClr val="8C8C8C"/>
                </a:solidFill>
              </a:rPr>
              <a:t>Юрий Панчул</a:t>
            </a:r>
            <a:r>
              <a:rPr lang="en-US" sz="1800" smtClean="0">
                <a:solidFill>
                  <a:srgbClr val="8C8C8C"/>
                </a:solidFill>
              </a:rPr>
              <a:t> </a:t>
            </a:r>
          </a:p>
          <a:p>
            <a:pPr eaLnBrk="1" hangingPunct="1">
              <a:buClr>
                <a:schemeClr val="accent2"/>
              </a:buClr>
              <a:buFont typeface="Wingdings" pitchFamily="2" charset="2"/>
              <a:buNone/>
            </a:pPr>
            <a:r>
              <a:rPr lang="ru-RU" sz="1800" smtClean="0">
                <a:solidFill>
                  <a:srgbClr val="8C8C8C"/>
                </a:solidFill>
              </a:rPr>
              <a:t>Старший инженер</a:t>
            </a:r>
            <a:endParaRPr lang="en-US" sz="1800" smtClean="0">
              <a:solidFill>
                <a:srgbClr val="8C8C8C"/>
              </a:solidFill>
            </a:endParaRPr>
          </a:p>
          <a:p>
            <a:pPr eaLnBrk="1" hangingPunct="1">
              <a:buClr>
                <a:schemeClr val="accent2"/>
              </a:buClr>
              <a:buFont typeface="Wingdings" pitchFamily="2" charset="2"/>
              <a:buNone/>
            </a:pPr>
            <a:endParaRPr lang="en-US" sz="1800" smtClean="0">
              <a:solidFill>
                <a:srgbClr val="8C8C8C"/>
              </a:solidFill>
            </a:endParaRPr>
          </a:p>
          <a:p>
            <a:pPr eaLnBrk="1" hangingPunct="1">
              <a:buClr>
                <a:schemeClr val="accent2"/>
              </a:buClr>
              <a:buFont typeface="Wingdings" pitchFamily="2" charset="2"/>
              <a:buNone/>
            </a:pPr>
            <a:r>
              <a:rPr lang="ru-RU" sz="1800" smtClean="0">
                <a:solidFill>
                  <a:srgbClr val="8C8C8C"/>
                </a:solidFill>
              </a:rPr>
              <a:t>20 октября 2012 года</a:t>
            </a:r>
            <a:endParaRPr lang="en-US" sz="1800" smtClean="0">
              <a:solidFill>
                <a:srgbClr val="8C8C8C"/>
              </a:solidFill>
            </a:endParaRPr>
          </a:p>
          <a:p>
            <a:pPr eaLnBrk="1" hangingPunct="1">
              <a:buClr>
                <a:schemeClr val="accent2"/>
              </a:buClr>
              <a:buFont typeface="Wingdings" pitchFamily="2" charset="2"/>
              <a:buNone/>
            </a:pPr>
            <a:endParaRPr lang="en-US" sz="1800" smtClean="0">
              <a:solidFill>
                <a:srgbClr val="8C8C8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p:nvPr>
        </p:nvSpPr>
        <p:spPr/>
        <p:txBody>
          <a:bodyPr/>
          <a:lstStyle/>
          <a:p>
            <a:pPr eaLnBrk="1" hangingPunct="1"/>
            <a:r>
              <a:rPr lang="ru-RU" smtClean="0"/>
              <a:t>Лицензирование архитектуры</a:t>
            </a:r>
            <a:endParaRPr lang="en-US" smtClean="0"/>
          </a:p>
        </p:txBody>
      </p:sp>
      <p:sp>
        <p:nvSpPr>
          <p:cNvPr id="20482" name="Rectangle 3"/>
          <p:cNvSpPr>
            <a:spLocks noGrp="1"/>
          </p:cNvSpPr>
          <p:nvPr>
            <p:ph type="body" idx="1"/>
          </p:nvPr>
        </p:nvSpPr>
        <p:spPr>
          <a:xfrm>
            <a:off x="131763" y="1360488"/>
            <a:ext cx="8839200" cy="5004453"/>
          </a:xfrm>
        </p:spPr>
        <p:txBody>
          <a:bodyPr/>
          <a:lstStyle/>
          <a:p>
            <a:pPr eaLnBrk="1" hangingPunct="1"/>
            <a:r>
              <a:rPr lang="ru-RU" sz="2000" dirty="0" smtClean="0"/>
              <a:t>Инженеры </a:t>
            </a:r>
            <a:r>
              <a:rPr lang="en-US" sz="2000" dirty="0" smtClean="0"/>
              <a:t>MIPS </a:t>
            </a:r>
            <a:r>
              <a:rPr lang="ru-RU" sz="2000" dirty="0" smtClean="0"/>
              <a:t>анализируют бенчмарки и поведение пользовательских программ</a:t>
            </a:r>
            <a:r>
              <a:rPr lang="en-US" sz="2000" dirty="0" smtClean="0"/>
              <a:t>, </a:t>
            </a:r>
            <a:r>
              <a:rPr lang="ru-RU" sz="2000" dirty="0" smtClean="0"/>
              <a:t>после чего придумывают новые команды или целые расширения</a:t>
            </a:r>
          </a:p>
          <a:p>
            <a:pPr lvl="1" eaLnBrk="1" hangingPunct="1"/>
            <a:endParaRPr lang="ru-RU" sz="1800" dirty="0" smtClean="0"/>
          </a:p>
          <a:p>
            <a:pPr lvl="1" eaLnBrk="1" hangingPunct="1"/>
            <a:r>
              <a:rPr lang="ru-RU" sz="1800" dirty="0" smtClean="0"/>
              <a:t>Примеры команд – </a:t>
            </a:r>
            <a:r>
              <a:rPr lang="en-US" sz="1800" dirty="0" smtClean="0"/>
              <a:t>ASET, ACLR </a:t>
            </a:r>
            <a:r>
              <a:rPr lang="ru-RU" sz="1800" dirty="0" smtClean="0"/>
              <a:t>для микроконтроллеров</a:t>
            </a:r>
          </a:p>
          <a:p>
            <a:pPr lvl="1" eaLnBrk="1" hangingPunct="1"/>
            <a:r>
              <a:rPr lang="ru-RU" sz="1800" dirty="0" smtClean="0"/>
              <a:t>Примеры расширений – </a:t>
            </a:r>
            <a:r>
              <a:rPr lang="en-US" sz="1800" dirty="0" smtClean="0"/>
              <a:t>DSP </a:t>
            </a:r>
            <a:r>
              <a:rPr lang="ru-RU" sz="1800" dirty="0" smtClean="0"/>
              <a:t>и </a:t>
            </a:r>
            <a:r>
              <a:rPr lang="en-US" sz="1800" dirty="0" smtClean="0"/>
              <a:t>MT (Multi-Threading)</a:t>
            </a:r>
          </a:p>
          <a:p>
            <a:pPr eaLnBrk="1" hangingPunct="1"/>
            <a:endParaRPr lang="ru-RU" sz="2000" dirty="0" smtClean="0"/>
          </a:p>
          <a:p>
            <a:pPr eaLnBrk="1" hangingPunct="1"/>
            <a:r>
              <a:rPr lang="ru-RU" sz="2000" dirty="0" smtClean="0"/>
              <a:t>Инженеры компании-лицензиата архитектуры создают свою микроархитектуру для реализации новых команд</a:t>
            </a:r>
          </a:p>
          <a:p>
            <a:pPr eaLnBrk="1" hangingPunct="1"/>
            <a:endParaRPr lang="ru-RU" sz="2000" dirty="0" smtClean="0"/>
          </a:p>
          <a:p>
            <a:pPr eaLnBrk="1" hangingPunct="1"/>
            <a:r>
              <a:rPr lang="en-US" sz="2000" dirty="0" smtClean="0"/>
              <a:t>MIPS </a:t>
            </a:r>
            <a:r>
              <a:rPr lang="ru-RU" sz="2000" dirty="0" smtClean="0"/>
              <a:t>предоставляет лицензиатам архитектуры набор тестов, которые подтверждают, что разработанный лицензиатом процессор действительно имеет архитектуру </a:t>
            </a:r>
            <a:r>
              <a:rPr lang="en-US" sz="2000" dirty="0" smtClean="0"/>
              <a:t>MIPS (</a:t>
            </a:r>
            <a:r>
              <a:rPr lang="ru-RU" sz="2000" dirty="0" smtClean="0"/>
              <a:t>программа «</a:t>
            </a:r>
            <a:r>
              <a:rPr lang="en-US" sz="2000" dirty="0" smtClean="0"/>
              <a:t>MIPS Verified</a:t>
            </a:r>
            <a:r>
              <a:rPr lang="ru-RU" sz="2000" dirty="0" smtClean="0"/>
              <a:t>»)</a:t>
            </a: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p:txBody>
          <a:bodyPr/>
          <a:lstStyle/>
          <a:p>
            <a:pPr eaLnBrk="1" hangingPunct="1"/>
            <a:r>
              <a:rPr lang="ru-RU" smtClean="0"/>
              <a:t>Бизнес-модели других компаний – </a:t>
            </a:r>
            <a:r>
              <a:rPr lang="en-US" smtClean="0"/>
              <a:t>Intel, ARM</a:t>
            </a:r>
          </a:p>
        </p:txBody>
      </p:sp>
      <p:sp>
        <p:nvSpPr>
          <p:cNvPr id="21506" name="Rectangle 3"/>
          <p:cNvSpPr>
            <a:spLocks noGrp="1"/>
          </p:cNvSpPr>
          <p:nvPr>
            <p:ph type="body" idx="1"/>
          </p:nvPr>
        </p:nvSpPr>
        <p:spPr>
          <a:xfrm>
            <a:off x="152400" y="1295400"/>
            <a:ext cx="8839200" cy="4995863"/>
          </a:xfrm>
        </p:spPr>
        <p:txBody>
          <a:bodyPr/>
          <a:lstStyle/>
          <a:p>
            <a:pPr eaLnBrk="1" hangingPunct="1">
              <a:lnSpc>
                <a:spcPct val="90000"/>
              </a:lnSpc>
            </a:pPr>
            <a:r>
              <a:rPr lang="en-US" smtClean="0"/>
              <a:t>Intel</a:t>
            </a:r>
            <a:endParaRPr lang="ru-RU" smtClean="0"/>
          </a:p>
          <a:p>
            <a:pPr lvl="1" eaLnBrk="1" hangingPunct="1">
              <a:lnSpc>
                <a:spcPct val="90000"/>
              </a:lnSpc>
            </a:pPr>
            <a:endParaRPr lang="ru-RU" smtClean="0"/>
          </a:p>
          <a:p>
            <a:pPr lvl="1" eaLnBrk="1" hangingPunct="1">
              <a:lnSpc>
                <a:spcPct val="90000"/>
              </a:lnSpc>
            </a:pPr>
            <a:r>
              <a:rPr lang="ru-RU" smtClean="0"/>
              <a:t>Компания разрабатывает сама архитектуру, микроархитектуру, физический дизайн и производство готовых микросхем</a:t>
            </a:r>
          </a:p>
          <a:p>
            <a:pPr lvl="1" eaLnBrk="1" hangingPunct="1">
              <a:lnSpc>
                <a:spcPct val="90000"/>
              </a:lnSpc>
            </a:pPr>
            <a:endParaRPr lang="en-US" smtClean="0"/>
          </a:p>
          <a:p>
            <a:pPr lvl="1" eaLnBrk="1" hangingPunct="1">
              <a:lnSpc>
                <a:spcPct val="90000"/>
              </a:lnSpc>
            </a:pPr>
            <a:r>
              <a:rPr lang="en-US" smtClean="0"/>
              <a:t>Intel </a:t>
            </a:r>
            <a:r>
              <a:rPr lang="ru-RU" smtClean="0"/>
              <a:t>попробовал лицензировать ядро </a:t>
            </a:r>
            <a:r>
              <a:rPr lang="en-US" smtClean="0"/>
              <a:t>Atom, </a:t>
            </a:r>
            <a:r>
              <a:rPr lang="ru-RU" smtClean="0"/>
              <a:t>но лицензиаты этого ядра</a:t>
            </a:r>
            <a:r>
              <a:rPr lang="en-US" smtClean="0"/>
              <a:t> </a:t>
            </a:r>
            <a:r>
              <a:rPr lang="ru-RU" smtClean="0"/>
              <a:t>вынуждены использовать и интеловские фабрики, и другие компоненты, вместо стандартного для индустрии встроенных систем</a:t>
            </a:r>
            <a:r>
              <a:rPr lang="en-US" smtClean="0"/>
              <a:t>TSMC</a:t>
            </a:r>
          </a:p>
          <a:p>
            <a:pPr eaLnBrk="1" hangingPunct="1">
              <a:lnSpc>
                <a:spcPct val="90000"/>
              </a:lnSpc>
            </a:pPr>
            <a:endParaRPr lang="en-US" smtClean="0"/>
          </a:p>
          <a:p>
            <a:pPr eaLnBrk="1" hangingPunct="1">
              <a:lnSpc>
                <a:spcPct val="90000"/>
              </a:lnSpc>
            </a:pPr>
            <a:r>
              <a:rPr lang="en-US" smtClean="0"/>
              <a:t>ARM</a:t>
            </a:r>
          </a:p>
          <a:p>
            <a:pPr lvl="1" eaLnBrk="1" hangingPunct="1">
              <a:lnSpc>
                <a:spcPct val="90000"/>
              </a:lnSpc>
            </a:pPr>
            <a:endParaRPr lang="ru-RU" smtClean="0"/>
          </a:p>
          <a:p>
            <a:pPr lvl="1" eaLnBrk="1" hangingPunct="1">
              <a:lnSpc>
                <a:spcPct val="90000"/>
              </a:lnSpc>
            </a:pPr>
            <a:r>
              <a:rPr lang="ru-RU" smtClean="0"/>
              <a:t>Бизнес-модель практически идентична </a:t>
            </a:r>
            <a:r>
              <a:rPr lang="en-US" smtClean="0"/>
              <a:t>MIPS, </a:t>
            </a:r>
            <a:r>
              <a:rPr lang="ru-RU" smtClean="0"/>
              <a:t>но </a:t>
            </a:r>
            <a:r>
              <a:rPr lang="en-US" smtClean="0"/>
              <a:t>ARM </a:t>
            </a:r>
            <a:r>
              <a:rPr lang="ru-RU" smtClean="0"/>
              <a:t>менее охотно лицензирует архитектуру</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ru-RU" smtClean="0"/>
              <a:t>Истоки </a:t>
            </a:r>
            <a:r>
              <a:rPr lang="en-US" smtClean="0"/>
              <a:t>MIPS</a:t>
            </a:r>
          </a:p>
        </p:txBody>
      </p:sp>
      <p:sp>
        <p:nvSpPr>
          <p:cNvPr id="22530" name="Rectangle 3"/>
          <p:cNvSpPr>
            <a:spLocks noGrp="1"/>
          </p:cNvSpPr>
          <p:nvPr>
            <p:ph type="body" idx="1"/>
          </p:nvPr>
        </p:nvSpPr>
        <p:spPr>
          <a:xfrm>
            <a:off x="565150" y="1416050"/>
            <a:ext cx="7893050" cy="4560888"/>
          </a:xfrm>
        </p:spPr>
        <p:txBody>
          <a:bodyPr/>
          <a:lstStyle/>
          <a:p>
            <a:pPr eaLnBrk="1" hangingPunct="1"/>
            <a:endParaRPr lang="en-US" smtClean="0"/>
          </a:p>
          <a:p>
            <a:pPr eaLnBrk="1" hangingPunct="1"/>
            <a:r>
              <a:rPr lang="ru-RU" smtClean="0"/>
              <a:t>Прогресс элементной базы</a:t>
            </a:r>
          </a:p>
          <a:p>
            <a:pPr eaLnBrk="1" hangingPunct="1"/>
            <a:endParaRPr lang="ru-RU" smtClean="0"/>
          </a:p>
          <a:p>
            <a:pPr eaLnBrk="1" hangingPunct="1"/>
            <a:r>
              <a:rPr lang="ru-RU" smtClean="0"/>
              <a:t>Прогресс автоматизации проектирования</a:t>
            </a:r>
            <a:endParaRPr lang="en-US" smtClean="0"/>
          </a:p>
          <a:p>
            <a:pPr eaLnBrk="1" hangingPunct="1"/>
            <a:endParaRPr lang="en-US" smtClean="0"/>
          </a:p>
          <a:p>
            <a:pPr eaLnBrk="1" hangingPunct="1"/>
            <a:r>
              <a:rPr lang="ru-RU" smtClean="0"/>
              <a:t>Прогресс компьютерной архитектуры</a:t>
            </a:r>
          </a:p>
          <a:p>
            <a:pPr eaLnBrk="1" hangingPunct="1"/>
            <a:endParaRPr lang="ru-RU"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ru-RU" smtClean="0"/>
              <a:t>Примеры влияния элементной базы</a:t>
            </a:r>
            <a:endParaRPr lang="en-US" smtClean="0"/>
          </a:p>
        </p:txBody>
      </p:sp>
      <p:sp>
        <p:nvSpPr>
          <p:cNvPr id="23554" name="Rectangle 3"/>
          <p:cNvSpPr>
            <a:spLocks noGrp="1"/>
          </p:cNvSpPr>
          <p:nvPr>
            <p:ph type="body" idx="1"/>
          </p:nvPr>
        </p:nvSpPr>
        <p:spPr>
          <a:xfrm>
            <a:off x="152400" y="1263650"/>
            <a:ext cx="8839200" cy="4975225"/>
          </a:xfrm>
        </p:spPr>
        <p:txBody>
          <a:bodyPr/>
          <a:lstStyle/>
          <a:p>
            <a:pPr eaLnBrk="1" hangingPunct="1">
              <a:lnSpc>
                <a:spcPct val="90000"/>
              </a:lnSpc>
            </a:pPr>
            <a:r>
              <a:rPr lang="ru-RU" sz="1800" smtClean="0"/>
              <a:t>С 1980-х скорость логики росла быстрее, чем скорость памяти</a:t>
            </a:r>
          </a:p>
          <a:p>
            <a:pPr lvl="1" eaLnBrk="1" hangingPunct="1">
              <a:lnSpc>
                <a:spcPct val="90000"/>
              </a:lnSpc>
            </a:pPr>
            <a:endParaRPr lang="ru-RU" sz="1600" smtClean="0"/>
          </a:p>
          <a:p>
            <a:pPr lvl="1" eaLnBrk="1" hangingPunct="1">
              <a:lnSpc>
                <a:spcPct val="90000"/>
              </a:lnSpc>
            </a:pPr>
            <a:r>
              <a:rPr lang="ru-RU" sz="1600" smtClean="0"/>
              <a:t>В 1985 году доступ к памяти занимал 4 цикла </a:t>
            </a:r>
            <a:r>
              <a:rPr lang="en-US" sz="1600" smtClean="0"/>
              <a:t>CPU</a:t>
            </a:r>
            <a:r>
              <a:rPr lang="ru-RU" sz="1600" smtClean="0"/>
              <a:t>, сейчас занимает 150 циклов</a:t>
            </a:r>
          </a:p>
          <a:p>
            <a:pPr lvl="1" eaLnBrk="1" hangingPunct="1">
              <a:lnSpc>
                <a:spcPct val="90000"/>
              </a:lnSpc>
            </a:pPr>
            <a:endParaRPr lang="ru-RU" sz="1600" smtClean="0"/>
          </a:p>
          <a:p>
            <a:pPr lvl="1" eaLnBrk="1" hangingPunct="1">
              <a:lnSpc>
                <a:spcPct val="90000"/>
              </a:lnSpc>
            </a:pPr>
            <a:r>
              <a:rPr lang="ru-RU" sz="1600" smtClean="0"/>
              <a:t>Следствие – повышение важности кэшей</a:t>
            </a:r>
          </a:p>
          <a:p>
            <a:pPr lvl="1" eaLnBrk="1" hangingPunct="1">
              <a:lnSpc>
                <a:spcPct val="90000"/>
              </a:lnSpc>
            </a:pPr>
            <a:endParaRPr lang="ru-RU" sz="1600" smtClean="0"/>
          </a:p>
          <a:p>
            <a:pPr lvl="1" eaLnBrk="1" hangingPunct="1">
              <a:lnSpc>
                <a:spcPct val="90000"/>
              </a:lnSpc>
            </a:pPr>
            <a:r>
              <a:rPr lang="ru-RU" sz="1600" smtClean="0"/>
              <a:t>Следствие – развитие протоколов когерентности кэшей в многоядерных системах</a:t>
            </a:r>
          </a:p>
          <a:p>
            <a:pPr lvl="1" eaLnBrk="1" hangingPunct="1">
              <a:lnSpc>
                <a:spcPct val="90000"/>
              </a:lnSpc>
            </a:pPr>
            <a:endParaRPr lang="ru-RU" sz="1600" smtClean="0"/>
          </a:p>
          <a:p>
            <a:pPr lvl="1" eaLnBrk="1" hangingPunct="1">
              <a:lnSpc>
                <a:spcPct val="90000"/>
              </a:lnSpc>
            </a:pPr>
            <a:r>
              <a:rPr lang="ru-RU" sz="1600" smtClean="0"/>
              <a:t>Следствие – развитие решений с многопоточностью на одном ядре (</a:t>
            </a:r>
            <a:r>
              <a:rPr lang="en-US" sz="1600" smtClean="0"/>
              <a:t>hardware-supported multithreading</a:t>
            </a:r>
            <a:r>
              <a:rPr lang="ru-RU" sz="1600" smtClean="0"/>
              <a:t> - </a:t>
            </a:r>
            <a:r>
              <a:rPr lang="en-US" sz="1600" smtClean="0"/>
              <a:t>MT)</a:t>
            </a:r>
            <a:endParaRPr lang="ru-RU" sz="1600" smtClean="0"/>
          </a:p>
          <a:p>
            <a:pPr lvl="2" eaLnBrk="1" hangingPunct="1">
              <a:lnSpc>
                <a:spcPct val="90000"/>
              </a:lnSpc>
            </a:pPr>
            <a:endParaRPr lang="ru-RU" sz="1400" smtClean="0"/>
          </a:p>
          <a:p>
            <a:pPr lvl="2" eaLnBrk="1" hangingPunct="1">
              <a:lnSpc>
                <a:spcPct val="90000"/>
              </a:lnSpc>
            </a:pPr>
            <a:r>
              <a:rPr lang="ru-RU" sz="1400" smtClean="0"/>
              <a:t>Пока один тред ждет во время </a:t>
            </a:r>
            <a:r>
              <a:rPr lang="en-US" sz="1400" smtClean="0"/>
              <a:t>cache miss, </a:t>
            </a:r>
            <a:r>
              <a:rPr lang="ru-RU" sz="1400" smtClean="0"/>
              <a:t>другой тред работает</a:t>
            </a:r>
          </a:p>
          <a:p>
            <a:pPr eaLnBrk="1" hangingPunct="1">
              <a:lnSpc>
                <a:spcPct val="90000"/>
              </a:lnSpc>
            </a:pPr>
            <a:endParaRPr lang="ru-RU" sz="1800" smtClean="0"/>
          </a:p>
          <a:p>
            <a:pPr eaLnBrk="1" hangingPunct="1">
              <a:lnSpc>
                <a:spcPct val="90000"/>
              </a:lnSpc>
            </a:pPr>
            <a:r>
              <a:rPr lang="ru-RU" sz="1800" smtClean="0"/>
              <a:t>Повышение тактовой частоты ограничивается физическими законами и энергопотреблением</a:t>
            </a:r>
          </a:p>
          <a:p>
            <a:pPr lvl="1" eaLnBrk="1" hangingPunct="1">
              <a:lnSpc>
                <a:spcPct val="90000"/>
              </a:lnSpc>
            </a:pPr>
            <a:endParaRPr lang="en-US" sz="1600" smtClean="0"/>
          </a:p>
          <a:p>
            <a:pPr lvl="1" eaLnBrk="1" hangingPunct="1">
              <a:lnSpc>
                <a:spcPct val="90000"/>
              </a:lnSpc>
            </a:pPr>
            <a:r>
              <a:rPr lang="ru-RU" sz="1600" smtClean="0"/>
              <a:t>Следствие – развитие многоядерных систем</a:t>
            </a:r>
          </a:p>
          <a:p>
            <a:pPr lvl="2" eaLnBrk="1" hangingPunct="1">
              <a:lnSpc>
                <a:spcPct val="90000"/>
              </a:lnSpc>
            </a:pPr>
            <a:endParaRPr lang="en-US" sz="1400" smtClean="0"/>
          </a:p>
          <a:p>
            <a:pPr lvl="2" eaLnBrk="1" hangingPunct="1">
              <a:lnSpc>
                <a:spcPct val="90000"/>
              </a:lnSpc>
            </a:pPr>
            <a:r>
              <a:rPr lang="ru-RU" sz="1400" smtClean="0"/>
              <a:t>Это не чисто аппаратная проблема, требуется и прорыв в программировании</a:t>
            </a:r>
            <a:endParaRPr lang="en-US" sz="14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pPr eaLnBrk="1" hangingPunct="1"/>
            <a:r>
              <a:rPr lang="ru-RU" smtClean="0"/>
              <a:t>Прогресс автоматизации проектирования</a:t>
            </a:r>
            <a:endParaRPr lang="en-US" smtClean="0"/>
          </a:p>
        </p:txBody>
      </p:sp>
      <p:sp>
        <p:nvSpPr>
          <p:cNvPr id="24578" name="Rectangle 3"/>
          <p:cNvSpPr>
            <a:spLocks noGrp="1"/>
          </p:cNvSpPr>
          <p:nvPr>
            <p:ph type="body" idx="1"/>
          </p:nvPr>
        </p:nvSpPr>
        <p:spPr>
          <a:xfrm>
            <a:off x="152400" y="1143000"/>
            <a:ext cx="8850313" cy="5257800"/>
          </a:xfrm>
        </p:spPr>
        <p:txBody>
          <a:bodyPr/>
          <a:lstStyle/>
          <a:p>
            <a:pPr eaLnBrk="1" hangingPunct="1">
              <a:lnSpc>
                <a:spcPct val="80000"/>
              </a:lnSpc>
            </a:pPr>
            <a:endParaRPr lang="en-US" sz="1600" dirty="0" smtClean="0"/>
          </a:p>
          <a:p>
            <a:pPr eaLnBrk="1" hangingPunct="1">
              <a:lnSpc>
                <a:spcPct val="80000"/>
              </a:lnSpc>
            </a:pPr>
            <a:r>
              <a:rPr lang="ru-RU" sz="1600" dirty="0" smtClean="0"/>
              <a:t>1980-е </a:t>
            </a:r>
            <a:r>
              <a:rPr lang="en-US" sz="1600" dirty="0" smtClean="0"/>
              <a:t>– </a:t>
            </a:r>
            <a:r>
              <a:rPr lang="ru-RU" sz="1600" dirty="0" smtClean="0"/>
              <a:t>возникла методология дизайна на уровне регистровых</a:t>
            </a:r>
            <a:r>
              <a:rPr lang="en-US" sz="1600" dirty="0" smtClean="0"/>
              <a:t> </a:t>
            </a:r>
            <a:r>
              <a:rPr lang="ru-RU" sz="1600" dirty="0" smtClean="0"/>
              <a:t>передач</a:t>
            </a:r>
            <a:r>
              <a:rPr lang="en-US" sz="1600" dirty="0" smtClean="0"/>
              <a:t> -</a:t>
            </a:r>
            <a:r>
              <a:rPr lang="ru-RU" sz="1600" dirty="0" smtClean="0"/>
              <a:t> </a:t>
            </a:r>
            <a:r>
              <a:rPr lang="en-US" sz="1600" dirty="0" smtClean="0"/>
              <a:t>Register Transfer Level – RTL</a:t>
            </a:r>
            <a:endParaRPr lang="ru-RU" sz="1600" dirty="0" smtClean="0"/>
          </a:p>
          <a:p>
            <a:pPr lvl="1" eaLnBrk="1" hangingPunct="1">
              <a:lnSpc>
                <a:spcPct val="80000"/>
              </a:lnSpc>
            </a:pPr>
            <a:endParaRPr lang="en-US" sz="1400" dirty="0" smtClean="0"/>
          </a:p>
          <a:p>
            <a:pPr lvl="1" eaLnBrk="1" hangingPunct="1">
              <a:lnSpc>
                <a:spcPct val="80000"/>
              </a:lnSpc>
            </a:pPr>
            <a:r>
              <a:rPr lang="ru-RU" sz="1400" dirty="0" smtClean="0"/>
              <a:t>Переход от рисования схем мышкой на экране к кодированию на языках </a:t>
            </a:r>
            <a:r>
              <a:rPr lang="en-US" sz="1400" dirty="0" err="1" smtClean="0"/>
              <a:t>Verilog</a:t>
            </a:r>
            <a:r>
              <a:rPr lang="en-US" sz="1400" dirty="0" smtClean="0"/>
              <a:t> </a:t>
            </a:r>
            <a:r>
              <a:rPr lang="ru-RU" sz="1400" dirty="0" smtClean="0"/>
              <a:t>и </a:t>
            </a:r>
            <a:r>
              <a:rPr lang="en-US" sz="1400" dirty="0" smtClean="0"/>
              <a:t>VHDL</a:t>
            </a:r>
          </a:p>
          <a:p>
            <a:pPr eaLnBrk="1" hangingPunct="1">
              <a:lnSpc>
                <a:spcPct val="80000"/>
              </a:lnSpc>
            </a:pPr>
            <a:endParaRPr lang="en-US" sz="1600" dirty="0" smtClean="0"/>
          </a:p>
          <a:p>
            <a:pPr eaLnBrk="1" hangingPunct="1">
              <a:lnSpc>
                <a:spcPct val="80000"/>
              </a:lnSpc>
            </a:pPr>
            <a:r>
              <a:rPr lang="ru-RU" sz="1600" dirty="0" smtClean="0"/>
              <a:t>1990-</a:t>
            </a:r>
            <a:r>
              <a:rPr lang="en-US" sz="1600" dirty="0" smtClean="0"/>
              <a:t>2000</a:t>
            </a:r>
            <a:r>
              <a:rPr lang="ru-RU" sz="1600" dirty="0" smtClean="0"/>
              <a:t>-е </a:t>
            </a:r>
            <a:r>
              <a:rPr lang="en-US" sz="1600" dirty="0" smtClean="0"/>
              <a:t>– </a:t>
            </a:r>
            <a:r>
              <a:rPr lang="ru-RU" sz="1600" dirty="0" smtClean="0"/>
              <a:t>возникли методологии «виртуальных прототипов» систем на чипе</a:t>
            </a:r>
          </a:p>
          <a:p>
            <a:pPr lvl="1" eaLnBrk="1" hangingPunct="1">
              <a:lnSpc>
                <a:spcPct val="80000"/>
              </a:lnSpc>
            </a:pPr>
            <a:endParaRPr lang="en-US" sz="1400" dirty="0" smtClean="0"/>
          </a:p>
          <a:p>
            <a:pPr lvl="1" eaLnBrk="1" hangingPunct="1">
              <a:lnSpc>
                <a:spcPct val="80000"/>
              </a:lnSpc>
            </a:pPr>
            <a:r>
              <a:rPr lang="ru-RU" sz="1400" dirty="0" smtClean="0"/>
              <a:t>Интеграция моделей процессоров и компонент</a:t>
            </a:r>
          </a:p>
          <a:p>
            <a:pPr lvl="1" eaLnBrk="1" hangingPunct="1">
              <a:lnSpc>
                <a:spcPct val="80000"/>
              </a:lnSpc>
            </a:pPr>
            <a:endParaRPr lang="en-US" sz="1400" dirty="0" smtClean="0"/>
          </a:p>
          <a:p>
            <a:pPr lvl="1" eaLnBrk="1" hangingPunct="1">
              <a:lnSpc>
                <a:spcPct val="80000"/>
              </a:lnSpc>
            </a:pPr>
            <a:r>
              <a:rPr lang="ru-RU" sz="1400" dirty="0" smtClean="0"/>
              <a:t>Быстрые</a:t>
            </a:r>
            <a:r>
              <a:rPr lang="en-US" sz="1400" dirty="0" smtClean="0"/>
              <a:t> </a:t>
            </a:r>
            <a:r>
              <a:rPr lang="ru-RU" sz="1400" dirty="0" smtClean="0"/>
              <a:t>модели процессоров с точностью на уровне инструкций (</a:t>
            </a:r>
            <a:r>
              <a:rPr lang="en-US" sz="1400" dirty="0" smtClean="0"/>
              <a:t>instruction accurate)</a:t>
            </a:r>
            <a:endParaRPr lang="ru-RU" sz="1400" dirty="0" smtClean="0"/>
          </a:p>
          <a:p>
            <a:pPr lvl="1" eaLnBrk="1" hangingPunct="1">
              <a:lnSpc>
                <a:spcPct val="80000"/>
              </a:lnSpc>
              <a:buFont typeface="Wingdings" pitchFamily="2" charset="2"/>
              <a:buNone/>
            </a:pPr>
            <a:endParaRPr lang="en-US" sz="1400" dirty="0" smtClean="0"/>
          </a:p>
          <a:p>
            <a:pPr lvl="1" eaLnBrk="1" hangingPunct="1">
              <a:lnSpc>
                <a:spcPct val="80000"/>
              </a:lnSpc>
            </a:pPr>
            <a:r>
              <a:rPr lang="ru-RU" sz="1400" dirty="0" smtClean="0"/>
              <a:t>Медленные модели процессоров с точностью на уровне циклов синхросигнала (</a:t>
            </a:r>
            <a:r>
              <a:rPr lang="en-US" sz="1400" dirty="0" smtClean="0"/>
              <a:t>cycle accurate)</a:t>
            </a:r>
            <a:endParaRPr lang="ru-RU" sz="1400" dirty="0" smtClean="0"/>
          </a:p>
          <a:p>
            <a:pPr eaLnBrk="1" hangingPunct="1">
              <a:lnSpc>
                <a:spcPct val="80000"/>
              </a:lnSpc>
              <a:buFont typeface="Wingdings" pitchFamily="2" charset="2"/>
              <a:buNone/>
            </a:pPr>
            <a:endParaRPr lang="ru-RU" sz="1600" dirty="0" smtClean="0"/>
          </a:p>
          <a:p>
            <a:pPr eaLnBrk="1" hangingPunct="1">
              <a:lnSpc>
                <a:spcPct val="80000"/>
              </a:lnSpc>
            </a:pPr>
            <a:r>
              <a:rPr lang="ru-RU" sz="1600" dirty="0" smtClean="0"/>
              <a:t>Результат</a:t>
            </a:r>
          </a:p>
          <a:p>
            <a:pPr lvl="1" eaLnBrk="1" hangingPunct="1">
              <a:lnSpc>
                <a:spcPct val="80000"/>
              </a:lnSpc>
            </a:pPr>
            <a:endParaRPr lang="en-US" sz="1400" dirty="0" smtClean="0"/>
          </a:p>
          <a:p>
            <a:pPr lvl="1" eaLnBrk="1" hangingPunct="1">
              <a:lnSpc>
                <a:spcPct val="80000"/>
              </a:lnSpc>
            </a:pPr>
            <a:r>
              <a:rPr lang="ru-RU" sz="1400" dirty="0" smtClean="0"/>
              <a:t>Повышение производительности труда инженеров</a:t>
            </a:r>
          </a:p>
          <a:p>
            <a:pPr lvl="1" eaLnBrk="1" hangingPunct="1">
              <a:lnSpc>
                <a:spcPct val="80000"/>
              </a:lnSpc>
            </a:pPr>
            <a:endParaRPr lang="en-US" sz="1400" dirty="0" smtClean="0"/>
          </a:p>
          <a:p>
            <a:pPr lvl="1" eaLnBrk="1" hangingPunct="1">
              <a:lnSpc>
                <a:spcPct val="80000"/>
              </a:lnSpc>
            </a:pPr>
            <a:r>
              <a:rPr lang="ru-RU" sz="1400" dirty="0" smtClean="0"/>
              <a:t>Возможность </a:t>
            </a:r>
            <a:r>
              <a:rPr lang="ru-RU" sz="1400" dirty="0" smtClean="0"/>
              <a:t>разделения </a:t>
            </a:r>
            <a:r>
              <a:rPr lang="ru-RU" sz="1400" dirty="0" smtClean="0"/>
              <a:t>труда между разными компаниями</a:t>
            </a:r>
          </a:p>
          <a:p>
            <a:pPr lvl="1" eaLnBrk="1" hangingPunct="1">
              <a:lnSpc>
                <a:spcPct val="80000"/>
              </a:lnSpc>
            </a:pPr>
            <a:endParaRPr lang="en-US" sz="1400" dirty="0" smtClean="0"/>
          </a:p>
          <a:p>
            <a:pPr lvl="1" eaLnBrk="1" hangingPunct="1">
              <a:lnSpc>
                <a:spcPct val="80000"/>
              </a:lnSpc>
            </a:pPr>
            <a:r>
              <a:rPr lang="ru-RU" sz="1400" dirty="0" smtClean="0"/>
              <a:t>Появление индустрии </a:t>
            </a:r>
            <a:r>
              <a:rPr lang="en-US" sz="1400" dirty="0" smtClean="0"/>
              <a:t>Design IP</a:t>
            </a:r>
            <a:endParaRPr lang="ru-RU" sz="1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ru-RU" smtClean="0"/>
              <a:t>Прогресс компьютерной архитектуры</a:t>
            </a:r>
            <a:endParaRPr lang="en-US" smtClean="0"/>
          </a:p>
        </p:txBody>
      </p:sp>
      <p:sp>
        <p:nvSpPr>
          <p:cNvPr id="25602" name="Rectangle 3"/>
          <p:cNvSpPr>
            <a:spLocks noGrp="1"/>
          </p:cNvSpPr>
          <p:nvPr>
            <p:ph type="body" idx="1"/>
          </p:nvPr>
        </p:nvSpPr>
        <p:spPr>
          <a:xfrm>
            <a:off x="116541" y="1151964"/>
            <a:ext cx="8884024" cy="5257800"/>
          </a:xfrm>
        </p:spPr>
        <p:txBody>
          <a:bodyPr/>
          <a:lstStyle/>
          <a:p>
            <a:pPr eaLnBrk="1" hangingPunct="1">
              <a:lnSpc>
                <a:spcPct val="90000"/>
              </a:lnSpc>
            </a:pPr>
            <a:endParaRPr lang="en-US" sz="1800" dirty="0" smtClean="0"/>
          </a:p>
          <a:p>
            <a:pPr eaLnBrk="1" hangingPunct="1">
              <a:lnSpc>
                <a:spcPct val="90000"/>
              </a:lnSpc>
            </a:pPr>
            <a:r>
              <a:rPr lang="ru-RU" sz="1800" dirty="0" smtClean="0"/>
              <a:t>1946 – первый работающий компьютер общего назначения – </a:t>
            </a:r>
            <a:r>
              <a:rPr lang="en-US" sz="1800" dirty="0" smtClean="0"/>
              <a:t>ENIAC</a:t>
            </a:r>
            <a:endParaRPr lang="ru-RU" sz="1800" dirty="0" smtClean="0"/>
          </a:p>
          <a:p>
            <a:pPr eaLnBrk="1" hangingPunct="1">
              <a:lnSpc>
                <a:spcPct val="90000"/>
              </a:lnSpc>
            </a:pPr>
            <a:endParaRPr lang="en-US" sz="1800" dirty="0" smtClean="0"/>
          </a:p>
          <a:p>
            <a:pPr eaLnBrk="1" hangingPunct="1">
              <a:lnSpc>
                <a:spcPct val="90000"/>
              </a:lnSpc>
            </a:pPr>
            <a:r>
              <a:rPr lang="en-US" sz="1800" dirty="0" smtClean="0"/>
              <a:t>1961 – </a:t>
            </a:r>
            <a:r>
              <a:rPr lang="ru-RU" sz="1800" dirty="0" smtClean="0"/>
              <a:t>первый конвейерный процессор – </a:t>
            </a:r>
            <a:r>
              <a:rPr lang="en-US" sz="1800" dirty="0" smtClean="0"/>
              <a:t>Stretch / IBM 7030</a:t>
            </a:r>
          </a:p>
          <a:p>
            <a:pPr eaLnBrk="1" hangingPunct="1">
              <a:lnSpc>
                <a:spcPct val="90000"/>
              </a:lnSpc>
            </a:pPr>
            <a:endParaRPr lang="en-US" sz="1800" dirty="0" smtClean="0"/>
          </a:p>
          <a:p>
            <a:pPr eaLnBrk="1" hangingPunct="1">
              <a:lnSpc>
                <a:spcPct val="90000"/>
              </a:lnSpc>
            </a:pPr>
            <a:r>
              <a:rPr lang="en-US" sz="1800" dirty="0" smtClean="0"/>
              <a:t>1964 – 1967 – </a:t>
            </a:r>
            <a:r>
              <a:rPr lang="ru-RU" sz="1800" dirty="0" smtClean="0"/>
              <a:t>закладываются основы продвинутой компьютерной архитектуры - </a:t>
            </a:r>
            <a:r>
              <a:rPr lang="en-US" sz="1800" dirty="0" smtClean="0"/>
              <a:t>CDC 6600, IBM 360 Model 91 – </a:t>
            </a:r>
            <a:r>
              <a:rPr lang="ru-RU" sz="1800" dirty="0" smtClean="0"/>
              <a:t>форвардинг и переименование регистров</a:t>
            </a:r>
            <a:endParaRPr lang="en-US" sz="1800" dirty="0" smtClean="0"/>
          </a:p>
          <a:p>
            <a:pPr eaLnBrk="1" hangingPunct="1">
              <a:lnSpc>
                <a:spcPct val="90000"/>
              </a:lnSpc>
            </a:pPr>
            <a:endParaRPr lang="en-US" sz="1800" dirty="0" smtClean="0"/>
          </a:p>
          <a:p>
            <a:pPr eaLnBrk="1" hangingPunct="1">
              <a:lnSpc>
                <a:spcPct val="90000"/>
              </a:lnSpc>
            </a:pPr>
            <a:r>
              <a:rPr lang="ru-RU" sz="1800" dirty="0" smtClean="0"/>
              <a:t>1968 - первый коммерческий компьютер с кэшем – </a:t>
            </a:r>
            <a:r>
              <a:rPr lang="en-US" sz="1800" dirty="0" smtClean="0"/>
              <a:t>IBM 360/85</a:t>
            </a:r>
          </a:p>
          <a:p>
            <a:pPr eaLnBrk="1" hangingPunct="1">
              <a:lnSpc>
                <a:spcPct val="90000"/>
              </a:lnSpc>
            </a:pPr>
            <a:endParaRPr lang="en-US" sz="1800" dirty="0" smtClean="0"/>
          </a:p>
          <a:p>
            <a:pPr eaLnBrk="1" hangingPunct="1">
              <a:lnSpc>
                <a:spcPct val="90000"/>
              </a:lnSpc>
            </a:pPr>
            <a:r>
              <a:rPr lang="en-US" sz="1800" dirty="0" smtClean="0"/>
              <a:t>1975 – 1981 – </a:t>
            </a:r>
            <a:r>
              <a:rPr lang="ru-RU" sz="1800" dirty="0" smtClean="0"/>
              <a:t>ранние </a:t>
            </a:r>
            <a:r>
              <a:rPr lang="en-US" sz="1800" dirty="0" smtClean="0"/>
              <a:t>RISC</a:t>
            </a:r>
            <a:r>
              <a:rPr lang="ru-RU" sz="1800" dirty="0" smtClean="0"/>
              <a:t> </a:t>
            </a:r>
            <a:r>
              <a:rPr lang="en-US" sz="1800" dirty="0" smtClean="0"/>
              <a:t>CPU</a:t>
            </a:r>
            <a:r>
              <a:rPr lang="ru-RU" sz="1800" dirty="0" smtClean="0"/>
              <a:t> – </a:t>
            </a:r>
            <a:r>
              <a:rPr lang="en-US" sz="1800" dirty="0" smtClean="0"/>
              <a:t>IBM 801, Berkeley RISC II </a:t>
            </a:r>
            <a:r>
              <a:rPr lang="ru-RU" sz="1800" dirty="0" smtClean="0"/>
              <a:t>и </a:t>
            </a:r>
            <a:r>
              <a:rPr lang="en-US" sz="1800" dirty="0" smtClean="0"/>
              <a:t>Stanford MIPS</a:t>
            </a:r>
          </a:p>
          <a:p>
            <a:pPr eaLnBrk="1" hangingPunct="1">
              <a:lnSpc>
                <a:spcPct val="90000"/>
              </a:lnSpc>
            </a:pPr>
            <a:endParaRPr lang="en-US" sz="1800" dirty="0" smtClean="0"/>
          </a:p>
          <a:p>
            <a:pPr eaLnBrk="1" hangingPunct="1">
              <a:lnSpc>
                <a:spcPct val="90000"/>
              </a:lnSpc>
            </a:pPr>
            <a:r>
              <a:rPr lang="ru-RU" sz="1800" dirty="0" smtClean="0"/>
              <a:t>Последние 30 лет – </a:t>
            </a:r>
            <a:r>
              <a:rPr lang="en-US" sz="1800" dirty="0" smtClean="0"/>
              <a:t>SIMD </a:t>
            </a:r>
            <a:r>
              <a:rPr lang="ru-RU" sz="1800" dirty="0" smtClean="0"/>
              <a:t>для </a:t>
            </a:r>
            <a:r>
              <a:rPr lang="en-US" sz="1800" dirty="0" smtClean="0"/>
              <a:t>multimedia, MESI </a:t>
            </a:r>
            <a:r>
              <a:rPr lang="ru-RU" sz="1800" dirty="0" smtClean="0"/>
              <a:t>для когерентности кэшей, </a:t>
            </a:r>
            <a:r>
              <a:rPr lang="en-US" sz="1800" dirty="0" smtClean="0"/>
              <a:t>out-of-order superscalar</a:t>
            </a:r>
          </a:p>
          <a:p>
            <a:pPr eaLnBrk="1" hangingPunct="1">
              <a:lnSpc>
                <a:spcPct val="90000"/>
              </a:lnSpc>
            </a:pPr>
            <a:endParaRPr lang="en-US" sz="1800" dirty="0" smtClean="0"/>
          </a:p>
          <a:p>
            <a:pPr eaLnBrk="1" hangingPunct="1">
              <a:lnSpc>
                <a:spcPct val="90000"/>
              </a:lnSpc>
            </a:pPr>
            <a:r>
              <a:rPr lang="ru-RU" sz="1800" dirty="0" smtClean="0"/>
              <a:t>Все эти события отразились на современных ядрах </a:t>
            </a:r>
            <a:r>
              <a:rPr lang="en-US" sz="1800" dirty="0" smtClean="0"/>
              <a:t>MIPS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ru-RU" dirty="0" smtClean="0"/>
              <a:t>Вехи истории </a:t>
            </a:r>
            <a:r>
              <a:rPr lang="en-US" dirty="0" smtClean="0"/>
              <a:t>MIPS</a:t>
            </a:r>
            <a:r>
              <a:rPr lang="ru-RU" dirty="0" smtClean="0"/>
              <a:t> – прошлое</a:t>
            </a:r>
            <a:endParaRPr lang="en-US" dirty="0" smtClean="0"/>
          </a:p>
        </p:txBody>
      </p:sp>
      <p:sp>
        <p:nvSpPr>
          <p:cNvPr id="27650" name="Rectangle 3"/>
          <p:cNvSpPr>
            <a:spLocks noGrp="1"/>
          </p:cNvSpPr>
          <p:nvPr>
            <p:ph type="body" idx="1"/>
          </p:nvPr>
        </p:nvSpPr>
        <p:spPr/>
        <p:txBody>
          <a:bodyPr/>
          <a:lstStyle/>
          <a:p>
            <a:pPr eaLnBrk="1" hangingPunct="1">
              <a:lnSpc>
                <a:spcPct val="80000"/>
              </a:lnSpc>
            </a:pPr>
            <a:endParaRPr lang="ru-RU" sz="1600" smtClean="0"/>
          </a:p>
          <a:p>
            <a:pPr eaLnBrk="1" hangingPunct="1">
              <a:lnSpc>
                <a:spcPct val="80000"/>
              </a:lnSpc>
            </a:pPr>
            <a:r>
              <a:rPr lang="ru-RU" sz="1600" smtClean="0"/>
              <a:t>1981 – начало проекта в Стенфорде</a:t>
            </a:r>
            <a:endParaRPr lang="en-US" sz="1600" smtClean="0"/>
          </a:p>
          <a:p>
            <a:pPr lvl="1" eaLnBrk="1" hangingPunct="1">
              <a:lnSpc>
                <a:spcPct val="80000"/>
              </a:lnSpc>
            </a:pPr>
            <a:endParaRPr lang="ru-RU" sz="1400" smtClean="0"/>
          </a:p>
          <a:p>
            <a:pPr lvl="1" eaLnBrk="1" hangingPunct="1">
              <a:lnSpc>
                <a:spcPct val="80000"/>
              </a:lnSpc>
            </a:pPr>
            <a:r>
              <a:rPr lang="ru-RU" sz="1400" smtClean="0"/>
              <a:t>Руководитель проекта Джон Хеннесси сейчас </a:t>
            </a:r>
            <a:r>
              <a:rPr lang="en-US" sz="1400" smtClean="0"/>
              <a:t>- </a:t>
            </a:r>
            <a:r>
              <a:rPr lang="ru-RU" sz="1400" smtClean="0"/>
              <a:t>президент Стенфорда</a:t>
            </a:r>
          </a:p>
          <a:p>
            <a:pPr eaLnBrk="1" hangingPunct="1">
              <a:lnSpc>
                <a:spcPct val="80000"/>
              </a:lnSpc>
            </a:pPr>
            <a:endParaRPr lang="ru-RU" sz="1600" smtClean="0"/>
          </a:p>
          <a:p>
            <a:pPr eaLnBrk="1" hangingPunct="1">
              <a:lnSpc>
                <a:spcPct val="80000"/>
              </a:lnSpc>
            </a:pPr>
            <a:r>
              <a:rPr lang="ru-RU" sz="1600" smtClean="0"/>
              <a:t>1984 – коммерциализация – </a:t>
            </a:r>
            <a:r>
              <a:rPr lang="en-US" sz="1600" smtClean="0"/>
              <a:t>MIPS Computer Systems</a:t>
            </a:r>
            <a:endParaRPr lang="ru-RU" sz="1600" smtClean="0"/>
          </a:p>
          <a:p>
            <a:pPr eaLnBrk="1" hangingPunct="1">
              <a:lnSpc>
                <a:spcPct val="80000"/>
              </a:lnSpc>
            </a:pPr>
            <a:endParaRPr lang="ru-RU" sz="1600" smtClean="0"/>
          </a:p>
          <a:p>
            <a:pPr eaLnBrk="1" hangingPunct="1">
              <a:lnSpc>
                <a:spcPct val="80000"/>
              </a:lnSpc>
            </a:pPr>
            <a:r>
              <a:rPr lang="ru-RU" sz="1600" smtClean="0"/>
              <a:t>1991 – первый в индустрии 64-битный микропроцессор – </a:t>
            </a:r>
            <a:r>
              <a:rPr lang="en-US" sz="1600" smtClean="0"/>
              <a:t>MIPS R4000</a:t>
            </a:r>
            <a:endParaRPr lang="ru-RU" sz="1600" smtClean="0"/>
          </a:p>
          <a:p>
            <a:pPr eaLnBrk="1" hangingPunct="1">
              <a:lnSpc>
                <a:spcPct val="80000"/>
              </a:lnSpc>
            </a:pPr>
            <a:endParaRPr lang="ru-RU" sz="1600" smtClean="0"/>
          </a:p>
          <a:p>
            <a:pPr eaLnBrk="1" hangingPunct="1">
              <a:lnSpc>
                <a:spcPct val="80000"/>
              </a:lnSpc>
            </a:pPr>
            <a:r>
              <a:rPr lang="ru-RU" sz="1600" smtClean="0"/>
              <a:t>1992 – </a:t>
            </a:r>
            <a:r>
              <a:rPr lang="en-US" sz="1600" smtClean="0"/>
              <a:t>MIPS Computer Systems </a:t>
            </a:r>
            <a:r>
              <a:rPr lang="ru-RU" sz="1600" smtClean="0"/>
              <a:t>становится частью </a:t>
            </a:r>
            <a:r>
              <a:rPr lang="en-US" sz="1600" smtClean="0"/>
              <a:t>Silicon Graphics</a:t>
            </a:r>
            <a:endParaRPr lang="ru-RU" sz="1600" smtClean="0"/>
          </a:p>
          <a:p>
            <a:pPr lvl="1" eaLnBrk="1" hangingPunct="1">
              <a:lnSpc>
                <a:spcPct val="80000"/>
              </a:lnSpc>
            </a:pPr>
            <a:endParaRPr lang="ru-RU" sz="1400" smtClean="0"/>
          </a:p>
          <a:p>
            <a:pPr lvl="1" eaLnBrk="1" hangingPunct="1">
              <a:lnSpc>
                <a:spcPct val="80000"/>
              </a:lnSpc>
            </a:pPr>
            <a:r>
              <a:rPr lang="ru-RU" sz="1400" smtClean="0"/>
              <a:t>Использование в Голливуде и игровых приставках </a:t>
            </a:r>
            <a:r>
              <a:rPr lang="en-US" sz="1400" smtClean="0"/>
              <a:t>Sony PlayStation </a:t>
            </a:r>
            <a:r>
              <a:rPr lang="ru-RU" sz="1400" smtClean="0"/>
              <a:t>и </a:t>
            </a:r>
            <a:r>
              <a:rPr lang="en-US" sz="1400" smtClean="0"/>
              <a:t>Nintendo64</a:t>
            </a:r>
          </a:p>
          <a:p>
            <a:pPr lvl="1" eaLnBrk="1" hangingPunct="1">
              <a:lnSpc>
                <a:spcPct val="80000"/>
              </a:lnSpc>
            </a:pPr>
            <a:r>
              <a:rPr lang="ru-RU" sz="1400" smtClean="0"/>
              <a:t>Процессоры </a:t>
            </a:r>
            <a:r>
              <a:rPr lang="en-US" sz="1400" smtClean="0"/>
              <a:t>MIPS </a:t>
            </a:r>
            <a:r>
              <a:rPr lang="ru-RU" sz="1400" smtClean="0"/>
              <a:t>неявно присутствуют в романе Виктора Пелевина «Поколение П»</a:t>
            </a:r>
          </a:p>
          <a:p>
            <a:pPr eaLnBrk="1" hangingPunct="1">
              <a:lnSpc>
                <a:spcPct val="80000"/>
              </a:lnSpc>
            </a:pPr>
            <a:endParaRPr lang="ru-RU" sz="1600" smtClean="0"/>
          </a:p>
          <a:p>
            <a:pPr eaLnBrk="1" hangingPunct="1">
              <a:lnSpc>
                <a:spcPct val="80000"/>
              </a:lnSpc>
            </a:pPr>
            <a:r>
              <a:rPr lang="ru-RU" sz="1600" smtClean="0"/>
              <a:t>199</a:t>
            </a:r>
            <a:r>
              <a:rPr lang="en-US" sz="1600" smtClean="0"/>
              <a:t>8</a:t>
            </a:r>
            <a:r>
              <a:rPr lang="ru-RU" sz="1600" smtClean="0"/>
              <a:t> – Компьютерная индустрия напугана анонсированием процессора </a:t>
            </a:r>
            <a:r>
              <a:rPr lang="en-US" sz="1600" smtClean="0"/>
              <a:t>Intel</a:t>
            </a:r>
            <a:r>
              <a:rPr lang="ru-RU" sz="1600" smtClean="0"/>
              <a:t> </a:t>
            </a:r>
            <a:r>
              <a:rPr lang="en-US" sz="1600" smtClean="0"/>
              <a:t>Itanium; Silicon Graphics </a:t>
            </a:r>
            <a:r>
              <a:rPr lang="ru-RU" sz="1600" smtClean="0"/>
              <a:t>решает пустить </a:t>
            </a:r>
            <a:r>
              <a:rPr lang="en-US" sz="1600" smtClean="0"/>
              <a:t>MIPS </a:t>
            </a:r>
            <a:r>
              <a:rPr lang="ru-RU" sz="1600" smtClean="0"/>
              <a:t>в свободное плавание</a:t>
            </a:r>
            <a:endParaRPr lang="en-US" sz="1600" smtClean="0"/>
          </a:p>
          <a:p>
            <a:pPr lvl="1" eaLnBrk="1" hangingPunct="1">
              <a:lnSpc>
                <a:spcPct val="80000"/>
              </a:lnSpc>
            </a:pPr>
            <a:endParaRPr lang="ru-RU" sz="1400" smtClean="0"/>
          </a:p>
          <a:p>
            <a:pPr lvl="1" eaLnBrk="1" hangingPunct="1">
              <a:lnSpc>
                <a:spcPct val="80000"/>
              </a:lnSpc>
            </a:pPr>
            <a:r>
              <a:rPr lang="en-US" sz="1400" smtClean="0"/>
              <a:t>PC Magazine. How the Itanium Killed the Computer Industry. By John Dvorak. January 26, 2009</a:t>
            </a:r>
            <a:endParaRPr lang="ru-RU" sz="1400" smtClean="0"/>
          </a:p>
          <a:p>
            <a:pPr lvl="1" eaLnBrk="1" hangingPunct="1">
              <a:lnSpc>
                <a:spcPct val="80000"/>
              </a:lnSpc>
            </a:pPr>
            <a:r>
              <a:rPr lang="en-US" sz="1400" smtClean="0"/>
              <a:t>Itanium </a:t>
            </a:r>
            <a:r>
              <a:rPr lang="ru-RU" sz="1400" smtClean="0"/>
              <a:t>так и не состоялся</a:t>
            </a:r>
            <a:r>
              <a:rPr lang="en-US" sz="1400" smtClean="0"/>
              <a:t>; MIPS </a:t>
            </a:r>
            <a:r>
              <a:rPr lang="ru-RU" sz="1400" smtClean="0"/>
              <a:t>продолжил жить во встроенных устройствах</a:t>
            </a:r>
            <a:endParaRPr lang="en-US" sz="1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ru-RU" dirty="0" smtClean="0"/>
              <a:t>Вехи истории </a:t>
            </a:r>
            <a:r>
              <a:rPr lang="en-US" dirty="0" smtClean="0"/>
              <a:t>MIPS</a:t>
            </a:r>
            <a:r>
              <a:rPr lang="ru-RU" dirty="0" smtClean="0"/>
              <a:t> – современность</a:t>
            </a:r>
            <a:endParaRPr lang="en-US" dirty="0" smtClean="0"/>
          </a:p>
        </p:txBody>
      </p:sp>
      <p:sp>
        <p:nvSpPr>
          <p:cNvPr id="29698" name="Rectangle 3"/>
          <p:cNvSpPr>
            <a:spLocks noGrp="1"/>
          </p:cNvSpPr>
          <p:nvPr>
            <p:ph type="body" idx="1"/>
          </p:nvPr>
        </p:nvSpPr>
        <p:spPr>
          <a:xfrm>
            <a:off x="152400" y="1143000"/>
            <a:ext cx="8839200" cy="5175250"/>
          </a:xfrm>
        </p:spPr>
        <p:txBody>
          <a:bodyPr/>
          <a:lstStyle/>
          <a:p>
            <a:pPr eaLnBrk="1" hangingPunct="1">
              <a:lnSpc>
                <a:spcPct val="80000"/>
              </a:lnSpc>
            </a:pPr>
            <a:endParaRPr lang="en-US" sz="1600" dirty="0" smtClean="0"/>
          </a:p>
          <a:p>
            <a:pPr eaLnBrk="1" hangingPunct="1">
              <a:lnSpc>
                <a:spcPct val="80000"/>
              </a:lnSpc>
            </a:pPr>
            <a:r>
              <a:rPr lang="en-US" sz="1600" dirty="0" smtClean="0"/>
              <a:t>1998 - MIPS </a:t>
            </a:r>
            <a:r>
              <a:rPr lang="ru-RU" sz="1600" dirty="0" smtClean="0"/>
              <a:t>снова становится отдельной компанией и выходит на биржу второй раз (делает второе </a:t>
            </a:r>
            <a:r>
              <a:rPr lang="en-US" sz="1600" dirty="0" smtClean="0"/>
              <a:t>IPO</a:t>
            </a:r>
            <a:r>
              <a:rPr lang="ru-RU" sz="1600" dirty="0" smtClean="0"/>
              <a:t>) как </a:t>
            </a:r>
            <a:r>
              <a:rPr lang="en-US" sz="1600" dirty="0" smtClean="0"/>
              <a:t>MIPS Technologies</a:t>
            </a:r>
          </a:p>
          <a:p>
            <a:pPr eaLnBrk="1" hangingPunct="1">
              <a:lnSpc>
                <a:spcPct val="80000"/>
              </a:lnSpc>
            </a:pPr>
            <a:endParaRPr lang="en-US" sz="1600" dirty="0" smtClean="0"/>
          </a:p>
          <a:p>
            <a:pPr eaLnBrk="1" hangingPunct="1">
              <a:lnSpc>
                <a:spcPct val="80000"/>
              </a:lnSpc>
            </a:pPr>
            <a:r>
              <a:rPr lang="en-US" sz="1600" dirty="0" smtClean="0"/>
              <a:t>1999 – </a:t>
            </a:r>
            <a:r>
              <a:rPr lang="ru-RU" sz="1600" dirty="0" smtClean="0"/>
              <a:t>Архитектура </a:t>
            </a:r>
            <a:r>
              <a:rPr lang="en-US" sz="1600" dirty="0" smtClean="0"/>
              <a:t>MIPS32 </a:t>
            </a:r>
            <a:r>
              <a:rPr lang="ru-RU" sz="1600" dirty="0" smtClean="0"/>
              <a:t>и </a:t>
            </a:r>
            <a:r>
              <a:rPr lang="en-US" sz="1600" dirty="0" smtClean="0"/>
              <a:t>MIPS64</a:t>
            </a:r>
          </a:p>
          <a:p>
            <a:pPr eaLnBrk="1" hangingPunct="1">
              <a:lnSpc>
                <a:spcPct val="80000"/>
              </a:lnSpc>
            </a:pPr>
            <a:endParaRPr lang="en-US" sz="1600" dirty="0" smtClean="0"/>
          </a:p>
          <a:p>
            <a:pPr eaLnBrk="1" hangingPunct="1">
              <a:lnSpc>
                <a:spcPct val="80000"/>
              </a:lnSpc>
            </a:pPr>
            <a:r>
              <a:rPr lang="en-US" sz="1600" dirty="0" smtClean="0"/>
              <a:t>200</a:t>
            </a:r>
            <a:r>
              <a:rPr lang="ru-RU" sz="1600" dirty="0" smtClean="0"/>
              <a:t>1</a:t>
            </a:r>
            <a:r>
              <a:rPr lang="en-US" sz="1600" dirty="0" smtClean="0"/>
              <a:t> – </a:t>
            </a:r>
            <a:r>
              <a:rPr lang="ru-RU" sz="1600" dirty="0" smtClean="0"/>
              <a:t>Лицензируемые 32-битные ядра</a:t>
            </a:r>
          </a:p>
          <a:p>
            <a:pPr eaLnBrk="1" hangingPunct="1">
              <a:lnSpc>
                <a:spcPct val="80000"/>
              </a:lnSpc>
            </a:pPr>
            <a:endParaRPr lang="en-US" sz="1600" dirty="0" smtClean="0"/>
          </a:p>
          <a:p>
            <a:pPr eaLnBrk="1" hangingPunct="1">
              <a:lnSpc>
                <a:spcPct val="80000"/>
              </a:lnSpc>
            </a:pPr>
            <a:r>
              <a:rPr lang="ru-RU" sz="1600" dirty="0" smtClean="0"/>
              <a:t>2002 – Ядра со специализацией для микроконтроллеров</a:t>
            </a:r>
          </a:p>
          <a:p>
            <a:pPr eaLnBrk="1" hangingPunct="1">
              <a:lnSpc>
                <a:spcPct val="80000"/>
              </a:lnSpc>
            </a:pPr>
            <a:endParaRPr lang="en-US" sz="1600" dirty="0" smtClean="0"/>
          </a:p>
          <a:p>
            <a:pPr eaLnBrk="1" hangingPunct="1">
              <a:lnSpc>
                <a:spcPct val="80000"/>
              </a:lnSpc>
            </a:pPr>
            <a:r>
              <a:rPr lang="ru-RU" sz="1600" dirty="0" smtClean="0"/>
              <a:t>2005 – Расширение для цифровой обработки сигналов </a:t>
            </a:r>
            <a:r>
              <a:rPr lang="en-US" sz="1600" dirty="0" smtClean="0"/>
              <a:t>– DSP Extension</a:t>
            </a:r>
          </a:p>
          <a:p>
            <a:pPr eaLnBrk="1" hangingPunct="1">
              <a:lnSpc>
                <a:spcPct val="80000"/>
              </a:lnSpc>
            </a:pPr>
            <a:endParaRPr lang="en-US" sz="1600" dirty="0" smtClean="0"/>
          </a:p>
          <a:p>
            <a:pPr eaLnBrk="1" hangingPunct="1">
              <a:lnSpc>
                <a:spcPct val="80000"/>
              </a:lnSpc>
            </a:pPr>
            <a:r>
              <a:rPr lang="en-US" sz="1600" dirty="0" smtClean="0"/>
              <a:t>2006 – </a:t>
            </a:r>
            <a:r>
              <a:rPr lang="ru-RU" sz="1600" dirty="0" smtClean="0"/>
              <a:t>Многопоточность на одном ядре – </a:t>
            </a:r>
            <a:r>
              <a:rPr lang="en-US" sz="1600" dirty="0" smtClean="0"/>
              <a:t>MT (Multi-Threading) Extension</a:t>
            </a:r>
          </a:p>
          <a:p>
            <a:pPr eaLnBrk="1" hangingPunct="1">
              <a:lnSpc>
                <a:spcPct val="80000"/>
              </a:lnSpc>
            </a:pPr>
            <a:endParaRPr lang="en-US" sz="1600" dirty="0" smtClean="0"/>
          </a:p>
          <a:p>
            <a:pPr eaLnBrk="1" hangingPunct="1">
              <a:lnSpc>
                <a:spcPct val="80000"/>
              </a:lnSpc>
            </a:pPr>
            <a:r>
              <a:rPr lang="en-US" sz="1600" dirty="0" smtClean="0"/>
              <a:t>2007 – </a:t>
            </a:r>
            <a:r>
              <a:rPr lang="ru-RU" sz="1600" dirty="0" smtClean="0"/>
              <a:t>Суперскалярное ядро</a:t>
            </a:r>
          </a:p>
          <a:p>
            <a:pPr eaLnBrk="1" hangingPunct="1">
              <a:lnSpc>
                <a:spcPct val="80000"/>
              </a:lnSpc>
            </a:pPr>
            <a:endParaRPr lang="en-US" sz="1600" dirty="0" smtClean="0"/>
          </a:p>
          <a:p>
            <a:pPr eaLnBrk="1" hangingPunct="1">
              <a:lnSpc>
                <a:spcPct val="80000"/>
              </a:lnSpc>
            </a:pPr>
            <a:r>
              <a:rPr lang="ru-RU" sz="1600" dirty="0" smtClean="0"/>
              <a:t>2008 – Когерентная многопроцессорность</a:t>
            </a:r>
          </a:p>
          <a:p>
            <a:pPr eaLnBrk="1" hangingPunct="1">
              <a:lnSpc>
                <a:spcPct val="80000"/>
              </a:lnSpc>
            </a:pPr>
            <a:endParaRPr lang="en-US" sz="1600" dirty="0" smtClean="0"/>
          </a:p>
          <a:p>
            <a:pPr eaLnBrk="1" hangingPunct="1">
              <a:lnSpc>
                <a:spcPct val="80000"/>
              </a:lnSpc>
            </a:pPr>
            <a:r>
              <a:rPr lang="ru-RU" sz="1600" dirty="0" smtClean="0"/>
              <a:t>2010 – Новая 16-битная система команд </a:t>
            </a:r>
            <a:r>
              <a:rPr lang="en-US" sz="1600" dirty="0" err="1" smtClean="0"/>
              <a:t>microMIPS</a:t>
            </a:r>
            <a:endParaRPr lang="en-US" sz="1600" dirty="0" smtClean="0"/>
          </a:p>
          <a:p>
            <a:pPr eaLnBrk="1" hangingPunct="1">
              <a:lnSpc>
                <a:spcPct val="80000"/>
              </a:lnSpc>
            </a:pPr>
            <a:endParaRPr lang="en-US" sz="1600" dirty="0" smtClean="0"/>
          </a:p>
          <a:p>
            <a:pPr eaLnBrk="1" hangingPunct="1">
              <a:lnSpc>
                <a:spcPct val="80000"/>
              </a:lnSpc>
            </a:pPr>
            <a:r>
              <a:rPr lang="ru-RU" sz="1600" dirty="0" smtClean="0"/>
              <a:t>2012 – Новое поколение ядер – </a:t>
            </a:r>
            <a:r>
              <a:rPr lang="en-US" sz="1600" dirty="0" err="1" smtClean="0"/>
              <a:t>Aptiv</a:t>
            </a:r>
            <a:r>
              <a:rPr lang="en-US" sz="1600" dirty="0" smtClean="0"/>
              <a:t> Generation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ru-RU" smtClean="0"/>
              <a:t>Основатель </a:t>
            </a:r>
            <a:r>
              <a:rPr lang="en-US" smtClean="0"/>
              <a:t>MIPS</a:t>
            </a:r>
            <a:r>
              <a:rPr lang="ru-RU" smtClean="0"/>
              <a:t> Джон Хеннесси</a:t>
            </a:r>
            <a:endParaRPr lang="en-US" smtClean="0"/>
          </a:p>
        </p:txBody>
      </p:sp>
      <p:sp>
        <p:nvSpPr>
          <p:cNvPr id="26626" name="Content Placeholder 2"/>
          <p:cNvSpPr>
            <a:spLocks noGrp="1"/>
          </p:cNvSpPr>
          <p:nvPr>
            <p:ph idx="4294967295"/>
          </p:nvPr>
        </p:nvSpPr>
        <p:spPr>
          <a:xfrm>
            <a:off x="306388" y="1227138"/>
            <a:ext cx="8621712" cy="1854200"/>
          </a:xfrm>
        </p:spPr>
        <p:txBody>
          <a:bodyPr/>
          <a:lstStyle/>
          <a:p>
            <a:pPr eaLnBrk="1" hangingPunct="1">
              <a:lnSpc>
                <a:spcPct val="80000"/>
              </a:lnSpc>
            </a:pPr>
            <a:r>
              <a:rPr lang="ru-RU" sz="1700" smtClean="0"/>
              <a:t>Руководил проектом в Стенфорде в 1981 году</a:t>
            </a:r>
          </a:p>
          <a:p>
            <a:pPr eaLnBrk="1" hangingPunct="1">
              <a:lnSpc>
                <a:spcPct val="80000"/>
              </a:lnSpc>
            </a:pPr>
            <a:endParaRPr lang="ru-RU" sz="1700" smtClean="0"/>
          </a:p>
          <a:p>
            <a:pPr eaLnBrk="1" hangingPunct="1">
              <a:lnSpc>
                <a:spcPct val="80000"/>
              </a:lnSpc>
            </a:pPr>
            <a:r>
              <a:rPr lang="ru-RU" sz="1700" smtClean="0"/>
              <a:t>Один из основателей </a:t>
            </a:r>
            <a:r>
              <a:rPr lang="en-US" sz="1700" smtClean="0"/>
              <a:t>MIPS Computer Systems </a:t>
            </a:r>
            <a:r>
              <a:rPr lang="ru-RU" sz="1700" smtClean="0"/>
              <a:t>в 1984</a:t>
            </a:r>
            <a:r>
              <a:rPr lang="en-US" sz="1700" smtClean="0"/>
              <a:t> </a:t>
            </a:r>
            <a:r>
              <a:rPr lang="ru-RU" sz="1700" smtClean="0"/>
              <a:t>году</a:t>
            </a:r>
          </a:p>
          <a:p>
            <a:pPr eaLnBrk="1" hangingPunct="1">
              <a:lnSpc>
                <a:spcPct val="80000"/>
              </a:lnSpc>
            </a:pPr>
            <a:endParaRPr lang="ru-RU" sz="1700" smtClean="0"/>
          </a:p>
          <a:p>
            <a:pPr eaLnBrk="1" hangingPunct="1">
              <a:lnSpc>
                <a:spcPct val="80000"/>
              </a:lnSpc>
            </a:pPr>
            <a:r>
              <a:rPr lang="ru-RU" sz="1700" smtClean="0"/>
              <a:t>Сейчас Джон Хеннесси - президент Стенфордского Университета</a:t>
            </a:r>
            <a:endParaRPr lang="en-US" sz="1700" smtClean="0"/>
          </a:p>
          <a:p>
            <a:pPr eaLnBrk="1" hangingPunct="1">
              <a:lnSpc>
                <a:spcPct val="80000"/>
              </a:lnSpc>
            </a:pPr>
            <a:endParaRPr lang="ru-RU" sz="1700" smtClean="0"/>
          </a:p>
          <a:p>
            <a:pPr eaLnBrk="1" hangingPunct="1">
              <a:lnSpc>
                <a:spcPct val="80000"/>
              </a:lnSpc>
            </a:pPr>
            <a:r>
              <a:rPr lang="ru-RU" sz="1700" smtClean="0"/>
              <a:t>Соавтор (вместе с Дэвидом Паттерсоном) популярных учебников</a:t>
            </a:r>
          </a:p>
        </p:txBody>
      </p:sp>
      <p:pic>
        <p:nvPicPr>
          <p:cNvPr id="26627" name="Picture 3" descr="computer_organization_and_design.jpg"/>
          <p:cNvPicPr>
            <a:picLocks noChangeAspect="1"/>
          </p:cNvPicPr>
          <p:nvPr/>
        </p:nvPicPr>
        <p:blipFill>
          <a:blip r:embed="rId2" cstate="print"/>
          <a:srcRect/>
          <a:stretch>
            <a:fillRect/>
          </a:stretch>
        </p:blipFill>
        <p:spPr bwMode="auto">
          <a:xfrm>
            <a:off x="369888" y="4141788"/>
            <a:ext cx="2286000" cy="2286000"/>
          </a:xfrm>
          <a:prstGeom prst="rect">
            <a:avLst/>
          </a:prstGeom>
          <a:noFill/>
          <a:ln w="9525">
            <a:noFill/>
            <a:miter lim="800000"/>
            <a:headEnd/>
            <a:tailEnd/>
          </a:ln>
        </p:spPr>
      </p:pic>
      <p:pic>
        <p:nvPicPr>
          <p:cNvPr id="26628" name="Picture 4" descr="computer_architecture.jpg"/>
          <p:cNvPicPr>
            <a:picLocks noChangeAspect="1"/>
          </p:cNvPicPr>
          <p:nvPr/>
        </p:nvPicPr>
        <p:blipFill>
          <a:blip r:embed="rId3" cstate="print"/>
          <a:srcRect/>
          <a:stretch>
            <a:fillRect/>
          </a:stretch>
        </p:blipFill>
        <p:spPr bwMode="auto">
          <a:xfrm>
            <a:off x="3321050" y="4151313"/>
            <a:ext cx="2286000" cy="2286000"/>
          </a:xfrm>
          <a:prstGeom prst="rect">
            <a:avLst/>
          </a:prstGeom>
          <a:noFill/>
          <a:ln w="9525">
            <a:noFill/>
            <a:miter lim="800000"/>
            <a:headEnd/>
            <a:tailEnd/>
          </a:ln>
        </p:spPr>
      </p:pic>
      <p:pic>
        <p:nvPicPr>
          <p:cNvPr id="26629" name="Picture 5" descr="john_hennessy.jpg"/>
          <p:cNvPicPr>
            <a:picLocks noChangeAspect="1"/>
          </p:cNvPicPr>
          <p:nvPr/>
        </p:nvPicPr>
        <p:blipFill>
          <a:blip r:embed="rId4" cstate="print"/>
          <a:srcRect/>
          <a:stretch>
            <a:fillRect/>
          </a:stretch>
        </p:blipFill>
        <p:spPr bwMode="auto">
          <a:xfrm>
            <a:off x="6600825" y="3295650"/>
            <a:ext cx="2286000" cy="314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ru-RU" dirty="0" smtClean="0"/>
              <a:t>Две идеологии – </a:t>
            </a:r>
            <a:r>
              <a:rPr lang="en-US" dirty="0" smtClean="0"/>
              <a:t>RISC </a:t>
            </a:r>
            <a:r>
              <a:rPr lang="ru-RU" dirty="0" smtClean="0"/>
              <a:t>и </a:t>
            </a:r>
            <a:r>
              <a:rPr lang="en-US" dirty="0" smtClean="0"/>
              <a:t>CISC</a:t>
            </a:r>
          </a:p>
        </p:txBody>
      </p:sp>
      <p:sp>
        <p:nvSpPr>
          <p:cNvPr id="16386" name="Rectangle 3"/>
          <p:cNvSpPr>
            <a:spLocks noGrp="1"/>
          </p:cNvSpPr>
          <p:nvPr>
            <p:ph type="body" idx="1"/>
          </p:nvPr>
        </p:nvSpPr>
        <p:spPr>
          <a:xfrm>
            <a:off x="152400" y="1295400"/>
            <a:ext cx="8839200" cy="5116513"/>
          </a:xfrm>
        </p:spPr>
        <p:txBody>
          <a:bodyPr>
            <a:normAutofit/>
          </a:bodyPr>
          <a:lstStyle/>
          <a:p>
            <a:pPr eaLnBrk="1" hangingPunct="1">
              <a:lnSpc>
                <a:spcPct val="90000"/>
              </a:lnSpc>
            </a:pPr>
            <a:endParaRPr lang="ru-RU" sz="1800" dirty="0" smtClean="0"/>
          </a:p>
          <a:p>
            <a:pPr eaLnBrk="1" hangingPunct="1">
              <a:lnSpc>
                <a:spcPct val="90000"/>
              </a:lnSpc>
            </a:pPr>
            <a:r>
              <a:rPr lang="en-US" sz="1800" dirty="0" smtClean="0"/>
              <a:t>Complex Instruction Set Computers</a:t>
            </a:r>
          </a:p>
          <a:p>
            <a:pPr eaLnBrk="1" hangingPunct="1">
              <a:lnSpc>
                <a:spcPct val="90000"/>
              </a:lnSpc>
            </a:pPr>
            <a:endParaRPr lang="en-US" sz="1800" dirty="0" smtClean="0"/>
          </a:p>
          <a:p>
            <a:pPr lvl="1" eaLnBrk="1" hangingPunct="1">
              <a:lnSpc>
                <a:spcPct val="90000"/>
              </a:lnSpc>
            </a:pPr>
            <a:r>
              <a:rPr lang="ru-RU" sz="1400" dirty="0" smtClean="0"/>
              <a:t>Повышение производительности за счет добавления все более сложных команд</a:t>
            </a:r>
          </a:p>
          <a:p>
            <a:pPr lvl="1" eaLnBrk="1" hangingPunct="1">
              <a:lnSpc>
                <a:spcPct val="90000"/>
              </a:lnSpc>
            </a:pPr>
            <a:endParaRPr lang="ru-RU" sz="1400" dirty="0" smtClean="0"/>
          </a:p>
          <a:p>
            <a:pPr lvl="1" eaLnBrk="1" hangingPunct="1">
              <a:lnSpc>
                <a:spcPct val="90000"/>
              </a:lnSpc>
            </a:pPr>
            <a:r>
              <a:rPr lang="ru-RU" sz="1400" dirty="0" smtClean="0"/>
              <a:t>Пример – </a:t>
            </a:r>
            <a:r>
              <a:rPr lang="en-US" sz="1400" dirty="0" smtClean="0"/>
              <a:t>VAX-11, </a:t>
            </a:r>
            <a:r>
              <a:rPr lang="ru-RU" sz="1400" dirty="0" smtClean="0"/>
              <a:t>команда </a:t>
            </a:r>
          </a:p>
          <a:p>
            <a:pPr lvl="2" eaLnBrk="1" hangingPunct="1">
              <a:lnSpc>
                <a:spcPct val="90000"/>
              </a:lnSpc>
            </a:pPr>
            <a:endParaRPr lang="ru-RU" sz="1200" dirty="0" smtClean="0"/>
          </a:p>
          <a:p>
            <a:pPr lvl="2" eaLnBrk="1" hangingPunct="1">
              <a:lnSpc>
                <a:spcPct val="90000"/>
              </a:lnSpc>
            </a:pPr>
            <a:r>
              <a:rPr lang="en-US" sz="1200" dirty="0" smtClean="0"/>
              <a:t>Move Translated Until Character</a:t>
            </a:r>
            <a:br>
              <a:rPr lang="en-US" sz="1200" dirty="0" smtClean="0"/>
            </a:br>
            <a:r>
              <a:rPr lang="en-US" sz="1200" dirty="0" smtClean="0"/>
              <a:t>MOVTUC srclen.rw, </a:t>
            </a:r>
            <a:r>
              <a:rPr lang="en-US" sz="1200" dirty="0" err="1" smtClean="0"/>
              <a:t>srcaddr.ab</a:t>
            </a:r>
            <a:r>
              <a:rPr lang="en-US" sz="1200" dirty="0" smtClean="0"/>
              <a:t>, </a:t>
            </a:r>
            <a:r>
              <a:rPr lang="en-US" sz="1200" dirty="0" err="1" smtClean="0"/>
              <a:t>esc.rb</a:t>
            </a:r>
            <a:r>
              <a:rPr lang="en-US" sz="1200" dirty="0" smtClean="0"/>
              <a:t>,</a:t>
            </a:r>
            <a:r>
              <a:rPr lang="ru-RU" sz="1200" dirty="0" smtClean="0"/>
              <a:t> </a:t>
            </a:r>
            <a:r>
              <a:rPr lang="en-US" sz="1200" dirty="0" err="1" smtClean="0"/>
              <a:t>tbladdr.ab</a:t>
            </a:r>
            <a:r>
              <a:rPr lang="en-US" sz="1200" dirty="0" smtClean="0"/>
              <a:t>, dstlen.rw, </a:t>
            </a:r>
            <a:r>
              <a:rPr lang="en-US" sz="1200" dirty="0" err="1" smtClean="0"/>
              <a:t>dstaddr.ab</a:t>
            </a:r>
            <a:r>
              <a:rPr lang="en-US" sz="1200" dirty="0" smtClean="0"/>
              <a:t>, {R0-5.wl}</a:t>
            </a:r>
          </a:p>
          <a:p>
            <a:pPr lvl="1" eaLnBrk="1" hangingPunct="1">
              <a:lnSpc>
                <a:spcPct val="90000"/>
              </a:lnSpc>
            </a:pPr>
            <a:endParaRPr lang="ru-RU" sz="1400" dirty="0" smtClean="0"/>
          </a:p>
          <a:p>
            <a:pPr lvl="1" eaLnBrk="1" hangingPunct="1">
              <a:lnSpc>
                <a:spcPct val="90000"/>
              </a:lnSpc>
            </a:pPr>
            <a:r>
              <a:rPr lang="ru-RU" sz="1400" dirty="0" smtClean="0"/>
              <a:t>Сравнительно простые компиляторы, высокая плотность кода</a:t>
            </a:r>
            <a:endParaRPr lang="en-US" sz="1400" dirty="0" smtClean="0"/>
          </a:p>
          <a:p>
            <a:pPr eaLnBrk="1" hangingPunct="1">
              <a:lnSpc>
                <a:spcPct val="90000"/>
              </a:lnSpc>
            </a:pPr>
            <a:endParaRPr lang="ru-RU" sz="1800" dirty="0" smtClean="0"/>
          </a:p>
          <a:p>
            <a:pPr eaLnBrk="1" hangingPunct="1">
              <a:lnSpc>
                <a:spcPct val="90000"/>
              </a:lnSpc>
            </a:pPr>
            <a:r>
              <a:rPr lang="en-US" sz="1800" dirty="0" smtClean="0"/>
              <a:t>Reduced Instruction Set Computers</a:t>
            </a:r>
            <a:endParaRPr lang="ru-RU" sz="1800" dirty="0" smtClean="0"/>
          </a:p>
          <a:p>
            <a:pPr eaLnBrk="1" hangingPunct="1">
              <a:lnSpc>
                <a:spcPct val="90000"/>
              </a:lnSpc>
            </a:pPr>
            <a:endParaRPr lang="ru-RU" sz="1800" dirty="0" smtClean="0"/>
          </a:p>
          <a:p>
            <a:pPr lvl="1" eaLnBrk="1" hangingPunct="1">
              <a:lnSpc>
                <a:spcPct val="90000"/>
              </a:lnSpc>
            </a:pPr>
            <a:r>
              <a:rPr lang="ru-RU" sz="1400" dirty="0" smtClean="0"/>
              <a:t>Большинство используемых команд – простые</a:t>
            </a:r>
          </a:p>
          <a:p>
            <a:pPr lvl="1" eaLnBrk="1" hangingPunct="1">
              <a:lnSpc>
                <a:spcPct val="90000"/>
              </a:lnSpc>
            </a:pPr>
            <a:endParaRPr lang="ru-RU" sz="1400" dirty="0" smtClean="0"/>
          </a:p>
          <a:p>
            <a:pPr lvl="1" eaLnBrk="1" hangingPunct="1">
              <a:lnSpc>
                <a:spcPct val="90000"/>
              </a:lnSpc>
            </a:pPr>
            <a:r>
              <a:rPr lang="ru-RU" sz="1400" dirty="0" smtClean="0"/>
              <a:t>Повышение производительность за счет конвейеризации простых команд</a:t>
            </a:r>
          </a:p>
          <a:p>
            <a:pPr lvl="1" eaLnBrk="1" hangingPunct="1">
              <a:lnSpc>
                <a:spcPct val="90000"/>
              </a:lnSpc>
            </a:pPr>
            <a:endParaRPr lang="ru-RU" sz="1400" dirty="0" smtClean="0"/>
          </a:p>
          <a:p>
            <a:pPr lvl="1" eaLnBrk="1" hangingPunct="1">
              <a:lnSpc>
                <a:spcPct val="90000"/>
              </a:lnSpc>
            </a:pPr>
            <a:r>
              <a:rPr lang="ru-RU" sz="1400" dirty="0" smtClean="0"/>
              <a:t>Использование оптимизирующих компиляторов, которые учитывают конвейеризацию</a:t>
            </a:r>
            <a:endParaRPr lang="en-US" sz="1400" dirty="0" smtClean="0"/>
          </a:p>
          <a:p>
            <a:pPr lvl="1" eaLnBrk="1" hangingPunct="1">
              <a:lnSpc>
                <a:spcPct val="90000"/>
              </a:lnSpc>
            </a:pPr>
            <a:endParaRPr lang="en-US" sz="1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ru-RU" smtClean="0"/>
              <a:t>Что такое </a:t>
            </a:r>
            <a:r>
              <a:rPr lang="en-US" smtClean="0"/>
              <a:t>MIPS?</a:t>
            </a:r>
          </a:p>
        </p:txBody>
      </p:sp>
      <p:sp>
        <p:nvSpPr>
          <p:cNvPr id="16386" name="Rectangle 3"/>
          <p:cNvSpPr>
            <a:spLocks noGrp="1"/>
          </p:cNvSpPr>
          <p:nvPr>
            <p:ph type="body" idx="1"/>
          </p:nvPr>
        </p:nvSpPr>
        <p:spPr>
          <a:xfrm>
            <a:off x="152400" y="1295400"/>
            <a:ext cx="8839200" cy="5116513"/>
          </a:xfrm>
        </p:spPr>
        <p:txBody>
          <a:bodyPr/>
          <a:lstStyle/>
          <a:p>
            <a:pPr eaLnBrk="1" hangingPunct="1">
              <a:lnSpc>
                <a:spcPct val="90000"/>
              </a:lnSpc>
            </a:pPr>
            <a:r>
              <a:rPr lang="en-US" sz="1800" dirty="0" smtClean="0"/>
              <a:t>MIPS – </a:t>
            </a:r>
            <a:r>
              <a:rPr lang="ru-RU" sz="1800" dirty="0" smtClean="0"/>
              <a:t>одна из популярных </a:t>
            </a:r>
            <a:r>
              <a:rPr lang="en-US" sz="1800" dirty="0" smtClean="0"/>
              <a:t>RISC </a:t>
            </a:r>
            <a:r>
              <a:rPr lang="ru-RU" sz="1800" dirty="0" smtClean="0"/>
              <a:t>архитектур</a:t>
            </a:r>
          </a:p>
          <a:p>
            <a:pPr lvl="1" eaLnBrk="1" hangingPunct="1">
              <a:lnSpc>
                <a:spcPct val="90000"/>
              </a:lnSpc>
            </a:pPr>
            <a:endParaRPr lang="en-US" sz="1600" dirty="0" smtClean="0"/>
          </a:p>
          <a:p>
            <a:pPr lvl="1" eaLnBrk="1" hangingPunct="1">
              <a:lnSpc>
                <a:spcPct val="90000"/>
              </a:lnSpc>
            </a:pPr>
            <a:r>
              <a:rPr lang="ru-RU" sz="1600" dirty="0" smtClean="0"/>
              <a:t>Возникла в Стенфорде в 1981 году</a:t>
            </a:r>
          </a:p>
          <a:p>
            <a:pPr eaLnBrk="1" hangingPunct="1">
              <a:lnSpc>
                <a:spcPct val="90000"/>
              </a:lnSpc>
            </a:pPr>
            <a:endParaRPr lang="en-US" sz="1800" dirty="0" smtClean="0"/>
          </a:p>
          <a:p>
            <a:pPr eaLnBrk="1" hangingPunct="1">
              <a:lnSpc>
                <a:spcPct val="90000"/>
              </a:lnSpc>
            </a:pPr>
            <a:r>
              <a:rPr lang="en-US" sz="1800" dirty="0" smtClean="0"/>
              <a:t>MIPS Technologies – </a:t>
            </a:r>
            <a:r>
              <a:rPr lang="ru-RU" sz="1800" dirty="0" smtClean="0"/>
              <a:t>компания, которая занимается разработкой ядер с </a:t>
            </a:r>
            <a:r>
              <a:rPr lang="en-US" sz="1800" dirty="0" smtClean="0"/>
              <a:t>MIPS </a:t>
            </a:r>
            <a:r>
              <a:rPr lang="ru-RU" sz="1800" dirty="0" smtClean="0"/>
              <a:t>архитектурой и лицензированием архитектуры </a:t>
            </a:r>
            <a:r>
              <a:rPr lang="en-US" sz="1800" dirty="0" smtClean="0"/>
              <a:t>MIPS </a:t>
            </a:r>
            <a:r>
              <a:rPr lang="ru-RU" sz="1800" dirty="0" smtClean="0"/>
              <a:t>как таковой</a:t>
            </a:r>
          </a:p>
          <a:p>
            <a:pPr lvl="1" eaLnBrk="1" hangingPunct="1">
              <a:lnSpc>
                <a:spcPct val="90000"/>
              </a:lnSpc>
            </a:pPr>
            <a:endParaRPr lang="ru-RU" sz="1600" dirty="0" smtClean="0"/>
          </a:p>
          <a:p>
            <a:pPr lvl="1" eaLnBrk="1" hangingPunct="1">
              <a:lnSpc>
                <a:spcPct val="90000"/>
              </a:lnSpc>
            </a:pPr>
            <a:r>
              <a:rPr lang="ru-RU" sz="1600" dirty="0" smtClean="0"/>
              <a:t>Лицензиаты ядер могут встраивать их в свои системы на кристалле</a:t>
            </a:r>
            <a:r>
              <a:rPr lang="en-US" sz="1600" dirty="0" smtClean="0"/>
              <a:t> – Microchip, Sigma, PMC Sierra</a:t>
            </a:r>
            <a:r>
              <a:rPr lang="ru-RU" sz="1600" dirty="0" smtClean="0"/>
              <a:t> </a:t>
            </a:r>
            <a:endParaRPr lang="en-US" sz="1600" dirty="0" smtClean="0"/>
          </a:p>
          <a:p>
            <a:pPr lvl="1" eaLnBrk="1" hangingPunct="1">
              <a:lnSpc>
                <a:spcPct val="90000"/>
              </a:lnSpc>
            </a:pPr>
            <a:endParaRPr lang="en-US" sz="1600" dirty="0" smtClean="0"/>
          </a:p>
          <a:p>
            <a:pPr lvl="1" eaLnBrk="1" hangingPunct="1">
              <a:lnSpc>
                <a:spcPct val="90000"/>
              </a:lnSpc>
            </a:pPr>
            <a:r>
              <a:rPr lang="ru-RU" sz="1600" dirty="0" smtClean="0"/>
              <a:t>Лицензиаты архитектуры могут разрабатывать свою микроархитектуру – </a:t>
            </a:r>
            <a:r>
              <a:rPr lang="en-US" sz="1600" dirty="0" smtClean="0"/>
              <a:t>Broadcom,</a:t>
            </a:r>
            <a:r>
              <a:rPr lang="ru-RU" sz="1600" dirty="0" smtClean="0"/>
              <a:t> </a:t>
            </a:r>
            <a:r>
              <a:rPr lang="en-US" sz="1600" dirty="0" err="1" smtClean="0"/>
              <a:t>Cavium</a:t>
            </a:r>
            <a:r>
              <a:rPr lang="en-US" sz="1600" dirty="0" smtClean="0"/>
              <a:t>, </a:t>
            </a:r>
            <a:r>
              <a:rPr lang="ru-RU" sz="1600" dirty="0" smtClean="0"/>
              <a:t>Академия </a:t>
            </a:r>
            <a:r>
              <a:rPr lang="ru-RU" sz="1600" dirty="0" smtClean="0"/>
              <a:t>наук </a:t>
            </a:r>
            <a:r>
              <a:rPr lang="ru-RU" sz="1600" dirty="0" smtClean="0"/>
              <a:t>КНР (</a:t>
            </a:r>
            <a:r>
              <a:rPr lang="en-US" sz="1600" dirty="0" err="1" smtClean="0"/>
              <a:t>Loongson</a:t>
            </a:r>
            <a:r>
              <a:rPr lang="ru-RU" sz="1600" dirty="0" smtClean="0"/>
              <a:t>)</a:t>
            </a:r>
          </a:p>
          <a:p>
            <a:pPr eaLnBrk="1" hangingPunct="1">
              <a:lnSpc>
                <a:spcPct val="90000"/>
              </a:lnSpc>
            </a:pPr>
            <a:endParaRPr lang="en-US" sz="1800" dirty="0" smtClean="0"/>
          </a:p>
          <a:p>
            <a:pPr eaLnBrk="1" hangingPunct="1">
              <a:lnSpc>
                <a:spcPct val="90000"/>
              </a:lnSpc>
            </a:pPr>
            <a:r>
              <a:rPr lang="ru-RU" sz="1800" dirty="0" smtClean="0"/>
              <a:t>За </a:t>
            </a:r>
            <a:r>
              <a:rPr lang="en-US" sz="1800" dirty="0" smtClean="0"/>
              <a:t>2011 </a:t>
            </a:r>
            <a:r>
              <a:rPr lang="ru-RU" sz="1800" dirty="0" smtClean="0"/>
              <a:t>финансовый год в мире было выпущено более 656</a:t>
            </a:r>
            <a:r>
              <a:rPr lang="en-US" sz="1800" dirty="0" smtClean="0"/>
              <a:t>,000,000</a:t>
            </a:r>
            <a:r>
              <a:rPr lang="ru-RU" sz="1800" dirty="0" smtClean="0"/>
              <a:t> устройств с ядром </a:t>
            </a:r>
            <a:r>
              <a:rPr lang="en-US" sz="1800" dirty="0" smtClean="0"/>
              <a:t>MIPS, </a:t>
            </a:r>
            <a:r>
              <a:rPr lang="ru-RU" sz="1800" dirty="0" smtClean="0"/>
              <a:t>за всю историю </a:t>
            </a:r>
            <a:r>
              <a:rPr lang="en-US" sz="1800" dirty="0" smtClean="0"/>
              <a:t>3,600,000,000</a:t>
            </a:r>
          </a:p>
          <a:p>
            <a:pPr lvl="1" eaLnBrk="1" hangingPunct="1">
              <a:lnSpc>
                <a:spcPct val="90000"/>
              </a:lnSpc>
            </a:pPr>
            <a:endParaRPr lang="en-US" sz="1600" dirty="0" smtClean="0"/>
          </a:p>
          <a:p>
            <a:pPr lvl="1" eaLnBrk="1" hangingPunct="1">
              <a:lnSpc>
                <a:spcPct val="90000"/>
              </a:lnSpc>
            </a:pPr>
            <a:r>
              <a:rPr lang="ru-RU" sz="1600" dirty="0" smtClean="0"/>
              <a:t>Процессоры </a:t>
            </a:r>
            <a:r>
              <a:rPr lang="en-US" sz="1600" dirty="0" smtClean="0"/>
              <a:t>MIPS </a:t>
            </a:r>
            <a:r>
              <a:rPr lang="ru-RU" sz="1600" dirty="0" smtClean="0"/>
              <a:t>стоят в цифровых телевизорах </a:t>
            </a:r>
            <a:r>
              <a:rPr lang="en-US" sz="1600" dirty="0" smtClean="0"/>
              <a:t>Sony, </a:t>
            </a:r>
            <a:r>
              <a:rPr lang="ru-RU" sz="1600" dirty="0" smtClean="0"/>
              <a:t>роутерах </a:t>
            </a:r>
            <a:r>
              <a:rPr lang="en-US" sz="1600" dirty="0" smtClean="0"/>
              <a:t>Cisco, </a:t>
            </a:r>
            <a:r>
              <a:rPr lang="ru-RU" sz="1600" dirty="0" smtClean="0"/>
              <a:t>микроконтроллерах </a:t>
            </a:r>
            <a:r>
              <a:rPr lang="en-US" sz="1600" dirty="0" smtClean="0"/>
              <a:t>Microchip PIC32, </a:t>
            </a:r>
            <a:r>
              <a:rPr lang="ru-RU" sz="1600" dirty="0" smtClean="0"/>
              <a:t>фотоаппаратах </a:t>
            </a:r>
            <a:r>
              <a:rPr lang="en-US" sz="1600" dirty="0" smtClean="0"/>
              <a:t>Samsung </a:t>
            </a:r>
            <a:r>
              <a:rPr lang="ru-RU" sz="1600" dirty="0" smtClean="0"/>
              <a:t>и </a:t>
            </a:r>
            <a:r>
              <a:rPr lang="en-US" sz="1600" dirty="0" smtClean="0"/>
              <a:t>Casio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Иллюстрация простоты системы команд </a:t>
            </a:r>
            <a:r>
              <a:rPr lang="en-US" dirty="0" smtClean="0"/>
              <a:t>MIPS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943100" y="1143000"/>
            <a:ext cx="5334463" cy="5334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ru-RU" dirty="0" smtClean="0"/>
              <a:t>Хроники «</a:t>
            </a:r>
            <a:r>
              <a:rPr lang="en-US" dirty="0" smtClean="0"/>
              <a:t>RISC-</a:t>
            </a:r>
            <a:r>
              <a:rPr lang="ru-RU" dirty="0" smtClean="0"/>
              <a:t>революции» 1980-х</a:t>
            </a:r>
            <a:endParaRPr lang="en-US" dirty="0" smtClean="0"/>
          </a:p>
        </p:txBody>
      </p:sp>
      <p:sp>
        <p:nvSpPr>
          <p:cNvPr id="16386" name="Rectangle 3"/>
          <p:cNvSpPr>
            <a:spLocks noGrp="1"/>
          </p:cNvSpPr>
          <p:nvPr>
            <p:ph type="body" idx="1"/>
          </p:nvPr>
        </p:nvSpPr>
        <p:spPr>
          <a:xfrm>
            <a:off x="152400" y="1295400"/>
            <a:ext cx="8839200" cy="5116513"/>
          </a:xfrm>
        </p:spPr>
        <p:txBody>
          <a:bodyPr>
            <a:normAutofit/>
          </a:bodyPr>
          <a:lstStyle/>
          <a:p>
            <a:pPr eaLnBrk="1" hangingPunct="1">
              <a:lnSpc>
                <a:spcPct val="90000"/>
              </a:lnSpc>
            </a:pPr>
            <a:r>
              <a:rPr lang="ru-RU" sz="1800" dirty="0" smtClean="0"/>
              <a:t>Дискуссия 1981 года между </a:t>
            </a:r>
            <a:r>
              <a:rPr lang="en-US" sz="1800" dirty="0" smtClean="0"/>
              <a:t>D. A. Patterson </a:t>
            </a:r>
            <a:r>
              <a:rPr lang="ru-RU" sz="1800" dirty="0" smtClean="0"/>
              <a:t>и</a:t>
            </a:r>
            <a:r>
              <a:rPr lang="en-US" sz="1800" dirty="0" smtClean="0"/>
              <a:t> D. R. </a:t>
            </a:r>
            <a:r>
              <a:rPr lang="en-US" sz="1800" dirty="0" err="1" smtClean="0"/>
              <a:t>Ditzel</a:t>
            </a:r>
            <a:r>
              <a:rPr lang="en-US" sz="1800" dirty="0" smtClean="0"/>
              <a:t> c</a:t>
            </a:r>
            <a:r>
              <a:rPr lang="ru-RU" sz="1800" dirty="0" smtClean="0"/>
              <a:t>о стороны </a:t>
            </a:r>
            <a:r>
              <a:rPr lang="en-US" sz="1800" dirty="0" smtClean="0"/>
              <a:t>RISC, D. Clark </a:t>
            </a:r>
            <a:r>
              <a:rPr lang="ru-RU" sz="1800" dirty="0" smtClean="0"/>
              <a:t>и </a:t>
            </a:r>
            <a:r>
              <a:rPr lang="en-US" sz="1800" dirty="0" smtClean="0"/>
              <a:t>W. D. </a:t>
            </a:r>
            <a:r>
              <a:rPr lang="en-US" sz="1800" dirty="0" err="1" smtClean="0"/>
              <a:t>Strecker</a:t>
            </a:r>
            <a:r>
              <a:rPr lang="en-US" sz="1800" dirty="0" smtClean="0"/>
              <a:t> </a:t>
            </a:r>
            <a:r>
              <a:rPr lang="ru-RU" sz="1800" dirty="0" smtClean="0"/>
              <a:t>со стороны </a:t>
            </a:r>
            <a:r>
              <a:rPr lang="en-US" sz="1800" dirty="0" smtClean="0"/>
              <a:t>CISC</a:t>
            </a:r>
          </a:p>
          <a:p>
            <a:pPr eaLnBrk="1" hangingPunct="1">
              <a:lnSpc>
                <a:spcPct val="90000"/>
              </a:lnSpc>
            </a:pPr>
            <a:endParaRPr lang="en-US" sz="1800" dirty="0" smtClean="0"/>
          </a:p>
          <a:p>
            <a:pPr eaLnBrk="1" hangingPunct="1">
              <a:lnSpc>
                <a:spcPct val="90000"/>
              </a:lnSpc>
            </a:pPr>
            <a:r>
              <a:rPr lang="en-US" sz="1800" dirty="0" smtClean="0"/>
              <a:t>1975 – 1981 – </a:t>
            </a:r>
            <a:r>
              <a:rPr lang="ru-RU" sz="1800" dirty="0" smtClean="0"/>
              <a:t>ранние </a:t>
            </a:r>
            <a:r>
              <a:rPr lang="en-US" sz="1800" dirty="0" smtClean="0"/>
              <a:t>RISC</a:t>
            </a:r>
            <a:r>
              <a:rPr lang="ru-RU" sz="1800" dirty="0" smtClean="0"/>
              <a:t> </a:t>
            </a:r>
            <a:r>
              <a:rPr lang="en-US" sz="1800" dirty="0" smtClean="0"/>
              <a:t>CPU</a:t>
            </a:r>
            <a:r>
              <a:rPr lang="ru-RU" sz="1800" dirty="0" smtClean="0"/>
              <a:t> – </a:t>
            </a:r>
            <a:r>
              <a:rPr lang="en-US" sz="1800" dirty="0" smtClean="0"/>
              <a:t>IBM 801, Berkley RISC II </a:t>
            </a:r>
            <a:r>
              <a:rPr lang="ru-RU" sz="1800" dirty="0" smtClean="0"/>
              <a:t>и </a:t>
            </a:r>
            <a:r>
              <a:rPr lang="en-US" sz="1800" dirty="0" smtClean="0"/>
              <a:t>Stanford MIPS</a:t>
            </a:r>
            <a:endParaRPr lang="ru-RU" sz="1800" dirty="0" smtClean="0"/>
          </a:p>
          <a:p>
            <a:pPr eaLnBrk="1" hangingPunct="1">
              <a:lnSpc>
                <a:spcPct val="90000"/>
              </a:lnSpc>
            </a:pPr>
            <a:endParaRPr lang="ru-RU" sz="1800" dirty="0" smtClean="0"/>
          </a:p>
          <a:p>
            <a:pPr lvl="1" eaLnBrk="1" hangingPunct="1">
              <a:lnSpc>
                <a:spcPct val="90000"/>
              </a:lnSpc>
            </a:pPr>
            <a:r>
              <a:rPr lang="ru-RU" sz="1400" dirty="0" smtClean="0"/>
              <a:t>Современные лидеры среди лицензируемых процессорных ядер – </a:t>
            </a:r>
            <a:r>
              <a:rPr lang="en-US" sz="1400" dirty="0" smtClean="0"/>
              <a:t>ARM </a:t>
            </a:r>
            <a:r>
              <a:rPr lang="ru-RU" sz="1400" dirty="0" smtClean="0"/>
              <a:t>и </a:t>
            </a:r>
            <a:r>
              <a:rPr lang="en-US" sz="1400" dirty="0" smtClean="0"/>
              <a:t>MIPS – </a:t>
            </a:r>
            <a:r>
              <a:rPr lang="ru-RU" sz="1400" dirty="0" smtClean="0"/>
              <a:t>стали коммерческими проектами в 1984-1985 годах</a:t>
            </a:r>
          </a:p>
          <a:p>
            <a:pPr eaLnBrk="1" hangingPunct="1">
              <a:lnSpc>
                <a:spcPct val="90000"/>
              </a:lnSpc>
            </a:pPr>
            <a:endParaRPr lang="ru-RU" sz="1800" dirty="0" smtClean="0"/>
          </a:p>
          <a:p>
            <a:pPr eaLnBrk="1" hangingPunct="1">
              <a:lnSpc>
                <a:spcPct val="90000"/>
              </a:lnSpc>
            </a:pPr>
            <a:r>
              <a:rPr lang="ru-RU" sz="1800" dirty="0" smtClean="0"/>
              <a:t>Результат 10-летней дискусии - победа </a:t>
            </a:r>
            <a:r>
              <a:rPr lang="en-US" sz="1800" dirty="0" smtClean="0"/>
              <a:t>RISC</a:t>
            </a:r>
            <a:endParaRPr lang="ru-RU" sz="1800" dirty="0" smtClean="0"/>
          </a:p>
          <a:p>
            <a:pPr lvl="1" eaLnBrk="1" hangingPunct="1">
              <a:lnSpc>
                <a:spcPct val="90000"/>
              </a:lnSpc>
            </a:pPr>
            <a:endParaRPr lang="en-US" sz="1400" dirty="0" smtClean="0"/>
          </a:p>
          <a:p>
            <a:pPr lvl="1" eaLnBrk="1" hangingPunct="1">
              <a:lnSpc>
                <a:spcPct val="90000"/>
              </a:lnSpc>
            </a:pPr>
            <a:r>
              <a:rPr lang="ru-RU" sz="1400" dirty="0" smtClean="0"/>
              <a:t>В 1991 году </a:t>
            </a:r>
            <a:r>
              <a:rPr lang="en-US" sz="1400" dirty="0" smtClean="0"/>
              <a:t>D. </a:t>
            </a:r>
            <a:r>
              <a:rPr lang="en-US" sz="1400" dirty="0" err="1" smtClean="0"/>
              <a:t>Bhandarkar</a:t>
            </a:r>
            <a:r>
              <a:rPr lang="en-US" sz="1400" dirty="0" smtClean="0"/>
              <a:t> </a:t>
            </a:r>
            <a:r>
              <a:rPr lang="ru-RU" sz="1400" dirty="0" smtClean="0"/>
              <a:t>и </a:t>
            </a:r>
            <a:r>
              <a:rPr lang="en-US" sz="1400" dirty="0" smtClean="0"/>
              <a:t>D. W. Clark</a:t>
            </a:r>
            <a:r>
              <a:rPr lang="ru-RU" sz="1400" dirty="0" smtClean="0"/>
              <a:t> провели измерили производительность </a:t>
            </a:r>
            <a:r>
              <a:rPr lang="en-US" sz="1400" dirty="0" smtClean="0"/>
              <a:t>CISC </a:t>
            </a:r>
            <a:r>
              <a:rPr lang="ru-RU" sz="1400" dirty="0" smtClean="0"/>
              <a:t>и </a:t>
            </a:r>
            <a:r>
              <a:rPr lang="en-US" sz="1400" dirty="0" smtClean="0"/>
              <a:t>RISC </a:t>
            </a:r>
            <a:r>
              <a:rPr lang="ru-RU" sz="1400" dirty="0" smtClean="0"/>
              <a:t>процессоров со сравнимой организацией – </a:t>
            </a:r>
            <a:r>
              <a:rPr lang="en-US" sz="1400" dirty="0" smtClean="0"/>
              <a:t>VAX 8700 </a:t>
            </a:r>
            <a:r>
              <a:rPr lang="ru-RU" sz="1400" dirty="0" smtClean="0"/>
              <a:t>и </a:t>
            </a:r>
            <a:r>
              <a:rPr lang="en-US" sz="1400" dirty="0" smtClean="0"/>
              <a:t>MIPS R2000</a:t>
            </a:r>
          </a:p>
          <a:p>
            <a:pPr lvl="1" eaLnBrk="1" hangingPunct="1">
              <a:lnSpc>
                <a:spcPct val="90000"/>
              </a:lnSpc>
            </a:pPr>
            <a:endParaRPr lang="en-US" sz="1400" dirty="0" smtClean="0"/>
          </a:p>
          <a:p>
            <a:pPr lvl="1" eaLnBrk="1" hangingPunct="1">
              <a:lnSpc>
                <a:spcPct val="90000"/>
              </a:lnSpc>
            </a:pPr>
            <a:r>
              <a:rPr lang="en-US" sz="1400" dirty="0" smtClean="0"/>
              <a:t>MIPS R2000 </a:t>
            </a:r>
            <a:r>
              <a:rPr lang="ru-RU" sz="1400" dirty="0" smtClean="0"/>
              <a:t>требовалось выполнять в два раза больше команд</a:t>
            </a:r>
          </a:p>
          <a:p>
            <a:pPr lvl="1" eaLnBrk="1" hangingPunct="1">
              <a:lnSpc>
                <a:spcPct val="90000"/>
              </a:lnSpc>
            </a:pPr>
            <a:endParaRPr lang="ru-RU" sz="1400" dirty="0" smtClean="0"/>
          </a:p>
          <a:p>
            <a:pPr lvl="1" eaLnBrk="1" hangingPunct="1">
              <a:lnSpc>
                <a:spcPct val="90000"/>
              </a:lnSpc>
            </a:pPr>
            <a:r>
              <a:rPr lang="ru-RU" sz="1400" dirty="0" smtClean="0"/>
              <a:t>Но </a:t>
            </a:r>
            <a:r>
              <a:rPr lang="en-US" sz="1400" dirty="0" smtClean="0"/>
              <a:t>VAX 8700 </a:t>
            </a:r>
            <a:r>
              <a:rPr lang="ru-RU" sz="1400" dirty="0" smtClean="0"/>
              <a:t>требовалось в среднем в шесть раз больше циклов синхросигнала на команду</a:t>
            </a:r>
          </a:p>
          <a:p>
            <a:pPr lvl="1" eaLnBrk="1" hangingPunct="1">
              <a:lnSpc>
                <a:spcPct val="90000"/>
              </a:lnSpc>
            </a:pPr>
            <a:endParaRPr lang="ru-RU" sz="1400" dirty="0" smtClean="0"/>
          </a:p>
          <a:p>
            <a:pPr lvl="1" eaLnBrk="1" hangingPunct="1">
              <a:lnSpc>
                <a:spcPct val="90000"/>
              </a:lnSpc>
            </a:pPr>
            <a:r>
              <a:rPr lang="ru-RU" sz="1400" dirty="0" smtClean="0"/>
              <a:t>Результат – </a:t>
            </a:r>
            <a:r>
              <a:rPr lang="en-US" sz="1400" dirty="0" smtClean="0"/>
              <a:t>MIPS R2000 </a:t>
            </a:r>
            <a:r>
              <a:rPr lang="ru-RU" sz="1400" dirty="0" smtClean="0"/>
              <a:t>исполнял </a:t>
            </a:r>
            <a:r>
              <a:rPr lang="ru-RU" sz="1400" dirty="0" smtClean="0"/>
              <a:t>тест</a:t>
            </a:r>
            <a:r>
              <a:rPr lang="ru-RU" sz="1400" dirty="0" smtClean="0"/>
              <a:t> </a:t>
            </a:r>
            <a:r>
              <a:rPr lang="en-US" sz="1400" dirty="0" smtClean="0"/>
              <a:t>SPEC89 </a:t>
            </a:r>
            <a:r>
              <a:rPr lang="ru-RU" sz="1400" dirty="0" smtClean="0"/>
              <a:t>втрое быстрее</a:t>
            </a:r>
            <a:endParaRPr lang="en-US" sz="1400" dirty="0" smtClean="0"/>
          </a:p>
          <a:p>
            <a:pPr lvl="1" eaLnBrk="1" hangingPunct="1">
              <a:lnSpc>
                <a:spcPct val="90000"/>
              </a:lnSpc>
            </a:pPr>
            <a:endParaRPr lang="en-US" sz="1400" dirty="0" smtClean="0"/>
          </a:p>
          <a:p>
            <a:pPr lvl="1" eaLnBrk="1" hangingPunct="1">
              <a:lnSpc>
                <a:spcPct val="90000"/>
              </a:lnSpc>
            </a:pPr>
            <a:endParaRPr lang="en-US" sz="1400" dirty="0" smtClean="0"/>
          </a:p>
          <a:p>
            <a:pPr eaLnBrk="1" hangingPunct="1">
              <a:lnSpc>
                <a:spcPct val="90000"/>
              </a:lnSpc>
            </a:pPr>
            <a:endParaRPr lang="ru-RU" sz="1800" dirty="0" smtClean="0"/>
          </a:p>
          <a:p>
            <a:pPr eaLnBrk="1" hangingPunct="1">
              <a:lnSpc>
                <a:spcPct val="90000"/>
              </a:lnSpc>
            </a:pPr>
            <a:endParaRPr lang="ru-RU" sz="1800" dirty="0" smtClean="0"/>
          </a:p>
          <a:p>
            <a:pPr lvl="1" eaLnBrk="1" hangingPunct="1">
              <a:lnSpc>
                <a:spcPct val="90000"/>
              </a:lnSpc>
              <a:buNone/>
            </a:pPr>
            <a:endParaRPr lang="ru-RU" sz="1600" dirty="0" smtClean="0"/>
          </a:p>
          <a:p>
            <a:pPr eaLnBrk="1" hangingPunct="1">
              <a:lnSpc>
                <a:spcPct val="90000"/>
              </a:lnSpc>
              <a:buNone/>
            </a:pPr>
            <a:endParaRPr lang="ru-RU"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Последовательный процессор без конвейера</a:t>
            </a:r>
            <a:endParaRPr lang="en-US" dirty="0"/>
          </a:p>
        </p:txBody>
      </p:sp>
      <p:pic>
        <p:nvPicPr>
          <p:cNvPr id="4" name="Content Placeholder 3" descr="no_pipelining.png"/>
          <p:cNvPicPr>
            <a:picLocks noGrp="1" noChangeAspect="1"/>
          </p:cNvPicPr>
          <p:nvPr>
            <p:ph idx="1"/>
          </p:nvPr>
        </p:nvPicPr>
        <p:blipFill>
          <a:blip r:embed="rId2" cstate="print"/>
          <a:stretch>
            <a:fillRect/>
          </a:stretch>
        </p:blipFill>
        <p:spPr>
          <a:xfrm>
            <a:off x="152400" y="2740660"/>
            <a:ext cx="8839200" cy="206248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Главный козырь </a:t>
            </a:r>
            <a:r>
              <a:rPr lang="en-US" dirty="0" smtClean="0"/>
              <a:t>RISC-</a:t>
            </a:r>
            <a:r>
              <a:rPr lang="ru-RU" dirty="0" smtClean="0"/>
              <a:t>архитектур в 1980-е годы – простая организация конвейера</a:t>
            </a:r>
            <a:endParaRPr lang="en-US" dirty="0"/>
          </a:p>
        </p:txBody>
      </p:sp>
      <p:pic>
        <p:nvPicPr>
          <p:cNvPr id="2052" name="Picture 4"/>
          <p:cNvPicPr>
            <a:picLocks noGrp="1" noChangeAspect="1" noChangeArrowheads="1"/>
          </p:cNvPicPr>
          <p:nvPr>
            <p:ph idx="1"/>
          </p:nvPr>
        </p:nvPicPr>
        <p:blipFill>
          <a:blip r:embed="rId2" cstate="print"/>
          <a:srcRect/>
          <a:stretch>
            <a:fillRect/>
          </a:stretch>
        </p:blipFill>
        <p:spPr bwMode="auto">
          <a:xfrm>
            <a:off x="152400" y="1877785"/>
            <a:ext cx="8839200" cy="37882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Классический конвейер </a:t>
            </a:r>
            <a:r>
              <a:rPr lang="en-US" dirty="0" smtClean="0"/>
              <a:t>MIPS</a:t>
            </a:r>
            <a:r>
              <a:rPr lang="ru-RU" dirty="0" smtClean="0"/>
              <a:t> ядер 1980-х</a:t>
            </a:r>
            <a:endParaRPr lang="en-US" dirty="0"/>
          </a:p>
        </p:txBody>
      </p:sp>
      <p:sp>
        <p:nvSpPr>
          <p:cNvPr id="5" name="Content Placeholder 4"/>
          <p:cNvSpPr>
            <a:spLocks noGrp="1"/>
          </p:cNvSpPr>
          <p:nvPr>
            <p:ph idx="1"/>
          </p:nvPr>
        </p:nvSpPr>
        <p:spPr>
          <a:xfrm>
            <a:off x="959223" y="6131858"/>
            <a:ext cx="2716306" cy="251012"/>
          </a:xfrm>
        </p:spPr>
        <p:txBody>
          <a:bodyPr>
            <a:normAutofit fontScale="55000" lnSpcReduction="20000"/>
          </a:bodyPr>
          <a:lstStyle/>
          <a:p>
            <a:pPr>
              <a:buNone/>
            </a:pPr>
            <a:r>
              <a:rPr lang="ru-RU" dirty="0" smtClean="0"/>
              <a:t>Источник - Википедия</a:t>
            </a:r>
            <a:endParaRPr lang="en-US" dirty="0"/>
          </a:p>
        </p:txBody>
      </p:sp>
      <p:pic>
        <p:nvPicPr>
          <p:cNvPr id="3074" name="Picture 2" descr="http://upload.wikimedia.org/wikipedia/commons/thumb/e/ea/MIPS_Architecture_%28Pipelined%29.svg/1000px-MIPS_Architecture_%28Pipelined%29.svg.png"/>
          <p:cNvPicPr>
            <a:picLocks noChangeAspect="1" noChangeArrowheads="1"/>
          </p:cNvPicPr>
          <p:nvPr/>
        </p:nvPicPr>
        <p:blipFill>
          <a:blip r:embed="rId2" cstate="print"/>
          <a:srcRect/>
          <a:stretch>
            <a:fillRect/>
          </a:stretch>
        </p:blipFill>
        <p:spPr bwMode="auto">
          <a:xfrm>
            <a:off x="774140" y="1140759"/>
            <a:ext cx="7598895" cy="4749309"/>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Первый 64-битный микропроцессор в истории – </a:t>
            </a:r>
            <a:r>
              <a:rPr lang="en-US" dirty="0" smtClean="0"/>
              <a:t>MIPS R4000</a:t>
            </a:r>
            <a:endParaRPr lang="en-US" dirty="0"/>
          </a:p>
        </p:txBody>
      </p:sp>
      <p:pic>
        <p:nvPicPr>
          <p:cNvPr id="8" name="Content Placeholder 7" descr="mips_20121012_150650-2.jpg"/>
          <p:cNvPicPr>
            <a:picLocks noGrp="1" noChangeAspect="1"/>
          </p:cNvPicPr>
          <p:nvPr>
            <p:ph idx="1"/>
          </p:nvPr>
        </p:nvPicPr>
        <p:blipFill>
          <a:blip r:embed="rId2" cstate="print"/>
          <a:stretch>
            <a:fillRect/>
          </a:stretch>
        </p:blipFill>
        <p:spPr>
          <a:xfrm>
            <a:off x="406629" y="1271001"/>
            <a:ext cx="8294370" cy="5141976"/>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Патент на реализацию совместимости </a:t>
            </a:r>
            <a:r>
              <a:rPr lang="en-US" dirty="0" smtClean="0"/>
              <a:t>MIPS32 </a:t>
            </a:r>
            <a:r>
              <a:rPr lang="ru-RU" dirty="0" smtClean="0"/>
              <a:t>и </a:t>
            </a:r>
            <a:r>
              <a:rPr lang="en-US" dirty="0" smtClean="0"/>
              <a:t>MIPS64</a:t>
            </a:r>
            <a:endParaRPr lang="en-US" dirty="0"/>
          </a:p>
        </p:txBody>
      </p:sp>
      <p:pic>
        <p:nvPicPr>
          <p:cNvPr id="4" name="Content Placeholder 3" descr="mips_20121012_151320.jpg"/>
          <p:cNvPicPr>
            <a:picLocks noGrp="1" noChangeAspect="1"/>
          </p:cNvPicPr>
          <p:nvPr>
            <p:ph idx="1"/>
          </p:nvPr>
        </p:nvPicPr>
        <p:blipFill>
          <a:blip r:embed="rId2" cstate="print"/>
          <a:stretch>
            <a:fillRect/>
          </a:stretch>
        </p:blipFill>
        <p:spPr>
          <a:xfrm>
            <a:off x="628650" y="1143000"/>
            <a:ext cx="7886700" cy="52578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Была ли победа </a:t>
            </a:r>
            <a:r>
              <a:rPr lang="en-US" dirty="0" smtClean="0"/>
              <a:t>RISC </a:t>
            </a:r>
            <a:r>
              <a:rPr lang="ru-RU" dirty="0" smtClean="0"/>
              <a:t>окончательной</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endParaRPr lang="ru-RU" dirty="0" smtClean="0"/>
          </a:p>
          <a:p>
            <a:r>
              <a:rPr lang="ru-RU" dirty="0" smtClean="0"/>
              <a:t>В середине 1990-х годов </a:t>
            </a:r>
            <a:r>
              <a:rPr lang="en-US" dirty="0" smtClean="0"/>
              <a:t>Intel </a:t>
            </a:r>
            <a:r>
              <a:rPr lang="ru-RU" dirty="0" smtClean="0"/>
              <a:t>произвел перестройку в лагере </a:t>
            </a:r>
            <a:r>
              <a:rPr lang="en-US" dirty="0" smtClean="0"/>
              <a:t>x86</a:t>
            </a:r>
            <a:endParaRPr lang="ru-RU" dirty="0" smtClean="0"/>
          </a:p>
          <a:p>
            <a:pPr lvl="1"/>
            <a:endParaRPr lang="ru-RU" dirty="0" smtClean="0"/>
          </a:p>
          <a:p>
            <a:pPr lvl="1"/>
            <a:r>
              <a:rPr lang="ru-RU" dirty="0" smtClean="0"/>
              <a:t>В процессоре </a:t>
            </a:r>
            <a:r>
              <a:rPr lang="en-US" dirty="0" err="1" smtClean="0"/>
              <a:t>PentiumPro</a:t>
            </a:r>
            <a:r>
              <a:rPr lang="ru-RU" dirty="0" smtClean="0"/>
              <a:t> </a:t>
            </a:r>
            <a:r>
              <a:rPr lang="en-US" dirty="0" smtClean="0"/>
              <a:t>CISC </a:t>
            </a:r>
            <a:r>
              <a:rPr lang="ru-RU" dirty="0" smtClean="0"/>
              <a:t>инструкции превращались внутри в последовательность </a:t>
            </a:r>
            <a:r>
              <a:rPr lang="en-US" dirty="0" smtClean="0"/>
              <a:t>RISC</a:t>
            </a:r>
            <a:r>
              <a:rPr lang="ru-RU" dirty="0" smtClean="0"/>
              <a:t>-подобных</a:t>
            </a:r>
            <a:r>
              <a:rPr lang="en-US" dirty="0" smtClean="0"/>
              <a:t> </a:t>
            </a:r>
            <a:r>
              <a:rPr lang="ru-RU" dirty="0" smtClean="0"/>
              <a:t>инструкций</a:t>
            </a:r>
          </a:p>
          <a:p>
            <a:pPr lvl="1"/>
            <a:endParaRPr lang="ru-RU" dirty="0" smtClean="0"/>
          </a:p>
          <a:p>
            <a:pPr lvl="1"/>
            <a:r>
              <a:rPr lang="ru-RU" dirty="0" smtClean="0"/>
              <a:t>В результате </a:t>
            </a:r>
            <a:r>
              <a:rPr lang="en-US" dirty="0" smtClean="0"/>
              <a:t>Intel </a:t>
            </a:r>
            <a:r>
              <a:rPr lang="ru-RU" dirty="0" smtClean="0"/>
              <a:t>смог сильно повысить производительность своих процессоров</a:t>
            </a:r>
          </a:p>
          <a:p>
            <a:pPr lvl="1"/>
            <a:endParaRPr lang="ru-RU" dirty="0" smtClean="0"/>
          </a:p>
          <a:p>
            <a:pPr lvl="1"/>
            <a:r>
              <a:rPr lang="ru-RU" dirty="0" smtClean="0"/>
              <a:t>Но какой ценой</a:t>
            </a:r>
            <a:r>
              <a:rPr lang="en-US" dirty="0" smtClean="0"/>
              <a:t>?</a:t>
            </a:r>
          </a:p>
          <a:p>
            <a:endParaRPr lang="ru-RU" dirty="0" smtClean="0"/>
          </a:p>
          <a:p>
            <a:r>
              <a:rPr lang="en-US" dirty="0" smtClean="0"/>
              <a:t>RISC </a:t>
            </a:r>
            <a:r>
              <a:rPr lang="ru-RU" dirty="0" smtClean="0"/>
              <a:t>процессоры по прежнему выигрывают по эффективности</a:t>
            </a:r>
          </a:p>
          <a:p>
            <a:pPr lvl="1"/>
            <a:endParaRPr lang="ru-RU" dirty="0" smtClean="0"/>
          </a:p>
          <a:p>
            <a:pPr lvl="1"/>
            <a:r>
              <a:rPr lang="ru-RU" dirty="0" smtClean="0"/>
              <a:t>По метрике производительность на милливатт ядро </a:t>
            </a:r>
            <a:r>
              <a:rPr lang="en-US" dirty="0" smtClean="0"/>
              <a:t>MIPS 1074K </a:t>
            </a:r>
            <a:r>
              <a:rPr lang="ru-RU" dirty="0" smtClean="0"/>
              <a:t>сильно превосходит ядро </a:t>
            </a:r>
            <a:r>
              <a:rPr lang="en-US" dirty="0" smtClean="0"/>
              <a:t>Intel Atom</a:t>
            </a:r>
            <a:r>
              <a:rPr lang="ru-RU" dirty="0" smtClean="0"/>
              <a:t> (см. следущий слайд)</a:t>
            </a:r>
          </a:p>
          <a:p>
            <a:pPr lvl="1"/>
            <a:endParaRPr lang="ru-RU" dirty="0" smtClean="0"/>
          </a:p>
          <a:p>
            <a:pPr lvl="1"/>
            <a:r>
              <a:rPr lang="ru-RU" dirty="0" smtClean="0"/>
              <a:t>Поэтому </a:t>
            </a:r>
            <a:r>
              <a:rPr lang="en-US" dirty="0" smtClean="0"/>
              <a:t>RISC </a:t>
            </a:r>
            <a:r>
              <a:rPr lang="ru-RU" dirty="0" smtClean="0"/>
              <a:t>процессоры не пускают </a:t>
            </a:r>
            <a:r>
              <a:rPr lang="en-US" dirty="0" smtClean="0"/>
              <a:t>Intel </a:t>
            </a:r>
            <a:r>
              <a:rPr lang="ru-RU" dirty="0" smtClean="0"/>
              <a:t>во многие рынки бытовой электроники, встроенных систем и микроконтроллеров</a:t>
            </a:r>
          </a:p>
          <a:p>
            <a:pPr lvl="1"/>
            <a:endParaRPr lang="ru-RU" dirty="0" smtClean="0"/>
          </a:p>
          <a:p>
            <a:pPr lvl="1"/>
            <a:r>
              <a:rPr lang="ru-RU" dirty="0" smtClean="0"/>
              <a:t>Но остались ли </a:t>
            </a:r>
            <a:r>
              <a:rPr lang="en-US" dirty="0" smtClean="0"/>
              <a:t>RISC </a:t>
            </a:r>
            <a:r>
              <a:rPr lang="ru-RU" dirty="0" smtClean="0"/>
              <a:t>верными своим изначальным принципам</a:t>
            </a:r>
            <a:r>
              <a:rPr lang="en-US" dirty="0" smtClean="0"/>
              <a:t>?</a:t>
            </a:r>
          </a:p>
          <a:p>
            <a:pPr lvl="1"/>
            <a:endParaRPr lang="en-US" dirty="0" smtClean="0"/>
          </a:p>
          <a:p>
            <a:pPr lvl="2"/>
            <a:r>
              <a:rPr lang="ru-RU" dirty="0" smtClean="0"/>
              <a:t>Современные </a:t>
            </a:r>
            <a:r>
              <a:rPr lang="en-US" dirty="0" smtClean="0"/>
              <a:t>RISC-</a:t>
            </a:r>
            <a:r>
              <a:rPr lang="ru-RU" dirty="0" smtClean="0"/>
              <a:t>процессоры содержат большое количество инструкций</a:t>
            </a:r>
          </a:p>
          <a:p>
            <a:pPr lvl="2"/>
            <a:r>
              <a:rPr lang="ru-RU" dirty="0" smtClean="0"/>
              <a:t>Некоторые инструкции нарушают изначальные принципы </a:t>
            </a:r>
            <a:r>
              <a:rPr lang="en-US" dirty="0" smtClean="0"/>
              <a:t>RISC</a:t>
            </a:r>
            <a:endParaRPr lang="ru-RU" dirty="0" smtClean="0"/>
          </a:p>
          <a:p>
            <a:pPr lvl="2"/>
            <a:r>
              <a:rPr lang="ru-RU" dirty="0" smtClean="0"/>
              <a:t>За фасадами </a:t>
            </a:r>
            <a:r>
              <a:rPr lang="en-US" dirty="0" smtClean="0"/>
              <a:t>RISC </a:t>
            </a:r>
            <a:r>
              <a:rPr lang="ru-RU" dirty="0" smtClean="0"/>
              <a:t>и </a:t>
            </a:r>
            <a:r>
              <a:rPr lang="en-US" dirty="0" smtClean="0"/>
              <a:t>CISC </a:t>
            </a:r>
            <a:r>
              <a:rPr lang="ru-RU" dirty="0" smtClean="0"/>
              <a:t>архитектур происходит конвергенция двух лагерей на уровне микроархитектуры</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5505" name="Rectangle 2"/>
          <p:cNvSpPr>
            <a:spLocks noGrp="1" noChangeArrowheads="1"/>
          </p:cNvSpPr>
          <p:nvPr>
            <p:ph type="title"/>
          </p:nvPr>
        </p:nvSpPr>
        <p:spPr>
          <a:xfrm>
            <a:off x="161365" y="149131"/>
            <a:ext cx="8857129" cy="774234"/>
          </a:xfrm>
        </p:spPr>
        <p:txBody>
          <a:bodyPr>
            <a:normAutofit fontScale="90000"/>
          </a:bodyPr>
          <a:lstStyle/>
          <a:p>
            <a:pPr eaLnBrk="1" hangingPunct="1"/>
            <a:r>
              <a:rPr lang="ru-RU" dirty="0" smtClean="0"/>
              <a:t>Наглядно</a:t>
            </a:r>
            <a:r>
              <a:rPr lang="en-US" dirty="0" smtClean="0"/>
              <a:t>: MIPS 1074K </a:t>
            </a:r>
            <a:r>
              <a:rPr lang="ru-RU" dirty="0" smtClean="0"/>
              <a:t>уверенно побеждает </a:t>
            </a:r>
            <a:r>
              <a:rPr lang="en-US" dirty="0" smtClean="0"/>
              <a:t>Intel Atom</a:t>
            </a:r>
          </a:p>
        </p:txBody>
      </p:sp>
      <p:pic>
        <p:nvPicPr>
          <p:cNvPr id="2325506" name="Picture 3" descr="Intel Atom Silverthorne die photo"/>
          <p:cNvPicPr>
            <a:picLocks noChangeAspect="1" noChangeArrowheads="1"/>
          </p:cNvPicPr>
          <p:nvPr/>
        </p:nvPicPr>
        <p:blipFill>
          <a:blip r:embed="rId3" cstate="print"/>
          <a:srcRect/>
          <a:stretch>
            <a:fillRect/>
          </a:stretch>
        </p:blipFill>
        <p:spPr bwMode="auto">
          <a:xfrm>
            <a:off x="762747" y="1111156"/>
            <a:ext cx="7797800" cy="3027362"/>
          </a:xfrm>
          <a:prstGeom prst="rect">
            <a:avLst/>
          </a:prstGeom>
          <a:noFill/>
          <a:ln w="9525">
            <a:noFill/>
            <a:miter lim="800000"/>
            <a:headEnd/>
            <a:tailEnd/>
          </a:ln>
        </p:spPr>
      </p:pic>
      <p:sp>
        <p:nvSpPr>
          <p:cNvPr id="2383876" name="Rectangle 4"/>
          <p:cNvSpPr>
            <a:spLocks noChangeArrowheads="1"/>
          </p:cNvSpPr>
          <p:nvPr/>
        </p:nvSpPr>
        <p:spPr bwMode="auto">
          <a:xfrm>
            <a:off x="4191747" y="1665193"/>
            <a:ext cx="4152900" cy="1651000"/>
          </a:xfrm>
          <a:prstGeom prst="rect">
            <a:avLst/>
          </a:prstGeom>
          <a:solidFill>
            <a:srgbClr val="000080"/>
          </a:solidFill>
          <a:ln w="28575" algn="ctr">
            <a:solidFill>
              <a:srgbClr val="000099"/>
            </a:solidFill>
            <a:miter lim="800000"/>
            <a:headEnd/>
            <a:tailEnd/>
          </a:ln>
        </p:spPr>
        <p:txBody>
          <a:bodyPr wrap="none" lIns="45720" rIns="45720"/>
          <a:lstStyle/>
          <a:p>
            <a:pPr algn="ctr" eaLnBrk="0" hangingPunct="0">
              <a:lnSpc>
                <a:spcPct val="80000"/>
              </a:lnSpc>
            </a:pPr>
            <a:r>
              <a:rPr lang="en-US" sz="1800" b="1">
                <a:solidFill>
                  <a:schemeClr val="bg1"/>
                </a:solidFill>
              </a:rPr>
              <a:t>Atom = 9mm2 (45nm)</a:t>
            </a:r>
          </a:p>
        </p:txBody>
      </p:sp>
      <p:sp>
        <p:nvSpPr>
          <p:cNvPr id="2383877" name="Rectangle 5"/>
          <p:cNvSpPr>
            <a:spLocks noChangeArrowheads="1"/>
          </p:cNvSpPr>
          <p:nvPr/>
        </p:nvSpPr>
        <p:spPr bwMode="auto">
          <a:xfrm>
            <a:off x="42044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sp>
        <p:nvSpPr>
          <p:cNvPr id="2383878" name="Rectangle 6"/>
          <p:cNvSpPr>
            <a:spLocks noChangeArrowheads="1"/>
          </p:cNvSpPr>
          <p:nvPr/>
        </p:nvSpPr>
        <p:spPr bwMode="auto">
          <a:xfrm>
            <a:off x="55887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sp>
        <p:nvSpPr>
          <p:cNvPr id="2383879" name="Rectangle 7"/>
          <p:cNvSpPr>
            <a:spLocks noChangeArrowheads="1"/>
          </p:cNvSpPr>
          <p:nvPr/>
        </p:nvSpPr>
        <p:spPr bwMode="auto">
          <a:xfrm>
            <a:off x="6973047" y="1944593"/>
            <a:ext cx="1379538" cy="1371600"/>
          </a:xfrm>
          <a:prstGeom prst="rect">
            <a:avLst/>
          </a:prstGeom>
          <a:solidFill>
            <a:schemeClr val="accent1">
              <a:lumMod val="60000"/>
              <a:lumOff val="40000"/>
            </a:schemeClr>
          </a:solidFill>
          <a:ln w="28575" algn="ctr">
            <a:solidFill>
              <a:srgbClr val="000099"/>
            </a:solidFill>
            <a:miter lim="800000"/>
            <a:headEnd/>
            <a:tailEnd/>
          </a:ln>
        </p:spPr>
        <p:txBody>
          <a:bodyPr wrap="none" lIns="45720" rIns="45720" anchor="ctr"/>
          <a:lstStyle/>
          <a:p>
            <a:pPr algn="ctr" eaLnBrk="0" hangingPunct="0">
              <a:lnSpc>
                <a:spcPct val="80000"/>
              </a:lnSpc>
            </a:pPr>
            <a:r>
              <a:rPr lang="en-US" b="1"/>
              <a:t>1074Kf</a:t>
            </a:r>
          </a:p>
          <a:p>
            <a:pPr algn="ctr" eaLnBrk="0" hangingPunct="0">
              <a:lnSpc>
                <a:spcPct val="80000"/>
              </a:lnSpc>
            </a:pPr>
            <a:r>
              <a:rPr lang="en-US" b="1"/>
              <a:t>Core</a:t>
            </a:r>
          </a:p>
        </p:txBody>
      </p:sp>
      <p:graphicFrame>
        <p:nvGraphicFramePr>
          <p:cNvPr id="2383880" name="Group 8"/>
          <p:cNvGraphicFramePr>
            <a:graphicFrameLocks noGrp="1"/>
          </p:cNvGraphicFramePr>
          <p:nvPr>
            <p:ph idx="1"/>
          </p:nvPr>
        </p:nvGraphicFramePr>
        <p:xfrm>
          <a:off x="1156447" y="4268693"/>
          <a:ext cx="6807200" cy="1935480"/>
        </p:xfrm>
        <a:graphic>
          <a:graphicData uri="http://schemas.openxmlformats.org/drawingml/2006/table">
            <a:tbl>
              <a:tblPr/>
              <a:tblGrid>
                <a:gridCol w="207963"/>
                <a:gridCol w="2260600"/>
                <a:gridCol w="2203450"/>
                <a:gridCol w="2135187"/>
              </a:tblGrid>
              <a:tr h="322263">
                <a:tc gridSpan="2">
                  <a:txBody>
                    <a:bodyPr/>
                    <a:lstStyle/>
                    <a:p>
                      <a:pPr marL="0" marR="0" lvl="0" indent="0" algn="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600" b="1" i="0" u="none" strike="noStrike" cap="none" normalizeH="0" baseline="0" smtClean="0">
                          <a:ln>
                            <a:noFill/>
                          </a:ln>
                          <a:solidFill>
                            <a:schemeClr val="tx2"/>
                          </a:solidFill>
                          <a:effectLst/>
                          <a:latin typeface="Arial" charset="0"/>
                        </a:rPr>
                        <a:t>@ 1.2 GHz (45nm)</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2100" b="1" i="0" u="none" strike="noStrike" cap="none" normalizeH="0" baseline="0" smtClean="0">
                          <a:ln>
                            <a:noFill/>
                          </a:ln>
                          <a:solidFill>
                            <a:schemeClr val="tx2"/>
                          </a:solidFill>
                          <a:effectLst/>
                          <a:latin typeface="Arial" charset="0"/>
                        </a:rPr>
                        <a:t>1074Kf (3 core)</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2100" b="1" i="0" u="none" strike="noStrike" cap="none" normalizeH="0" baseline="0" smtClean="0">
                          <a:ln>
                            <a:noFill/>
                          </a:ln>
                          <a:solidFill>
                            <a:schemeClr val="tx2"/>
                          </a:solidFill>
                          <a:effectLst/>
                          <a:latin typeface="Arial" charset="0"/>
                        </a:rPr>
                        <a:t>Atom (1 core)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Performance</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Total CoreMark</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9180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3830</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endParaRPr kumimoji="0" lang="en-US" sz="1400" b="1" i="0" u="none" strike="noStrike" cap="none" normalizeH="0" baseline="0" smtClean="0">
                        <a:ln>
                          <a:noFill/>
                        </a:ln>
                        <a:solidFill>
                          <a:schemeClr val="tx2"/>
                        </a:solidFill>
                        <a:effectLst/>
                        <a:latin typeface="Arial" charset="0"/>
                      </a:endParaRP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Total DMIPS</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7200</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2880</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Area (mm2, 40nm/45nm)</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~6.2/7.5</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 9</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gridSpan="2">
                  <a:txBody>
                    <a:bodyPr/>
                    <a:lstStyle/>
                    <a:p>
                      <a:pPr marL="0" marR="0" lvl="0" indent="0" algn="l"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Power (total dyn mW)</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&lt;1.4W</a:t>
                      </a:r>
                    </a:p>
                  </a:txBody>
                  <a:tcPr marL="45720" marR="457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E64418"/>
                        </a:buClr>
                        <a:buSzTx/>
                        <a:buFont typeface="Wingdings" pitchFamily="2" charset="2"/>
                        <a:buNone/>
                        <a:tabLst/>
                      </a:pPr>
                      <a:r>
                        <a:rPr kumimoji="0" lang="en-US" sz="1400" b="1" i="0" u="none" strike="noStrike" cap="none" normalizeH="0" baseline="0" smtClean="0">
                          <a:ln>
                            <a:noFill/>
                          </a:ln>
                          <a:solidFill>
                            <a:schemeClr val="tx2"/>
                          </a:solidFill>
                          <a:effectLst/>
                          <a:latin typeface="Arial" charset="0"/>
                        </a:rPr>
                        <a:t>~ 2W core?/7-9W chip</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25544" name="Text Box 41"/>
          <p:cNvSpPr txBox="1">
            <a:spLocks noChangeArrowheads="1"/>
          </p:cNvSpPr>
          <p:nvPr/>
        </p:nvSpPr>
        <p:spPr bwMode="auto">
          <a:xfrm>
            <a:off x="724647" y="6216556"/>
            <a:ext cx="7899400" cy="396875"/>
          </a:xfrm>
          <a:prstGeom prst="rect">
            <a:avLst/>
          </a:prstGeom>
          <a:noFill/>
          <a:ln w="9525" algn="ctr">
            <a:noFill/>
            <a:prstDash val="dash"/>
            <a:miter lim="800000"/>
            <a:headEnd/>
            <a:tailEnd/>
          </a:ln>
        </p:spPr>
        <p:txBody>
          <a:bodyPr>
            <a:spAutoFit/>
          </a:bodyPr>
          <a:lstStyle/>
          <a:p>
            <a:pPr>
              <a:tabLst>
                <a:tab pos="457200" algn="l"/>
                <a:tab pos="739775" algn="l"/>
                <a:tab pos="4691063" algn="l"/>
                <a:tab pos="7891463" algn="r"/>
              </a:tabLst>
            </a:pPr>
            <a:r>
              <a:rPr lang="en-US" sz="1000" b="1" dirty="0">
                <a:solidFill>
                  <a:srgbClr val="4D4D4D"/>
                </a:solidFill>
              </a:rPr>
              <a:t> Data sources: Atom: www.intel.com, </a:t>
            </a:r>
            <a:r>
              <a:rPr lang="en-US" sz="1000" b="1" dirty="0" err="1">
                <a:solidFill>
                  <a:srgbClr val="4D4D4D"/>
                </a:solidFill>
              </a:rPr>
              <a:t>Anandtech</a:t>
            </a:r>
            <a:r>
              <a:rPr lang="en-US" sz="1000" b="1" dirty="0">
                <a:solidFill>
                  <a:srgbClr val="4D4D4D"/>
                </a:solidFill>
              </a:rPr>
              <a:t>, other web content (Z5xx and CE4100 data)</a:t>
            </a:r>
          </a:p>
          <a:p>
            <a:pPr>
              <a:tabLst>
                <a:tab pos="457200" algn="l"/>
                <a:tab pos="739775" algn="l"/>
                <a:tab pos="4691063" algn="l"/>
                <a:tab pos="7891463" algn="r"/>
              </a:tabLst>
            </a:pPr>
            <a:r>
              <a:rPr lang="en-US" sz="1000" b="1" dirty="0">
                <a:solidFill>
                  <a:srgbClr val="4D4D4D"/>
                </a:solidFill>
              </a:rPr>
              <a:t>		     MIPS: prelim synthesis data for 1074Kf for 3 core CPS including fully configured FPU cores, plus CM functions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38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387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2383878"/>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2383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3876" grpId="0" animBg="1"/>
      <p:bldP spid="2383877" grpId="0" animBg="1"/>
      <p:bldP spid="2383878" grpId="0" animBg="1"/>
      <p:bldP spid="238387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4" y="76200"/>
            <a:ext cx="8830235" cy="914400"/>
          </a:xfrm>
        </p:spPr>
        <p:txBody>
          <a:bodyPr>
            <a:normAutofit fontScale="90000"/>
          </a:bodyPr>
          <a:lstStyle/>
          <a:p>
            <a:r>
              <a:rPr lang="ru-RU" dirty="0" smtClean="0"/>
              <a:t>Но микроархитектуру </a:t>
            </a:r>
            <a:r>
              <a:rPr lang="en-US" dirty="0" smtClean="0"/>
              <a:t>MIPS 1074K </a:t>
            </a:r>
            <a:r>
              <a:rPr lang="ru-RU" dirty="0" smtClean="0"/>
              <a:t>нельзя назвать простой</a:t>
            </a:r>
            <a:endParaRPr lang="en-US"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1840007" y="3700181"/>
            <a:ext cx="5715000" cy="2438400"/>
          </a:xfrm>
          <a:prstGeom prst="rect">
            <a:avLst/>
          </a:prstGeom>
          <a:noFill/>
          <a:ln w="9525">
            <a:noFill/>
            <a:miter lim="800000"/>
            <a:headEnd/>
            <a:tailEnd/>
          </a:ln>
        </p:spPr>
      </p:pic>
      <p:sp>
        <p:nvSpPr>
          <p:cNvPr id="6" name="Rectangle 3"/>
          <p:cNvSpPr txBox="1">
            <a:spLocks/>
          </p:cNvSpPr>
          <p:nvPr/>
        </p:nvSpPr>
        <p:spPr bwMode="auto">
          <a:xfrm>
            <a:off x="152400" y="1295400"/>
            <a:ext cx="8839200" cy="2003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a:bodyPr>
          <a:lstStyle/>
          <a:p>
            <a:pPr marL="342900" marR="0" lvl="0" indent="-342900" algn="l" defTabSz="914400" rtl="0" eaLnBrk="1" fontAlgn="base" latinLnBrk="0" hangingPunct="1">
              <a:lnSpc>
                <a:spcPct val="90000"/>
              </a:lnSpc>
              <a:spcBef>
                <a:spcPct val="20000"/>
              </a:spcBef>
              <a:spcAft>
                <a:spcPct val="0"/>
              </a:spcAft>
              <a:buClr>
                <a:srgbClr val="E64418"/>
              </a:buClr>
              <a:buSzTx/>
              <a:buFont typeface="Wingdings" pitchFamily="2" charset="2"/>
              <a:buChar char="v"/>
              <a:tabLst/>
              <a:defRPr/>
            </a:pPr>
            <a:r>
              <a:rPr lang="en-US" sz="1800" kern="0" dirty="0" smtClean="0">
                <a:latin typeface="+mn-lt"/>
                <a:ea typeface="+mn-ea"/>
                <a:cs typeface="+mn-cs"/>
              </a:rPr>
              <a:t>MIPS 1074K – </a:t>
            </a:r>
            <a:r>
              <a:rPr lang="ru-RU" sz="1800" kern="0" dirty="0" smtClean="0">
                <a:latin typeface="+mn-lt"/>
                <a:ea typeface="+mn-ea"/>
                <a:cs typeface="+mn-cs"/>
              </a:rPr>
              <a:t>многоядерная система </a:t>
            </a:r>
            <a:r>
              <a:rPr lang="en-US" sz="1800" kern="0" dirty="0" smtClean="0">
                <a:latin typeface="+mn-lt"/>
                <a:ea typeface="+mn-ea"/>
                <a:cs typeface="+mn-cs"/>
              </a:rPr>
              <a:t>c </a:t>
            </a:r>
            <a:r>
              <a:rPr lang="ru-RU" sz="1800" kern="0" dirty="0" smtClean="0">
                <a:latin typeface="+mn-lt"/>
                <a:ea typeface="+mn-ea"/>
                <a:cs typeface="+mn-cs"/>
              </a:rPr>
              <a:t>менеджером когерентности кэшей</a:t>
            </a:r>
          </a:p>
          <a:p>
            <a:pPr marL="342900" marR="0" lvl="0" indent="-342900" algn="l" defTabSz="914400" rtl="0" eaLnBrk="1" fontAlgn="base" latinLnBrk="0" hangingPunct="1">
              <a:lnSpc>
                <a:spcPct val="90000"/>
              </a:lnSpc>
              <a:spcBef>
                <a:spcPct val="20000"/>
              </a:spcBef>
              <a:spcAft>
                <a:spcPct val="0"/>
              </a:spcAft>
              <a:buClr>
                <a:srgbClr val="E64418"/>
              </a:buClr>
              <a:buSzTx/>
              <a:buFont typeface="Wingdings" pitchFamily="2" charset="2"/>
              <a:buChar char="v"/>
              <a:tabLst/>
              <a:defRPr/>
            </a:pPr>
            <a:endParaRPr kumimoji="0" lang="ru-RU" sz="18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E64418"/>
              </a:buClr>
              <a:buSzTx/>
              <a:buFont typeface="Wingdings" pitchFamily="2" charset="2"/>
              <a:buChar char="v"/>
              <a:tabLst/>
              <a:defRPr/>
            </a:pPr>
            <a:r>
              <a:rPr lang="ru-RU" sz="1800" kern="0" dirty="0" smtClean="0">
                <a:latin typeface="+mn-lt"/>
                <a:ea typeface="+mn-ea"/>
                <a:cs typeface="+mn-cs"/>
              </a:rPr>
              <a:t>Его суперскалярный конвейер состоит из 15 стадий – никакого </a:t>
            </a:r>
            <a:r>
              <a:rPr lang="ru-RU" sz="1800" kern="0" dirty="0" smtClean="0">
                <a:latin typeface="+mn-lt"/>
                <a:ea typeface="+mn-ea"/>
                <a:cs typeface="+mn-cs"/>
              </a:rPr>
              <a:t>сравнения </a:t>
            </a:r>
            <a:r>
              <a:rPr lang="ru-RU" sz="1800" kern="0" dirty="0" smtClean="0">
                <a:latin typeface="+mn-lt"/>
                <a:ea typeface="+mn-ea"/>
                <a:cs typeface="+mn-cs"/>
              </a:rPr>
              <a:t>с классическими </a:t>
            </a:r>
            <a:r>
              <a:rPr lang="en-US" sz="1800" kern="0" dirty="0" smtClean="0">
                <a:latin typeface="+mn-lt"/>
                <a:ea typeface="+mn-ea"/>
                <a:cs typeface="+mn-cs"/>
              </a:rPr>
              <a:t>MIPS-</a:t>
            </a:r>
            <a:r>
              <a:rPr lang="ru-RU" sz="1800" kern="0" dirty="0" smtClean="0">
                <a:latin typeface="+mn-lt"/>
                <a:ea typeface="+mn-ea"/>
                <a:cs typeface="+mn-cs"/>
              </a:rPr>
              <a:t>ами </a:t>
            </a:r>
            <a:r>
              <a:rPr lang="en-US" sz="1800" kern="0" dirty="0" smtClean="0">
                <a:latin typeface="+mn-lt"/>
                <a:ea typeface="+mn-ea"/>
                <a:cs typeface="+mn-cs"/>
              </a:rPr>
              <a:t>1980-</a:t>
            </a:r>
            <a:r>
              <a:rPr lang="ru-RU" sz="1800" kern="0" dirty="0" smtClean="0">
                <a:latin typeface="+mn-lt"/>
                <a:ea typeface="+mn-ea"/>
                <a:cs typeface="+mn-cs"/>
              </a:rPr>
              <a:t>х</a:t>
            </a:r>
          </a:p>
          <a:p>
            <a:pPr marL="342900" marR="0" lvl="0" indent="-342900" algn="l" defTabSz="914400" rtl="0" eaLnBrk="1" fontAlgn="base" latinLnBrk="0" hangingPunct="1">
              <a:lnSpc>
                <a:spcPct val="90000"/>
              </a:lnSpc>
              <a:spcBef>
                <a:spcPct val="20000"/>
              </a:spcBef>
              <a:spcAft>
                <a:spcPct val="0"/>
              </a:spcAft>
              <a:buClr>
                <a:srgbClr val="E64418"/>
              </a:buClr>
              <a:buSzTx/>
              <a:buFont typeface="Wingdings" pitchFamily="2" charset="2"/>
              <a:buChar char="v"/>
              <a:tabLst/>
              <a:defRPr/>
            </a:pPr>
            <a:endParaRPr kumimoji="0" lang="ru-RU" sz="1800" b="1" i="0" u="none" strike="noStrike" kern="0" cap="none" spc="0" normalizeH="0" baseline="0" noProof="0" dirty="0" smtClean="0">
              <a:ln>
                <a:noFill/>
              </a:ln>
              <a:solidFill>
                <a:srgbClr val="7666AC"/>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rgbClr val="E64418"/>
              </a:buClr>
              <a:buSzTx/>
              <a:buFont typeface="Wingdings" pitchFamily="2" charset="2"/>
              <a:buChar char="v"/>
              <a:tabLst/>
              <a:defRPr/>
            </a:pPr>
            <a:r>
              <a:rPr lang="ru-RU" sz="1800" kern="0" dirty="0" smtClean="0">
                <a:latin typeface="+mn-lt"/>
                <a:ea typeface="+mn-ea"/>
                <a:cs typeface="+mn-cs"/>
              </a:rPr>
              <a:t>Новое ядро </a:t>
            </a:r>
            <a:r>
              <a:rPr lang="en-US" sz="1800" kern="0" dirty="0" smtClean="0">
                <a:latin typeface="+mn-lt"/>
                <a:ea typeface="+mn-ea"/>
                <a:cs typeface="+mn-cs"/>
              </a:rPr>
              <a:t>MIPS </a:t>
            </a:r>
            <a:r>
              <a:rPr lang="en-US" sz="1800" kern="0" dirty="0" err="1" smtClean="0">
                <a:latin typeface="+mn-lt"/>
                <a:ea typeface="+mn-ea"/>
                <a:cs typeface="+mn-cs"/>
              </a:rPr>
              <a:t>proAptiv</a:t>
            </a:r>
            <a:r>
              <a:rPr lang="ru-RU" sz="1800" kern="0" dirty="0" smtClean="0">
                <a:latin typeface="+mn-lt"/>
                <a:ea typeface="+mn-ea"/>
                <a:cs typeface="+mn-cs"/>
              </a:rPr>
              <a:t> еще сложнее (дополнительные конвейеры, сложный предсказатель переходов и т.д.)</a:t>
            </a:r>
            <a:endParaRPr kumimoji="0" lang="ru-RU" sz="1800" b="1" i="0" u="none" strike="noStrike" kern="0" cap="none" spc="0" normalizeH="0" baseline="0" noProof="0" dirty="0" smtClean="0">
              <a:ln>
                <a:noFill/>
              </a:ln>
              <a:solidFill>
                <a:srgbClr val="7666AC"/>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ltLang="ja-JP" sz="3000" smtClean="0">
                <a:ea typeface="MS PGothic" pitchFamily="34" charset="-128"/>
              </a:rPr>
              <a:t>MIPS Heritage </a:t>
            </a:r>
          </a:p>
        </p:txBody>
      </p:sp>
      <p:pic>
        <p:nvPicPr>
          <p:cNvPr id="32771" name="Picture 5" descr="HennessyMips_250"/>
          <p:cNvPicPr>
            <a:picLocks noChangeAspect="1" noChangeArrowheads="1"/>
          </p:cNvPicPr>
          <p:nvPr/>
        </p:nvPicPr>
        <p:blipFill>
          <a:blip r:embed="rId3" cstate="print"/>
          <a:srcRect/>
          <a:stretch>
            <a:fillRect/>
          </a:stretch>
        </p:blipFill>
        <p:spPr bwMode="auto">
          <a:xfrm>
            <a:off x="804863" y="1219200"/>
            <a:ext cx="2600325" cy="3886200"/>
          </a:xfrm>
          <a:prstGeom prst="rect">
            <a:avLst/>
          </a:prstGeom>
          <a:noFill/>
          <a:ln w="38100">
            <a:solidFill>
              <a:srgbClr val="404040"/>
            </a:solidFill>
            <a:miter lim="800000"/>
            <a:headEnd/>
            <a:tailEnd/>
          </a:ln>
        </p:spPr>
      </p:pic>
      <p:sp>
        <p:nvSpPr>
          <p:cNvPr id="21508" name="Rectangle 6"/>
          <p:cNvSpPr>
            <a:spLocks noChangeArrowheads="1"/>
          </p:cNvSpPr>
          <p:nvPr/>
        </p:nvSpPr>
        <p:spPr bwMode="auto">
          <a:xfrm>
            <a:off x="685800" y="5176838"/>
            <a:ext cx="2898775" cy="461962"/>
          </a:xfrm>
          <a:prstGeom prst="rect">
            <a:avLst/>
          </a:prstGeom>
          <a:solidFill>
            <a:srgbClr val="FFFFFF"/>
          </a:solidFill>
          <a:ln w="9525" algn="ctr">
            <a:noFill/>
            <a:miter lim="800000"/>
            <a:headEnd/>
            <a:tailEnd/>
          </a:ln>
        </p:spPr>
        <p:txBody>
          <a:bodyPr wrap="none" anchor="ctr">
            <a:spAutoFit/>
          </a:bodyPr>
          <a:lstStyle/>
          <a:p>
            <a:pPr fontAlgn="t">
              <a:spcBef>
                <a:spcPts val="0"/>
              </a:spcBef>
              <a:spcAft>
                <a:spcPts val="0"/>
              </a:spcAft>
              <a:defRPr/>
            </a:pPr>
            <a:r>
              <a:rPr lang="en-US" altLang="ja-JP" sz="800" b="0" i="1" dirty="0">
                <a:solidFill>
                  <a:schemeClr val="bg1">
                    <a:lumMod val="50000"/>
                  </a:schemeClr>
                </a:solidFill>
                <a:latin typeface="+mn-lt"/>
                <a:ea typeface="ＭＳ Ｐゴシック" pitchFamily="34" charset="-128"/>
                <a:cs typeface="+mn-cs"/>
              </a:rPr>
              <a:t>Photo: In 1984, Stanford computer scientists John </a:t>
            </a:r>
            <a:r>
              <a:rPr lang="en-US" altLang="ja-JP" sz="800" b="0" i="1" dirty="0" err="1">
                <a:solidFill>
                  <a:schemeClr val="bg1">
                    <a:lumMod val="50000"/>
                  </a:schemeClr>
                </a:solidFill>
                <a:latin typeface="+mn-lt"/>
                <a:ea typeface="ＭＳ Ｐゴシック" pitchFamily="34" charset="-128"/>
                <a:cs typeface="+mn-cs"/>
              </a:rPr>
              <a:t>Shott</a:t>
            </a:r>
            <a:r>
              <a:rPr lang="en-US" altLang="ja-JP" sz="800" b="0" i="1" dirty="0">
                <a:solidFill>
                  <a:schemeClr val="bg1">
                    <a:lumMod val="50000"/>
                  </a:schemeClr>
                </a:solidFill>
                <a:latin typeface="+mn-lt"/>
                <a:ea typeface="ＭＳ Ｐゴシック" pitchFamily="34" charset="-128"/>
                <a:cs typeface="+mn-cs"/>
              </a:rPr>
              <a:t>, </a:t>
            </a:r>
            <a:br>
              <a:rPr lang="en-US" altLang="ja-JP" sz="800" b="0" i="1" dirty="0">
                <a:solidFill>
                  <a:schemeClr val="bg1">
                    <a:lumMod val="50000"/>
                  </a:schemeClr>
                </a:solidFill>
                <a:latin typeface="+mn-lt"/>
                <a:ea typeface="ＭＳ Ｐゴシック" pitchFamily="34" charset="-128"/>
                <a:cs typeface="+mn-cs"/>
              </a:rPr>
            </a:br>
            <a:r>
              <a:rPr lang="en-US" altLang="ja-JP" sz="800" b="0" i="1" dirty="0">
                <a:solidFill>
                  <a:schemeClr val="bg1">
                    <a:lumMod val="50000"/>
                  </a:schemeClr>
                </a:solidFill>
                <a:latin typeface="+mn-lt"/>
                <a:ea typeface="ＭＳ Ｐゴシック" pitchFamily="34" charset="-128"/>
                <a:cs typeface="+mn-cs"/>
              </a:rPr>
              <a:t>John Hennessy and James D. </a:t>
            </a:r>
            <a:r>
              <a:rPr lang="en-US" altLang="ja-JP" sz="800" b="0" i="1" dirty="0" err="1">
                <a:solidFill>
                  <a:schemeClr val="bg1">
                    <a:lumMod val="50000"/>
                  </a:schemeClr>
                </a:solidFill>
                <a:latin typeface="+mn-lt"/>
                <a:ea typeface="ＭＳ Ｐゴシック" pitchFamily="34" charset="-128"/>
                <a:cs typeface="+mn-cs"/>
              </a:rPr>
              <a:t>Meindl</a:t>
            </a:r>
            <a:r>
              <a:rPr lang="en-US" altLang="ja-JP" sz="800" b="0" i="1" dirty="0">
                <a:solidFill>
                  <a:schemeClr val="bg1">
                    <a:lumMod val="50000"/>
                  </a:schemeClr>
                </a:solidFill>
                <a:latin typeface="+mn-lt"/>
                <a:ea typeface="ＭＳ Ｐゴシック" pitchFamily="34" charset="-128"/>
                <a:cs typeface="+mn-cs"/>
              </a:rPr>
              <a:t> brainstorm about the </a:t>
            </a:r>
            <a:br>
              <a:rPr lang="en-US" altLang="ja-JP" sz="800" b="0" i="1" dirty="0">
                <a:solidFill>
                  <a:schemeClr val="bg1">
                    <a:lumMod val="50000"/>
                  </a:schemeClr>
                </a:solidFill>
                <a:latin typeface="+mn-lt"/>
                <a:ea typeface="ＭＳ Ｐゴシック" pitchFamily="34" charset="-128"/>
                <a:cs typeface="+mn-cs"/>
              </a:rPr>
            </a:br>
            <a:r>
              <a:rPr lang="en-US" altLang="ja-JP" sz="800" b="0" i="1" dirty="0">
                <a:solidFill>
                  <a:schemeClr val="bg1">
                    <a:lumMod val="50000"/>
                  </a:schemeClr>
                </a:solidFill>
                <a:latin typeface="+mn-lt"/>
                <a:ea typeface="ＭＳ Ｐゴシック" pitchFamily="34" charset="-128"/>
                <a:cs typeface="+mn-cs"/>
              </a:rPr>
              <a:t>MIPS project (Photo: Chuck Painter</a:t>
            </a:r>
            <a:r>
              <a:rPr lang="en-US" altLang="ja-JP" sz="800" b="0" i="1" dirty="0">
                <a:solidFill>
                  <a:schemeClr val="tx1"/>
                </a:solidFill>
                <a:latin typeface="+mn-lt"/>
                <a:ea typeface="ＭＳ Ｐゴシック" pitchFamily="34" charset="-128"/>
                <a:cs typeface="+mn-cs"/>
              </a:rPr>
              <a:t>)</a:t>
            </a:r>
          </a:p>
        </p:txBody>
      </p:sp>
      <p:sp>
        <p:nvSpPr>
          <p:cNvPr id="21509" name="Rectangle 14"/>
          <p:cNvSpPr>
            <a:spLocks noChangeArrowheads="1"/>
          </p:cNvSpPr>
          <p:nvPr/>
        </p:nvSpPr>
        <p:spPr bwMode="auto">
          <a:xfrm>
            <a:off x="3517900" y="3200400"/>
            <a:ext cx="4792663" cy="914400"/>
          </a:xfrm>
          <a:prstGeom prst="rect">
            <a:avLst/>
          </a:prstGeom>
          <a:solidFill>
            <a:srgbClr val="40404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ltLang="ja-JP" sz="1600" dirty="0">
                <a:solidFill>
                  <a:srgbClr val="FFFFFF"/>
                </a:solidFill>
              </a:rPr>
              <a:t>Standard 32- and 64-bit architecture for embedded, mobile, multimedia and networking applications</a:t>
            </a:r>
            <a:endParaRPr lang="en-US" altLang="ja-JP" sz="1600" dirty="0">
              <a:solidFill>
                <a:srgbClr val="FFFFFF"/>
              </a:solidFill>
            </a:endParaRPr>
          </a:p>
        </p:txBody>
      </p:sp>
      <p:sp>
        <p:nvSpPr>
          <p:cNvPr id="21510" name="Rectangle 15"/>
          <p:cNvSpPr>
            <a:spLocks noChangeArrowheads="1"/>
          </p:cNvSpPr>
          <p:nvPr/>
        </p:nvSpPr>
        <p:spPr bwMode="auto">
          <a:xfrm>
            <a:off x="3517900" y="2209800"/>
            <a:ext cx="4792663" cy="914400"/>
          </a:xfrm>
          <a:prstGeom prst="rect">
            <a:avLst/>
          </a:prstGeom>
          <a:solidFill>
            <a:srgbClr val="40404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rgbClr val="FFFFFF"/>
                </a:solidFill>
              </a:rPr>
              <a:t>Elegant RISC architecture designed for performance and efficiency</a:t>
            </a:r>
          </a:p>
        </p:txBody>
      </p:sp>
      <p:sp>
        <p:nvSpPr>
          <p:cNvPr id="21511" name="Rectangle 16"/>
          <p:cNvSpPr>
            <a:spLocks noChangeArrowheads="1"/>
          </p:cNvSpPr>
          <p:nvPr/>
        </p:nvSpPr>
        <p:spPr bwMode="auto">
          <a:xfrm>
            <a:off x="3517900" y="1211262"/>
            <a:ext cx="4792663" cy="922338"/>
          </a:xfrm>
          <a:prstGeom prst="rect">
            <a:avLst/>
          </a:prstGeom>
          <a:solidFill>
            <a:srgbClr val="40404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rgbClr val="FFFFFF"/>
                </a:solidFill>
              </a:rPr>
              <a:t>Pioneered by Stanford President </a:t>
            </a:r>
            <a:br>
              <a:rPr lang="en-US" altLang="ja-JP" sz="1600" dirty="0">
                <a:solidFill>
                  <a:srgbClr val="FFFFFF"/>
                </a:solidFill>
              </a:rPr>
            </a:br>
            <a:r>
              <a:rPr lang="en-US" altLang="ja-JP" sz="1600" dirty="0">
                <a:solidFill>
                  <a:srgbClr val="FFFFFF"/>
                </a:solidFill>
              </a:rPr>
              <a:t>John Hennessy in the 1980s</a:t>
            </a:r>
          </a:p>
        </p:txBody>
      </p:sp>
      <p:sp>
        <p:nvSpPr>
          <p:cNvPr id="21512" name="Rectangle 17"/>
          <p:cNvSpPr>
            <a:spLocks noChangeArrowheads="1"/>
          </p:cNvSpPr>
          <p:nvPr/>
        </p:nvSpPr>
        <p:spPr bwMode="auto">
          <a:xfrm>
            <a:off x="3517900" y="4191000"/>
            <a:ext cx="4792663" cy="914400"/>
          </a:xfrm>
          <a:prstGeom prst="rect">
            <a:avLst/>
          </a:prstGeom>
          <a:solidFill>
            <a:srgbClr val="40404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600" dirty="0">
                <a:solidFill>
                  <a:srgbClr val="FFFFFF"/>
                </a:solidFill>
                <a:cs typeface="MS PGothic"/>
              </a:rPr>
              <a:t>Continued innovation by MIPS and </a:t>
            </a:r>
            <a:br>
              <a:rPr lang="en-US" altLang="ja-JP" sz="1600" dirty="0">
                <a:solidFill>
                  <a:srgbClr val="FFFFFF"/>
                </a:solidFill>
                <a:cs typeface="MS PGothic"/>
              </a:rPr>
            </a:br>
            <a:r>
              <a:rPr lang="en-US" altLang="ja-JP" sz="1600" dirty="0">
                <a:solidFill>
                  <a:srgbClr val="FFFFFF"/>
                </a:solidFill>
                <a:cs typeface="MS PGothic"/>
              </a:rPr>
              <a:t>architecture licensees</a:t>
            </a:r>
          </a:p>
        </p:txBody>
      </p:sp>
      <p:sp>
        <p:nvSpPr>
          <p:cNvPr id="21513" name="Rectangle 29"/>
          <p:cNvSpPr>
            <a:spLocks noChangeArrowheads="1"/>
          </p:cNvSpPr>
          <p:nvPr/>
        </p:nvSpPr>
        <p:spPr bwMode="auto">
          <a:xfrm>
            <a:off x="830263" y="5715000"/>
            <a:ext cx="7477125" cy="762000"/>
          </a:xfrm>
          <a:prstGeom prst="rect">
            <a:avLst/>
          </a:prstGeom>
          <a:solidFill>
            <a:srgbClr val="40404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altLang="ja-JP" dirty="0">
                <a:solidFill>
                  <a:srgbClr val="FFFFFF"/>
                </a:solidFill>
                <a:cs typeface="MS PGothic"/>
              </a:rPr>
              <a:t>More than 3.6 billion MIPS-Based SoCs shipped</a:t>
            </a:r>
            <a:endParaRPr lang="en-US" altLang="ja-JP" dirty="0">
              <a:solidFill>
                <a:srgbClr val="FFFFFF"/>
              </a:solidFill>
              <a:cs typeface="MS PGothic"/>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ru-RU" sz="2400" smtClean="0"/>
              <a:t>Тренды</a:t>
            </a:r>
            <a:r>
              <a:rPr lang="en-US" sz="2400" smtClean="0"/>
              <a:t> </a:t>
            </a:r>
            <a:r>
              <a:rPr lang="ru-RU" sz="2400" smtClean="0"/>
              <a:t>в развитии микропроцессоров и будущее </a:t>
            </a:r>
            <a:r>
              <a:rPr lang="en-US" sz="2400" smtClean="0"/>
              <a:t>MIPS</a:t>
            </a:r>
          </a:p>
        </p:txBody>
      </p:sp>
      <p:sp>
        <p:nvSpPr>
          <p:cNvPr id="87043" name="Rectangle 3"/>
          <p:cNvSpPr>
            <a:spLocks noGrp="1"/>
          </p:cNvSpPr>
          <p:nvPr>
            <p:ph type="body" idx="1"/>
          </p:nvPr>
        </p:nvSpPr>
        <p:spPr>
          <a:xfrm>
            <a:off x="261938" y="1266825"/>
            <a:ext cx="8642350" cy="4721225"/>
          </a:xfrm>
        </p:spPr>
        <p:txBody>
          <a:bodyPr>
            <a:normAutofit/>
          </a:bodyPr>
          <a:lstStyle/>
          <a:p>
            <a:pPr eaLnBrk="1" hangingPunct="1">
              <a:lnSpc>
                <a:spcPct val="90000"/>
              </a:lnSpc>
            </a:pPr>
            <a:endParaRPr lang="en-US" sz="1000" dirty="0" smtClean="0"/>
          </a:p>
          <a:p>
            <a:pPr eaLnBrk="1" hangingPunct="1">
              <a:lnSpc>
                <a:spcPct val="90000"/>
              </a:lnSpc>
            </a:pPr>
            <a:r>
              <a:rPr lang="ru-RU" sz="1700" dirty="0" smtClean="0"/>
              <a:t>Мобильные устройства – рассмотрение энергопотребления на всех уровнях дизайна</a:t>
            </a:r>
            <a:endParaRPr lang="en-US" sz="1700" dirty="0" smtClean="0"/>
          </a:p>
          <a:p>
            <a:pPr lvl="1" eaLnBrk="1" hangingPunct="1">
              <a:lnSpc>
                <a:spcPct val="90000"/>
              </a:lnSpc>
            </a:pPr>
            <a:endParaRPr lang="ru-RU" sz="1400" dirty="0" smtClean="0"/>
          </a:p>
          <a:p>
            <a:pPr lvl="1" eaLnBrk="1" hangingPunct="1">
              <a:lnSpc>
                <a:spcPct val="90000"/>
              </a:lnSpc>
            </a:pPr>
            <a:r>
              <a:rPr lang="ru-RU" sz="1400" dirty="0" smtClean="0"/>
              <a:t>Физический</a:t>
            </a:r>
            <a:r>
              <a:rPr lang="en-US" sz="1400" dirty="0" smtClean="0"/>
              <a:t>, RTL (clock gating), </a:t>
            </a:r>
            <a:r>
              <a:rPr lang="ru-RU" sz="1400" dirty="0" smtClean="0"/>
              <a:t>микроархитектура</a:t>
            </a:r>
            <a:r>
              <a:rPr lang="en-US" sz="1400" dirty="0" smtClean="0"/>
              <a:t>, </a:t>
            </a:r>
            <a:r>
              <a:rPr lang="ru-RU" sz="1400" dirty="0" smtClean="0"/>
              <a:t>архитектура</a:t>
            </a:r>
            <a:r>
              <a:rPr lang="en-US" sz="1400" dirty="0" smtClean="0"/>
              <a:t>, </a:t>
            </a:r>
            <a:r>
              <a:rPr lang="ru-RU" sz="1400" dirty="0" smtClean="0"/>
              <a:t>система на чипе</a:t>
            </a:r>
            <a:r>
              <a:rPr lang="en-US" sz="1400" dirty="0" smtClean="0"/>
              <a:t>, </a:t>
            </a:r>
            <a:r>
              <a:rPr lang="ru-RU" sz="1400" dirty="0" smtClean="0"/>
              <a:t>софтвер</a:t>
            </a:r>
          </a:p>
          <a:p>
            <a:pPr eaLnBrk="1" hangingPunct="1">
              <a:lnSpc>
                <a:spcPct val="90000"/>
              </a:lnSpc>
            </a:pPr>
            <a:endParaRPr lang="en-US" sz="1700" dirty="0" smtClean="0"/>
          </a:p>
          <a:p>
            <a:pPr eaLnBrk="1" hangingPunct="1">
              <a:lnSpc>
                <a:spcPct val="90000"/>
              </a:lnSpc>
            </a:pPr>
            <a:r>
              <a:rPr lang="ru-RU" sz="1700" dirty="0" smtClean="0"/>
              <a:t>Развитие специализированных процессоров</a:t>
            </a:r>
          </a:p>
          <a:p>
            <a:pPr lvl="1" eaLnBrk="1" hangingPunct="1">
              <a:lnSpc>
                <a:spcPct val="90000"/>
              </a:lnSpc>
            </a:pPr>
            <a:endParaRPr lang="ru-RU" sz="1400" dirty="0" smtClean="0"/>
          </a:p>
          <a:p>
            <a:pPr lvl="1" eaLnBrk="1" hangingPunct="1">
              <a:lnSpc>
                <a:spcPct val="90000"/>
              </a:lnSpc>
            </a:pPr>
            <a:r>
              <a:rPr lang="en-US" sz="1400" dirty="0" smtClean="0"/>
              <a:t>SIMD, DSP, GPU – </a:t>
            </a:r>
            <a:r>
              <a:rPr lang="ru-RU" sz="1400" dirty="0" smtClean="0"/>
              <a:t>все они могут стыковаться с ядрами </a:t>
            </a:r>
            <a:r>
              <a:rPr lang="en-US" sz="1400" dirty="0" smtClean="0"/>
              <a:t>MIPS</a:t>
            </a:r>
          </a:p>
          <a:p>
            <a:pPr eaLnBrk="1" hangingPunct="1">
              <a:lnSpc>
                <a:spcPct val="90000"/>
              </a:lnSpc>
            </a:pPr>
            <a:endParaRPr lang="ru-RU" sz="1700" dirty="0" smtClean="0"/>
          </a:p>
          <a:p>
            <a:pPr eaLnBrk="1" hangingPunct="1">
              <a:lnSpc>
                <a:spcPct val="90000"/>
              </a:lnSpc>
            </a:pPr>
            <a:r>
              <a:rPr lang="ru-RU" sz="1700" dirty="0" smtClean="0"/>
              <a:t>Сетевые процессоры с большим количеством ядер</a:t>
            </a:r>
          </a:p>
          <a:p>
            <a:pPr lvl="1" eaLnBrk="1" hangingPunct="1">
              <a:lnSpc>
                <a:spcPct val="90000"/>
              </a:lnSpc>
            </a:pPr>
            <a:endParaRPr lang="ru-RU" sz="1400" dirty="0" smtClean="0"/>
          </a:p>
          <a:p>
            <a:pPr lvl="1" eaLnBrk="1" hangingPunct="1">
              <a:lnSpc>
                <a:spcPct val="90000"/>
              </a:lnSpc>
            </a:pPr>
            <a:r>
              <a:rPr lang="en-US" sz="1400" dirty="0" smtClean="0"/>
              <a:t>Broadcom, </a:t>
            </a:r>
            <a:r>
              <a:rPr lang="en-US" sz="1400" dirty="0" err="1" smtClean="0"/>
              <a:t>NetLogic</a:t>
            </a:r>
            <a:r>
              <a:rPr lang="en-US" sz="1400" dirty="0" smtClean="0"/>
              <a:t>, </a:t>
            </a:r>
            <a:r>
              <a:rPr lang="en-US" sz="1400" dirty="0" err="1" smtClean="0"/>
              <a:t>Cavium</a:t>
            </a:r>
            <a:endParaRPr lang="ru-RU" sz="1400" dirty="0" smtClean="0"/>
          </a:p>
          <a:p>
            <a:pPr eaLnBrk="1" hangingPunct="1">
              <a:lnSpc>
                <a:spcPct val="90000"/>
              </a:lnSpc>
            </a:pPr>
            <a:endParaRPr lang="ru-RU" sz="1700" dirty="0" smtClean="0"/>
          </a:p>
          <a:p>
            <a:pPr eaLnBrk="1" hangingPunct="1">
              <a:lnSpc>
                <a:spcPct val="90000"/>
              </a:lnSpc>
            </a:pPr>
            <a:r>
              <a:rPr lang="ru-RU" sz="1700" dirty="0" smtClean="0"/>
              <a:t>Дальнейшее укрупнение систем на чипе, появление «сетей на чипе»</a:t>
            </a:r>
            <a:endParaRPr lang="en-US" sz="1700" dirty="0" smtClean="0"/>
          </a:p>
          <a:p>
            <a:pPr lvl="1" eaLnBrk="1" hangingPunct="1">
              <a:lnSpc>
                <a:spcPct val="90000"/>
              </a:lnSpc>
              <a:buFont typeface="Wingdings" pitchFamily="2" charset="2"/>
              <a:buNone/>
            </a:pPr>
            <a:endParaRPr lang="en-US" sz="1000" dirty="0" smtClean="0"/>
          </a:p>
          <a:p>
            <a:pPr eaLnBrk="1" hangingPunct="1">
              <a:lnSpc>
                <a:spcPct val="90000"/>
              </a:lnSpc>
            </a:pPr>
            <a:endParaRPr lang="en-US" sz="1700" dirty="0" smtClean="0"/>
          </a:p>
          <a:p>
            <a:pPr eaLnBrk="1" hangingPunct="1">
              <a:lnSpc>
                <a:spcPct val="90000"/>
              </a:lnSpc>
            </a:pPr>
            <a:r>
              <a:rPr lang="ru-RU" sz="1700" dirty="0" smtClean="0"/>
              <a:t>Виртуализация – от облака до секьюрити мобильных устройств</a:t>
            </a:r>
            <a:endParaRPr lang="en-US" sz="17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normAutofit fontScale="90000"/>
          </a:bodyPr>
          <a:lstStyle/>
          <a:p>
            <a:pPr eaLnBrk="1" hangingPunct="1"/>
            <a:r>
              <a:rPr lang="ru-RU" dirty="0" smtClean="0"/>
              <a:t>Один из трендов – виртуализация. Зачем она нужна</a:t>
            </a:r>
            <a:r>
              <a:rPr lang="en-US" dirty="0" smtClean="0"/>
              <a:t>?</a:t>
            </a:r>
          </a:p>
        </p:txBody>
      </p:sp>
      <p:sp>
        <p:nvSpPr>
          <p:cNvPr id="16386" name="Rectangle 3"/>
          <p:cNvSpPr>
            <a:spLocks noGrp="1"/>
          </p:cNvSpPr>
          <p:nvPr>
            <p:ph type="body" idx="1"/>
          </p:nvPr>
        </p:nvSpPr>
        <p:spPr>
          <a:xfrm>
            <a:off x="152400" y="1295400"/>
            <a:ext cx="8839200" cy="4944035"/>
          </a:xfrm>
        </p:spPr>
        <p:txBody>
          <a:bodyPr>
            <a:normAutofit/>
          </a:bodyPr>
          <a:lstStyle/>
          <a:p>
            <a:pPr eaLnBrk="1" hangingPunct="1">
              <a:lnSpc>
                <a:spcPct val="90000"/>
              </a:lnSpc>
            </a:pPr>
            <a:endParaRPr lang="ru-RU" sz="1800" dirty="0" smtClean="0"/>
          </a:p>
          <a:p>
            <a:pPr eaLnBrk="1" hangingPunct="1">
              <a:lnSpc>
                <a:spcPct val="90000"/>
              </a:lnSpc>
            </a:pPr>
            <a:r>
              <a:rPr lang="ru-RU" sz="1800" dirty="0" smtClean="0"/>
              <a:t>Операционная система защищает приложения друг от друга</a:t>
            </a:r>
          </a:p>
          <a:p>
            <a:pPr eaLnBrk="1" hangingPunct="1">
              <a:lnSpc>
                <a:spcPct val="90000"/>
              </a:lnSpc>
            </a:pPr>
            <a:endParaRPr lang="ru-RU" sz="1800" dirty="0" smtClean="0"/>
          </a:p>
          <a:p>
            <a:pPr lvl="1" eaLnBrk="1" hangingPunct="1">
              <a:lnSpc>
                <a:spcPct val="90000"/>
              </a:lnSpc>
            </a:pPr>
            <a:r>
              <a:rPr lang="ru-RU" sz="1400" dirty="0" smtClean="0"/>
              <a:t>Одни приложения ведут себя хорошо</a:t>
            </a:r>
          </a:p>
          <a:p>
            <a:pPr lvl="1" eaLnBrk="1" hangingPunct="1">
              <a:lnSpc>
                <a:spcPct val="90000"/>
              </a:lnSpc>
            </a:pPr>
            <a:endParaRPr lang="ru-RU" sz="1400" dirty="0" smtClean="0"/>
          </a:p>
          <a:p>
            <a:pPr lvl="1" eaLnBrk="1" hangingPunct="1">
              <a:lnSpc>
                <a:spcPct val="90000"/>
              </a:lnSpc>
            </a:pPr>
            <a:r>
              <a:rPr lang="ru-RU" sz="1400" dirty="0" smtClean="0"/>
              <a:t>Другие могут быть дефектными</a:t>
            </a:r>
          </a:p>
          <a:p>
            <a:pPr lvl="1" eaLnBrk="1" hangingPunct="1">
              <a:lnSpc>
                <a:spcPct val="90000"/>
              </a:lnSpc>
            </a:pPr>
            <a:endParaRPr lang="ru-RU" sz="1400" dirty="0" smtClean="0"/>
          </a:p>
          <a:p>
            <a:pPr lvl="1" eaLnBrk="1" hangingPunct="1">
              <a:lnSpc>
                <a:spcPct val="90000"/>
              </a:lnSpc>
            </a:pPr>
            <a:r>
              <a:rPr lang="ru-RU" sz="1400" dirty="0" smtClean="0"/>
              <a:t>Третьи могут быть  вредоносными</a:t>
            </a:r>
          </a:p>
          <a:p>
            <a:pPr lvl="1" eaLnBrk="1" hangingPunct="1">
              <a:lnSpc>
                <a:spcPct val="90000"/>
              </a:lnSpc>
            </a:pPr>
            <a:endParaRPr lang="ru-RU" sz="1400" dirty="0" smtClean="0"/>
          </a:p>
          <a:p>
            <a:pPr lvl="1" eaLnBrk="1" hangingPunct="1">
              <a:lnSpc>
                <a:spcPct val="90000"/>
              </a:lnSpc>
            </a:pPr>
            <a:r>
              <a:rPr lang="ru-RU" sz="1400" dirty="0" smtClean="0"/>
              <a:t>Все они взаимодействуют через операционную систему</a:t>
            </a:r>
          </a:p>
          <a:p>
            <a:pPr lvl="1" eaLnBrk="1" hangingPunct="1">
              <a:lnSpc>
                <a:spcPct val="90000"/>
              </a:lnSpc>
            </a:pPr>
            <a:endParaRPr lang="ru-RU" sz="1400" dirty="0" smtClean="0"/>
          </a:p>
          <a:p>
            <a:pPr lvl="1" eaLnBrk="1" hangingPunct="1">
              <a:lnSpc>
                <a:spcPct val="90000"/>
              </a:lnSpc>
            </a:pPr>
            <a:r>
              <a:rPr lang="ru-RU" sz="1400" dirty="0" smtClean="0"/>
              <a:t>Операционная система защищает приложения друг от друга</a:t>
            </a:r>
          </a:p>
          <a:p>
            <a:pPr eaLnBrk="1" hangingPunct="1">
              <a:lnSpc>
                <a:spcPct val="90000"/>
              </a:lnSpc>
            </a:pPr>
            <a:endParaRPr lang="ru-RU" sz="1800" dirty="0" smtClean="0"/>
          </a:p>
          <a:p>
            <a:pPr eaLnBrk="1" hangingPunct="1">
              <a:lnSpc>
                <a:spcPct val="90000"/>
              </a:lnSpc>
            </a:pPr>
            <a:endParaRPr lang="ru-RU" sz="1800" dirty="0" smtClean="0"/>
          </a:p>
          <a:p>
            <a:pPr eaLnBrk="1" hangingPunct="1">
              <a:lnSpc>
                <a:spcPct val="90000"/>
              </a:lnSpc>
            </a:pPr>
            <a:r>
              <a:rPr lang="ru-RU" sz="1800" dirty="0" smtClean="0"/>
              <a:t>Но кто защитит пользователя от дефектной или взломанной операционной системы</a:t>
            </a:r>
            <a:r>
              <a:rPr lang="en-US" sz="1800" dirty="0" smtClean="0"/>
              <a:t>?</a:t>
            </a:r>
          </a:p>
          <a:p>
            <a:pPr eaLnBrk="1" hangingPunct="1">
              <a:lnSpc>
                <a:spcPct val="90000"/>
              </a:lnSpc>
            </a:pPr>
            <a:endParaRPr lang="en-US" sz="1800" dirty="0" smtClean="0"/>
          </a:p>
          <a:p>
            <a:pPr lvl="1" eaLnBrk="1" hangingPunct="1">
              <a:lnSpc>
                <a:spcPct val="90000"/>
              </a:lnSpc>
            </a:pPr>
            <a:r>
              <a:rPr lang="ru-RU" sz="1400" dirty="0" smtClean="0"/>
              <a:t>Виртуализация – возможность запуска операционной системы в контролируемой среде</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ru-RU" smtClean="0"/>
              <a:t>Два использования </a:t>
            </a:r>
            <a:r>
              <a:rPr lang="ru-RU" dirty="0" smtClean="0"/>
              <a:t>виртуализации</a:t>
            </a:r>
            <a:endParaRPr lang="en-US" dirty="0" smtClean="0"/>
          </a:p>
        </p:txBody>
      </p:sp>
      <p:sp>
        <p:nvSpPr>
          <p:cNvPr id="16386" name="Rectangle 3"/>
          <p:cNvSpPr>
            <a:spLocks noGrp="1"/>
          </p:cNvSpPr>
          <p:nvPr>
            <p:ph type="body" idx="1"/>
          </p:nvPr>
        </p:nvSpPr>
        <p:spPr>
          <a:xfrm>
            <a:off x="152400" y="1295400"/>
            <a:ext cx="8659906" cy="5078506"/>
          </a:xfrm>
        </p:spPr>
        <p:txBody>
          <a:bodyPr>
            <a:normAutofit/>
          </a:bodyPr>
          <a:lstStyle/>
          <a:p>
            <a:pPr eaLnBrk="1" hangingPunct="1">
              <a:lnSpc>
                <a:spcPct val="90000"/>
              </a:lnSpc>
            </a:pPr>
            <a:endParaRPr lang="ru-RU" sz="1800" dirty="0" smtClean="0"/>
          </a:p>
          <a:p>
            <a:pPr eaLnBrk="1" hangingPunct="1">
              <a:lnSpc>
                <a:spcPct val="90000"/>
              </a:lnSpc>
            </a:pPr>
            <a:r>
              <a:rPr lang="ru-RU" sz="1800" dirty="0" smtClean="0"/>
              <a:t>Виртуализизация для облачных приложений</a:t>
            </a:r>
          </a:p>
          <a:p>
            <a:pPr eaLnBrk="1" hangingPunct="1">
              <a:lnSpc>
                <a:spcPct val="90000"/>
              </a:lnSpc>
            </a:pPr>
            <a:endParaRPr lang="ru-RU" sz="1800" dirty="0" smtClean="0"/>
          </a:p>
          <a:p>
            <a:pPr lvl="1" eaLnBrk="1" hangingPunct="1">
              <a:lnSpc>
                <a:spcPct val="90000"/>
              </a:lnSpc>
            </a:pPr>
            <a:r>
              <a:rPr lang="ru-RU" sz="1400" dirty="0" smtClean="0"/>
              <a:t>Кроме безопасности, обеспечивает гибкость администрирования</a:t>
            </a:r>
          </a:p>
          <a:p>
            <a:pPr lvl="1" eaLnBrk="1" hangingPunct="1">
              <a:lnSpc>
                <a:spcPct val="90000"/>
              </a:lnSpc>
            </a:pPr>
            <a:endParaRPr lang="ru-RU" sz="1400" dirty="0" smtClean="0"/>
          </a:p>
          <a:p>
            <a:pPr eaLnBrk="1" hangingPunct="1">
              <a:lnSpc>
                <a:spcPct val="90000"/>
              </a:lnSpc>
            </a:pPr>
            <a:r>
              <a:rPr lang="ru-RU" sz="1800" dirty="0" smtClean="0"/>
              <a:t>Виртуализизация для мобильных приложений</a:t>
            </a:r>
          </a:p>
          <a:p>
            <a:pPr lvl="1" eaLnBrk="1" hangingPunct="1">
              <a:lnSpc>
                <a:spcPct val="90000"/>
              </a:lnSpc>
            </a:pPr>
            <a:endParaRPr lang="ru-RU" sz="1400" dirty="0" smtClean="0"/>
          </a:p>
          <a:p>
            <a:pPr lvl="1" eaLnBrk="1" hangingPunct="1">
              <a:lnSpc>
                <a:spcPct val="90000"/>
              </a:lnSpc>
            </a:pPr>
            <a:r>
              <a:rPr lang="ru-RU" sz="1400" dirty="0" smtClean="0"/>
              <a:t>Позволяет создавать изолированные друг от друга виртуальные машины для</a:t>
            </a:r>
          </a:p>
          <a:p>
            <a:pPr lvl="1" eaLnBrk="1" hangingPunct="1">
              <a:lnSpc>
                <a:spcPct val="90000"/>
              </a:lnSpc>
            </a:pPr>
            <a:endParaRPr lang="ru-RU" sz="1400" dirty="0" smtClean="0"/>
          </a:p>
          <a:p>
            <a:pPr lvl="2" eaLnBrk="1" hangingPunct="1">
              <a:lnSpc>
                <a:spcPct val="90000"/>
              </a:lnSpc>
            </a:pPr>
            <a:r>
              <a:rPr lang="ru-RU" sz="1200" dirty="0" smtClean="0"/>
              <a:t>Защищенного воспроизведения видео</a:t>
            </a:r>
          </a:p>
          <a:p>
            <a:pPr lvl="2" eaLnBrk="1" hangingPunct="1">
              <a:lnSpc>
                <a:spcPct val="90000"/>
              </a:lnSpc>
            </a:pPr>
            <a:endParaRPr lang="ru-RU" sz="1200" dirty="0" smtClean="0"/>
          </a:p>
          <a:p>
            <a:pPr lvl="2" eaLnBrk="1" hangingPunct="1">
              <a:lnSpc>
                <a:spcPct val="90000"/>
              </a:lnSpc>
            </a:pPr>
            <a:r>
              <a:rPr lang="ru-RU" sz="1200" dirty="0" smtClean="0"/>
              <a:t>Безопасных финансовых транзакций</a:t>
            </a:r>
          </a:p>
          <a:p>
            <a:pPr lvl="2" eaLnBrk="1" hangingPunct="1">
              <a:lnSpc>
                <a:spcPct val="90000"/>
              </a:lnSpc>
            </a:pPr>
            <a:endParaRPr lang="ru-RU" sz="1200" dirty="0" smtClean="0"/>
          </a:p>
          <a:p>
            <a:pPr lvl="2" eaLnBrk="1" hangingPunct="1">
              <a:lnSpc>
                <a:spcPct val="90000"/>
              </a:lnSpc>
            </a:pPr>
            <a:r>
              <a:rPr lang="ru-RU" sz="1200" dirty="0" smtClean="0"/>
              <a:t>Безопасной проверки персональных данных</a:t>
            </a:r>
          </a:p>
          <a:p>
            <a:pPr lvl="2" eaLnBrk="1" hangingPunct="1">
              <a:lnSpc>
                <a:spcPct val="90000"/>
              </a:lnSpc>
            </a:pPr>
            <a:endParaRPr lang="ru-RU" sz="1200" dirty="0" smtClean="0"/>
          </a:p>
          <a:p>
            <a:pPr lvl="2" eaLnBrk="1" hangingPunct="1">
              <a:lnSpc>
                <a:spcPct val="90000"/>
              </a:lnSpc>
            </a:pPr>
            <a:r>
              <a:rPr lang="ru-RU" sz="1200" dirty="0" smtClean="0"/>
              <a:t>Безопасного удаленного хранения информации на облаке</a:t>
            </a:r>
          </a:p>
          <a:p>
            <a:pPr lvl="2" eaLnBrk="1" hangingPunct="1">
              <a:lnSpc>
                <a:spcPct val="90000"/>
              </a:lnSpc>
            </a:pPr>
            <a:endParaRPr lang="ru-RU" sz="1200" dirty="0" smtClean="0"/>
          </a:p>
          <a:p>
            <a:pPr lvl="2" eaLnBrk="1" hangingPunct="1">
              <a:lnSpc>
                <a:spcPct val="90000"/>
              </a:lnSpc>
            </a:pPr>
            <a:r>
              <a:rPr lang="ru-RU" sz="1200" dirty="0" smtClean="0"/>
              <a:t>И других нужд</a:t>
            </a:r>
            <a:endParaRPr lang="ru-RU" sz="18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p:txBody>
          <a:bodyPr/>
          <a:lstStyle/>
          <a:p>
            <a:pPr eaLnBrk="1" hangingPunct="1"/>
            <a:r>
              <a:rPr lang="ru-RU" dirty="0" smtClean="0"/>
              <a:t>Способы реализации виртуализации</a:t>
            </a:r>
            <a:endParaRPr lang="en-US" dirty="0" smtClean="0"/>
          </a:p>
        </p:txBody>
      </p:sp>
      <p:sp>
        <p:nvSpPr>
          <p:cNvPr id="16386" name="Rectangle 3"/>
          <p:cNvSpPr>
            <a:spLocks noGrp="1"/>
          </p:cNvSpPr>
          <p:nvPr>
            <p:ph type="body" idx="1"/>
          </p:nvPr>
        </p:nvSpPr>
        <p:spPr>
          <a:xfrm>
            <a:off x="152400" y="1295400"/>
            <a:ext cx="8839200" cy="5123329"/>
          </a:xfrm>
        </p:spPr>
        <p:txBody>
          <a:bodyPr>
            <a:normAutofit lnSpcReduction="10000"/>
          </a:bodyPr>
          <a:lstStyle/>
          <a:p>
            <a:pPr eaLnBrk="1" hangingPunct="1">
              <a:lnSpc>
                <a:spcPct val="90000"/>
              </a:lnSpc>
            </a:pPr>
            <a:endParaRPr lang="ru-RU" sz="1800" dirty="0" smtClean="0"/>
          </a:p>
          <a:p>
            <a:pPr eaLnBrk="1" hangingPunct="1">
              <a:lnSpc>
                <a:spcPct val="90000"/>
              </a:lnSpc>
            </a:pPr>
            <a:r>
              <a:rPr lang="ru-RU" sz="1800" dirty="0" smtClean="0"/>
              <a:t>Перехват привилегированных инструкций и эмуляция результатов их выполнения</a:t>
            </a:r>
          </a:p>
          <a:p>
            <a:pPr eaLnBrk="1" hangingPunct="1">
              <a:lnSpc>
                <a:spcPct val="90000"/>
              </a:lnSpc>
            </a:pPr>
            <a:endParaRPr lang="ru-RU" sz="1800" dirty="0" smtClean="0"/>
          </a:p>
          <a:p>
            <a:pPr lvl="1" eaLnBrk="1" hangingPunct="1">
              <a:lnSpc>
                <a:spcPct val="90000"/>
              </a:lnSpc>
            </a:pPr>
            <a:r>
              <a:rPr lang="ru-RU" sz="1400" dirty="0" smtClean="0"/>
              <a:t>Может быть сделана чисто софтверным способом</a:t>
            </a:r>
          </a:p>
          <a:p>
            <a:pPr lvl="1" eaLnBrk="1" hangingPunct="1">
              <a:lnSpc>
                <a:spcPct val="90000"/>
              </a:lnSpc>
            </a:pPr>
            <a:endParaRPr lang="ru-RU" sz="1400" dirty="0" smtClean="0"/>
          </a:p>
          <a:p>
            <a:pPr lvl="1" eaLnBrk="1" hangingPunct="1">
              <a:lnSpc>
                <a:spcPct val="90000"/>
              </a:lnSpc>
            </a:pPr>
            <a:r>
              <a:rPr lang="ru-RU" sz="1400" dirty="0" smtClean="0"/>
              <a:t>Не самая высокая производительность</a:t>
            </a:r>
          </a:p>
          <a:p>
            <a:pPr lvl="1" eaLnBrk="1" hangingPunct="1">
              <a:lnSpc>
                <a:spcPct val="90000"/>
              </a:lnSpc>
            </a:pPr>
            <a:endParaRPr lang="ru-RU" sz="1400" dirty="0" smtClean="0"/>
          </a:p>
          <a:p>
            <a:pPr eaLnBrk="1" hangingPunct="1">
              <a:lnSpc>
                <a:spcPct val="90000"/>
              </a:lnSpc>
            </a:pPr>
            <a:r>
              <a:rPr lang="ru-RU" sz="1800" dirty="0" smtClean="0"/>
              <a:t>Пара-виртуализация</a:t>
            </a:r>
          </a:p>
          <a:p>
            <a:pPr eaLnBrk="1" hangingPunct="1">
              <a:lnSpc>
                <a:spcPct val="90000"/>
              </a:lnSpc>
            </a:pPr>
            <a:endParaRPr lang="ru-RU" sz="1800" dirty="0" smtClean="0"/>
          </a:p>
          <a:p>
            <a:pPr lvl="1" eaLnBrk="1" hangingPunct="1">
              <a:lnSpc>
                <a:spcPct val="90000"/>
              </a:lnSpc>
            </a:pPr>
            <a:r>
              <a:rPr lang="ru-RU" sz="1400" dirty="0" smtClean="0"/>
              <a:t>Производительность повышается за счет оптимизаций операционной системы, которая учитывает виртуализацию</a:t>
            </a:r>
          </a:p>
          <a:p>
            <a:pPr eaLnBrk="1" hangingPunct="1">
              <a:lnSpc>
                <a:spcPct val="90000"/>
              </a:lnSpc>
            </a:pPr>
            <a:endParaRPr lang="ru-RU" sz="1800" dirty="0" smtClean="0"/>
          </a:p>
          <a:p>
            <a:pPr eaLnBrk="1" hangingPunct="1">
              <a:lnSpc>
                <a:spcPct val="90000"/>
              </a:lnSpc>
            </a:pPr>
            <a:r>
              <a:rPr lang="ru-RU" sz="1800" dirty="0" smtClean="0"/>
              <a:t>Поддержка виртуализации на аппаратном уровне</a:t>
            </a:r>
          </a:p>
          <a:p>
            <a:pPr eaLnBrk="1" hangingPunct="1">
              <a:lnSpc>
                <a:spcPct val="90000"/>
              </a:lnSpc>
            </a:pPr>
            <a:endParaRPr lang="ru-RU" sz="1800" dirty="0" smtClean="0"/>
          </a:p>
          <a:p>
            <a:pPr lvl="1" eaLnBrk="1" hangingPunct="1">
              <a:lnSpc>
                <a:spcPct val="90000"/>
              </a:lnSpc>
            </a:pPr>
            <a:r>
              <a:rPr lang="ru-RU" sz="1400" dirty="0" smtClean="0"/>
              <a:t>Процессор реализует дополнительный уровень трансляции виртуального адреса</a:t>
            </a:r>
          </a:p>
          <a:p>
            <a:pPr eaLnBrk="1" hangingPunct="1">
              <a:lnSpc>
                <a:spcPct val="90000"/>
              </a:lnSpc>
            </a:pPr>
            <a:endParaRPr lang="ru-RU" sz="1800" dirty="0" smtClean="0"/>
          </a:p>
          <a:p>
            <a:pPr lvl="1" eaLnBrk="1" hangingPunct="1">
              <a:lnSpc>
                <a:spcPct val="90000"/>
              </a:lnSpc>
            </a:pPr>
            <a:r>
              <a:rPr lang="ru-RU" sz="1400" dirty="0" smtClean="0"/>
              <a:t>Не требует модификации операционной системы</a:t>
            </a:r>
          </a:p>
          <a:p>
            <a:pPr lvl="1" eaLnBrk="1" hangingPunct="1">
              <a:lnSpc>
                <a:spcPct val="90000"/>
              </a:lnSpc>
            </a:pPr>
            <a:endParaRPr lang="ru-RU" sz="1400" dirty="0" smtClean="0"/>
          </a:p>
          <a:p>
            <a:pPr lvl="1" eaLnBrk="1" hangingPunct="1">
              <a:lnSpc>
                <a:spcPct val="90000"/>
              </a:lnSpc>
            </a:pPr>
            <a:r>
              <a:rPr lang="ru-RU" sz="1400" dirty="0" smtClean="0"/>
              <a:t>Оптимальная производительность</a:t>
            </a:r>
          </a:p>
          <a:p>
            <a:pPr lvl="1" eaLnBrk="1" hangingPunct="1">
              <a:lnSpc>
                <a:spcPct val="90000"/>
              </a:lnSpc>
            </a:pPr>
            <a:endParaRPr lang="ru-RU" sz="1400" dirty="0" smtClean="0"/>
          </a:p>
          <a:p>
            <a:pPr lvl="2" eaLnBrk="1" hangingPunct="1">
              <a:lnSpc>
                <a:spcPct val="90000"/>
              </a:lnSpc>
            </a:pPr>
            <a:endParaRPr lang="ru-RU" sz="1200" dirty="0" smtClean="0"/>
          </a:p>
          <a:p>
            <a:pPr eaLnBrk="1" hangingPunct="1">
              <a:lnSpc>
                <a:spcPct val="90000"/>
              </a:lnSpc>
            </a:pPr>
            <a:endParaRPr lang="ru-RU" sz="1800" dirty="0" smtClean="0"/>
          </a:p>
          <a:p>
            <a:pPr eaLnBrk="1" hangingPunct="1">
              <a:lnSpc>
                <a:spcPct val="90000"/>
              </a:lnSpc>
            </a:pPr>
            <a:endParaRPr lang="ru-RU" sz="1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3238500" y="4243388"/>
            <a:ext cx="2743200" cy="628650"/>
          </a:xfrm>
          <a:prstGeom prst="rect">
            <a:avLst/>
          </a:prstGeom>
          <a:noFill/>
          <a:ln w="9525">
            <a:noFill/>
            <a:miter lim="800000"/>
            <a:headEnd/>
            <a:tailEnd/>
          </a:ln>
        </p:spPr>
      </p:pic>
      <p:sp>
        <p:nvSpPr>
          <p:cNvPr id="43011" name="Text Box 3"/>
          <p:cNvSpPr txBox="1">
            <a:spLocks noChangeArrowheads="1"/>
          </p:cNvSpPr>
          <p:nvPr/>
        </p:nvSpPr>
        <p:spPr bwMode="auto">
          <a:xfrm>
            <a:off x="1828800" y="5010150"/>
            <a:ext cx="5562600" cy="400050"/>
          </a:xfrm>
          <a:prstGeom prst="rect">
            <a:avLst/>
          </a:prstGeom>
          <a:noFill/>
          <a:ln w="9525">
            <a:noFill/>
            <a:miter lim="800000"/>
            <a:headEnd/>
            <a:tailEnd/>
          </a:ln>
        </p:spPr>
        <p:txBody>
          <a:bodyPr>
            <a:spAutoFit/>
          </a:bodyPr>
          <a:lstStyle/>
          <a:p>
            <a:pPr algn="ctr">
              <a:spcBef>
                <a:spcPct val="50000"/>
              </a:spcBef>
            </a:pPr>
            <a:r>
              <a:rPr lang="en-US">
                <a:solidFill>
                  <a:schemeClr val="accent1"/>
                </a:solidFill>
                <a:ea typeface="Geneva"/>
                <a:cs typeface="Geneva"/>
              </a:rPr>
              <a:t>At the core of the user experience</a:t>
            </a:r>
            <a:r>
              <a:rPr lang="en-US" baseline="30000">
                <a:solidFill>
                  <a:schemeClr val="accent1"/>
                </a:solidFill>
                <a:ea typeface="Geneva"/>
                <a:cs typeface="Geneva"/>
              </a:rPr>
              <a:t>®</a:t>
            </a:r>
          </a:p>
        </p:txBody>
      </p:sp>
      <p:sp>
        <p:nvSpPr>
          <p:cNvPr id="4" name="Text Box 5"/>
          <p:cNvSpPr txBox="1">
            <a:spLocks noChangeArrowheads="1"/>
          </p:cNvSpPr>
          <p:nvPr/>
        </p:nvSpPr>
        <p:spPr bwMode="auto">
          <a:xfrm>
            <a:off x="2209800" y="2514600"/>
            <a:ext cx="4800600" cy="701675"/>
          </a:xfrm>
          <a:prstGeom prst="rect">
            <a:avLst/>
          </a:prstGeom>
          <a:noFill/>
          <a:ln w="9525">
            <a:noFill/>
            <a:miter lim="800000"/>
            <a:headEnd/>
            <a:tailEnd/>
          </a:ln>
        </p:spPr>
        <p:txBody>
          <a:bodyPr>
            <a:spAutoFit/>
          </a:bodyPr>
          <a:lstStyle/>
          <a:p>
            <a:pPr algn="ctr">
              <a:spcBef>
                <a:spcPct val="50000"/>
              </a:spcBef>
            </a:pPr>
            <a:r>
              <a:rPr lang="ru-RU" sz="4000">
                <a:solidFill>
                  <a:schemeClr val="tx1"/>
                </a:solidFill>
                <a:ea typeface="Geneva"/>
                <a:cs typeface="Geneva"/>
              </a:rPr>
              <a:t>Спасибо</a:t>
            </a:r>
            <a:r>
              <a:rPr lang="en-US" sz="4000">
                <a:solidFill>
                  <a:schemeClr val="tx1"/>
                </a:solidFill>
                <a:ea typeface="Geneva"/>
                <a:cs typeface="Geneva"/>
              </a:rPr>
              <a:t>!</a:t>
            </a:r>
          </a:p>
        </p:txBody>
      </p:sp>
      <p:sp>
        <p:nvSpPr>
          <p:cNvPr id="43013" name="Rectangle 4"/>
          <p:cNvSpPr>
            <a:spLocks noChangeArrowheads="1"/>
          </p:cNvSpPr>
          <p:nvPr/>
        </p:nvSpPr>
        <p:spPr bwMode="auto">
          <a:xfrm>
            <a:off x="533400" y="5886450"/>
            <a:ext cx="7937500" cy="742950"/>
          </a:xfrm>
          <a:prstGeom prst="rect">
            <a:avLst/>
          </a:prstGeom>
          <a:noFill/>
          <a:ln w="9525">
            <a:noFill/>
            <a:miter lim="800000"/>
            <a:headEnd/>
            <a:tailEnd/>
          </a:ln>
        </p:spPr>
        <p:txBody>
          <a:bodyPr/>
          <a:lstStyle/>
          <a:p>
            <a:pPr>
              <a:lnSpc>
                <a:spcPct val="90000"/>
              </a:lnSpc>
            </a:pPr>
            <a:r>
              <a:rPr lang="en-US" sz="900" b="0">
                <a:solidFill>
                  <a:schemeClr val="tx1"/>
                </a:solidFill>
                <a:ea typeface="Geneva"/>
                <a:cs typeface="Geneva"/>
              </a:rPr>
              <a:t>MIPS, MIPS32, MIPS64, MIPS-Based, MIPS-Verified, MIPS Technologies logo are trademarks of MIPS Technologies, Inc. and registered in the U.S. Patent and Trademark Office. MIPS, MIPS32, MIPS64, MIPS-Based, MIPS Logo, MIPS Technologies Logo, Aptiv, microAptiv, interAptiv, proAptiv, CorExtend, Pro Series, microMIPS, M14K, M4K, 4KE, 4KEc, 24K, 24KE, 34K, 74K, 1004K, 1074K, MIPS Navigator, and FS2 are trademarks or registered trademarks of MIPS Technologies, Inc. in the United States and other countries.</a:t>
            </a:r>
          </a:p>
          <a:p>
            <a:pPr>
              <a:lnSpc>
                <a:spcPct val="90000"/>
              </a:lnSpc>
              <a:spcBef>
                <a:spcPct val="20000"/>
              </a:spcBef>
              <a:buClr>
                <a:srgbClr val="E64418"/>
              </a:buClr>
              <a:buFont typeface="Wingdings" pitchFamily="2" charset="2"/>
              <a:buChar char="v"/>
            </a:pPr>
            <a:endParaRPr lang="en-US" sz="1000" b="0">
              <a:solidFill>
                <a:schemeClr val="tx1"/>
              </a:solidFill>
              <a:ea typeface="Geneva"/>
              <a:cs typeface="Geneva"/>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ru-RU" smtClean="0"/>
              <a:t>Процессоры </a:t>
            </a:r>
            <a:r>
              <a:rPr lang="en-US" smtClean="0"/>
              <a:t>MIPS</a:t>
            </a:r>
            <a:r>
              <a:rPr lang="ru-RU" smtClean="0"/>
              <a:t> в поп-культуре</a:t>
            </a:r>
            <a:endParaRPr lang="en-US" smtClean="0"/>
          </a:p>
        </p:txBody>
      </p:sp>
      <p:sp>
        <p:nvSpPr>
          <p:cNvPr id="31747" name="Content Placeholder 2"/>
          <p:cNvSpPr>
            <a:spLocks noGrp="1"/>
          </p:cNvSpPr>
          <p:nvPr>
            <p:ph idx="4294967295"/>
          </p:nvPr>
        </p:nvSpPr>
        <p:spPr>
          <a:xfrm>
            <a:off x="152400" y="1298575"/>
            <a:ext cx="8636000" cy="1901825"/>
          </a:xfrm>
        </p:spPr>
        <p:txBody>
          <a:bodyPr/>
          <a:lstStyle/>
          <a:p>
            <a:pPr eaLnBrk="1" hangingPunct="1"/>
            <a:r>
              <a:rPr lang="ru-RU" sz="1800" smtClean="0"/>
              <a:t>Компьютеры, на которых снимали фильм «Парк Юрского Периода»</a:t>
            </a:r>
          </a:p>
          <a:p>
            <a:pPr eaLnBrk="1" hangingPunct="1"/>
            <a:endParaRPr lang="ru-RU" sz="1800" smtClean="0"/>
          </a:p>
          <a:p>
            <a:pPr eaLnBrk="1" hangingPunct="1"/>
            <a:r>
              <a:rPr lang="ru-RU" sz="1800" smtClean="0"/>
              <a:t>Спутники Японского агентства аэрокосмических исследований JAXA</a:t>
            </a:r>
            <a:endParaRPr lang="en-US" sz="1800" smtClean="0"/>
          </a:p>
          <a:p>
            <a:pPr eaLnBrk="1" hangingPunct="1"/>
            <a:endParaRPr lang="ru-RU" sz="1800" smtClean="0"/>
          </a:p>
          <a:p>
            <a:pPr eaLnBrk="1" hangingPunct="1"/>
            <a:r>
              <a:rPr lang="ru-RU" sz="1800" smtClean="0"/>
              <a:t>Робот-собака «Айбо»</a:t>
            </a:r>
            <a:r>
              <a:rPr lang="en-US" sz="1800" smtClean="0"/>
              <a:t> </a:t>
            </a:r>
            <a:r>
              <a:rPr lang="ru-RU" sz="1800" smtClean="0"/>
              <a:t>от </a:t>
            </a:r>
            <a:r>
              <a:rPr lang="en-US" sz="1800" smtClean="0"/>
              <a:t>Sony</a:t>
            </a:r>
            <a:endParaRPr lang="ru-RU" sz="1800" smtClean="0"/>
          </a:p>
        </p:txBody>
      </p:sp>
      <p:pic>
        <p:nvPicPr>
          <p:cNvPr id="31748" name="Picture 9" descr="IMAG1172-edited"/>
          <p:cNvPicPr>
            <a:picLocks noChangeAspect="1" noChangeArrowheads="1"/>
          </p:cNvPicPr>
          <p:nvPr/>
        </p:nvPicPr>
        <p:blipFill>
          <a:blip r:embed="rId2" cstate="print"/>
          <a:srcRect/>
          <a:stretch>
            <a:fillRect/>
          </a:stretch>
        </p:blipFill>
        <p:spPr bwMode="auto">
          <a:xfrm>
            <a:off x="6988175" y="3397250"/>
            <a:ext cx="1846263" cy="2794000"/>
          </a:xfrm>
          <a:prstGeom prst="rect">
            <a:avLst/>
          </a:prstGeom>
          <a:noFill/>
          <a:ln w="9525">
            <a:noFill/>
            <a:miter lim="800000"/>
            <a:headEnd/>
            <a:tailEnd/>
          </a:ln>
        </p:spPr>
      </p:pic>
      <p:pic>
        <p:nvPicPr>
          <p:cNvPr id="31749" name="Picture 10" descr="Jurassic_Park_poster"/>
          <p:cNvPicPr>
            <a:picLocks noChangeAspect="1" noChangeArrowheads="1"/>
          </p:cNvPicPr>
          <p:nvPr/>
        </p:nvPicPr>
        <p:blipFill>
          <a:blip r:embed="rId3" cstate="print"/>
          <a:srcRect/>
          <a:stretch>
            <a:fillRect/>
          </a:stretch>
        </p:blipFill>
        <p:spPr bwMode="auto">
          <a:xfrm>
            <a:off x="295275" y="3408363"/>
            <a:ext cx="1852613" cy="2754312"/>
          </a:xfrm>
          <a:prstGeom prst="rect">
            <a:avLst/>
          </a:prstGeom>
          <a:noFill/>
          <a:ln w="9525">
            <a:noFill/>
            <a:miter lim="800000"/>
            <a:headEnd/>
            <a:tailEnd/>
          </a:ln>
        </p:spPr>
      </p:pic>
      <p:pic>
        <p:nvPicPr>
          <p:cNvPr id="31750" name="Picture 11" descr="JAXA HTV-thumb-445x277"/>
          <p:cNvPicPr>
            <a:picLocks noChangeAspect="1" noChangeArrowheads="1"/>
          </p:cNvPicPr>
          <p:nvPr/>
        </p:nvPicPr>
        <p:blipFill>
          <a:blip r:embed="rId4" cstate="print"/>
          <a:srcRect/>
          <a:stretch>
            <a:fillRect/>
          </a:stretch>
        </p:blipFill>
        <p:spPr bwMode="auto">
          <a:xfrm>
            <a:off x="2351088" y="3382963"/>
            <a:ext cx="4471987" cy="2782887"/>
          </a:xfrm>
          <a:prstGeom prst="rect">
            <a:avLst/>
          </a:prstGeom>
          <a:noFill/>
          <a:ln w="9525">
            <a:noFill/>
            <a:miter lim="800000"/>
            <a:headEnd/>
            <a:tailEnd/>
          </a:ln>
        </p:spPr>
      </p:pic>
      <p:sp>
        <p:nvSpPr>
          <p:cNvPr id="31751" name="Text Box 12"/>
          <p:cNvSpPr txBox="1">
            <a:spLocks noChangeArrowheads="1"/>
          </p:cNvSpPr>
          <p:nvPr/>
        </p:nvSpPr>
        <p:spPr bwMode="auto">
          <a:xfrm>
            <a:off x="309563" y="6245225"/>
            <a:ext cx="8523287" cy="228600"/>
          </a:xfrm>
          <a:prstGeom prst="rect">
            <a:avLst/>
          </a:prstGeom>
          <a:noFill/>
          <a:ln w="9525" algn="ctr">
            <a:noFill/>
            <a:miter lim="800000"/>
            <a:headEnd/>
            <a:tailEnd/>
          </a:ln>
        </p:spPr>
        <p:txBody>
          <a:bodyPr>
            <a:spAutoFit/>
          </a:bodyPr>
          <a:lstStyle/>
          <a:p>
            <a:pPr lvl="2">
              <a:spcBef>
                <a:spcPct val="20000"/>
              </a:spcBef>
              <a:buClr>
                <a:srgbClr val="E64418"/>
              </a:buClr>
              <a:buFont typeface="Wingdings" pitchFamily="2" charset="2"/>
              <a:buNone/>
            </a:pPr>
            <a:r>
              <a:rPr lang="en-US" sz="900" b="0">
                <a:solidFill>
                  <a:schemeClr val="tx1"/>
                </a:solidFill>
              </a:rPr>
              <a:t>Источник снимка </a:t>
            </a:r>
            <a:r>
              <a:rPr lang="ru-RU" sz="900" b="0">
                <a:solidFill>
                  <a:schemeClr val="tx1"/>
                </a:solidFill>
              </a:rPr>
              <a:t>спутников </a:t>
            </a:r>
            <a:r>
              <a:rPr lang="en-US" sz="900" b="0">
                <a:solidFill>
                  <a:schemeClr val="tx1"/>
                </a:solidFill>
              </a:rPr>
              <a:t>http://www.flightglobal.com/blogs/hyperbola/2009/01/jaxa-president-talks-downmass-1.html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normAutofit/>
          </a:bodyPr>
          <a:lstStyle/>
          <a:p>
            <a:r>
              <a:rPr lang="en-US" altLang="ja-JP" sz="2500" smtClean="0">
                <a:ea typeface="MS PGothic" pitchFamily="34" charset="-128"/>
              </a:rPr>
              <a:t>Industry’s Most </a:t>
            </a:r>
            <a:br>
              <a:rPr lang="en-US" altLang="ja-JP" sz="2500" smtClean="0">
                <a:ea typeface="MS PGothic" pitchFamily="34" charset="-128"/>
              </a:rPr>
            </a:br>
            <a:r>
              <a:rPr lang="en-US" altLang="ja-JP" sz="2500" smtClean="0">
                <a:ea typeface="MS PGothic" pitchFamily="34" charset="-128"/>
              </a:rPr>
              <a:t>Scalable Processor Architecture</a:t>
            </a:r>
          </a:p>
        </p:txBody>
      </p:sp>
      <p:grpSp>
        <p:nvGrpSpPr>
          <p:cNvPr id="38915" name="Group 34"/>
          <p:cNvGrpSpPr>
            <a:grpSpLocks/>
          </p:cNvGrpSpPr>
          <p:nvPr/>
        </p:nvGrpSpPr>
        <p:grpSpPr bwMode="auto">
          <a:xfrm>
            <a:off x="685800" y="2024063"/>
            <a:ext cx="3359150" cy="3833812"/>
            <a:chOff x="1243012" y="2023963"/>
            <a:chExt cx="3359151" cy="3833473"/>
          </a:xfrm>
        </p:grpSpPr>
        <p:pic>
          <p:nvPicPr>
            <p:cNvPr id="38916" name="Picture 43" descr="07-360_enthead"/>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70238" y="4100074"/>
              <a:ext cx="1028700" cy="649287"/>
            </a:xfrm>
            <a:prstGeom prst="rect">
              <a:avLst/>
            </a:prstGeom>
            <a:noFill/>
            <a:ln w="9525">
              <a:noFill/>
              <a:miter lim="800000"/>
              <a:headEnd/>
              <a:tailEnd/>
            </a:ln>
          </p:spPr>
        </p:pic>
        <p:grpSp>
          <p:nvGrpSpPr>
            <p:cNvPr id="38917" name="Group 33"/>
            <p:cNvGrpSpPr>
              <a:grpSpLocks/>
            </p:cNvGrpSpPr>
            <p:nvPr/>
          </p:nvGrpSpPr>
          <p:grpSpPr bwMode="auto">
            <a:xfrm>
              <a:off x="1243012" y="2023963"/>
              <a:ext cx="3359151" cy="3833473"/>
              <a:chOff x="1243012" y="2023963"/>
              <a:chExt cx="3359151" cy="3833473"/>
            </a:xfrm>
          </p:grpSpPr>
          <p:pic>
            <p:nvPicPr>
              <p:cNvPr id="38918" name="Picture 5" descr="PIC32-USB_Block%20Diagram_w%20Chip"/>
              <p:cNvPicPr>
                <a:picLocks noChangeAspect="1" noChangeArrowheads="1"/>
              </p:cNvPicPr>
              <p:nvPr/>
            </p:nvPicPr>
            <p:blipFill>
              <a:blip r:embed="rId4" cstate="print">
                <a:clrChange>
                  <a:clrFrom>
                    <a:srgbClr val="FFFFFF"/>
                  </a:clrFrom>
                  <a:clrTo>
                    <a:srgbClr val="FFFFFF">
                      <a:alpha val="0"/>
                    </a:srgbClr>
                  </a:clrTo>
                </a:clrChange>
              </a:blip>
              <a:srcRect l="11095" r="13148" b="-575"/>
              <a:stretch>
                <a:fillRect/>
              </a:stretch>
            </p:blipFill>
            <p:spPr bwMode="auto">
              <a:xfrm>
                <a:off x="1243012" y="2023963"/>
                <a:ext cx="758825" cy="719137"/>
              </a:xfrm>
              <a:prstGeom prst="rect">
                <a:avLst/>
              </a:prstGeom>
              <a:noFill/>
              <a:ln w="9525">
                <a:noFill/>
                <a:miter lim="800000"/>
                <a:headEnd/>
                <a:tailEnd/>
              </a:ln>
            </p:spPr>
          </p:pic>
          <p:sp>
            <p:nvSpPr>
              <p:cNvPr id="38919" name="Text Box 6"/>
              <p:cNvSpPr txBox="1">
                <a:spLocks noChangeArrowheads="1"/>
              </p:cNvSpPr>
              <p:nvPr/>
            </p:nvSpPr>
            <p:spPr bwMode="auto">
              <a:xfrm>
                <a:off x="1282700" y="2835167"/>
                <a:ext cx="1641475" cy="517468"/>
              </a:xfrm>
              <a:prstGeom prst="rect">
                <a:avLst/>
              </a:prstGeom>
              <a:noFill/>
              <a:ln w="9525">
                <a:noFill/>
                <a:miter lim="800000"/>
                <a:headEnd/>
                <a:tailEnd/>
              </a:ln>
            </p:spPr>
            <p:txBody>
              <a:bodyPr>
                <a:spAutoFit/>
              </a:bodyPr>
              <a:lstStyle/>
              <a:p>
                <a:pPr algn="ctr">
                  <a:spcBef>
                    <a:spcPct val="50000"/>
                  </a:spcBef>
                </a:pPr>
                <a:r>
                  <a:rPr lang="en-US" altLang="ja-JP" sz="1400">
                    <a:solidFill>
                      <a:srgbClr val="8AB900"/>
                    </a:solidFill>
                    <a:ea typeface="Geneva"/>
                    <a:cs typeface="Geneva"/>
                  </a:rPr>
                  <a:t>Microchip PIC32 Microcontrollers</a:t>
                </a:r>
              </a:p>
            </p:txBody>
          </p:sp>
          <p:pic>
            <p:nvPicPr>
              <p:cNvPr id="38920" name="Picture 7" descr="25603-2"/>
              <p:cNvPicPr>
                <a:picLocks noChangeAspect="1" noChangeArrowheads="1"/>
              </p:cNvPicPr>
              <p:nvPr/>
            </p:nvPicPr>
            <p:blipFill>
              <a:blip r:embed="rId5" cstate="print"/>
              <a:srcRect/>
              <a:stretch>
                <a:fillRect/>
              </a:stretch>
            </p:blipFill>
            <p:spPr bwMode="auto">
              <a:xfrm>
                <a:off x="2433638" y="4412811"/>
                <a:ext cx="449263" cy="406400"/>
              </a:xfrm>
              <a:prstGeom prst="rect">
                <a:avLst/>
              </a:prstGeom>
              <a:noFill/>
              <a:ln w="9525">
                <a:noFill/>
                <a:miter lim="800000"/>
                <a:headEnd/>
                <a:tailEnd/>
              </a:ln>
            </p:spPr>
          </p:pic>
          <p:pic>
            <p:nvPicPr>
              <p:cNvPr id="38921" name="Picture 46" descr="c0072644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92513" y="4930336"/>
                <a:ext cx="1009650" cy="927100"/>
              </a:xfrm>
              <a:prstGeom prst="rect">
                <a:avLst/>
              </a:prstGeom>
              <a:noFill/>
              <a:ln w="9525">
                <a:noFill/>
                <a:miter lim="800000"/>
                <a:headEnd/>
                <a:tailEnd/>
              </a:ln>
            </p:spPr>
          </p:pic>
          <p:pic>
            <p:nvPicPr>
              <p:cNvPr id="38922" name="Picture 55" descr="frigidaire-affinity-washer-drye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73199" y="3898461"/>
                <a:ext cx="808507" cy="815975"/>
              </a:xfrm>
              <a:prstGeom prst="rect">
                <a:avLst/>
              </a:prstGeom>
              <a:noFill/>
              <a:ln w="9525">
                <a:noFill/>
                <a:miter lim="800000"/>
                <a:headEnd/>
                <a:tailEnd/>
              </a:ln>
            </p:spPr>
          </p:pic>
          <p:pic>
            <p:nvPicPr>
              <p:cNvPr id="38923" name="Picture 56" descr="rs05_025s"/>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470025" y="4994941"/>
                <a:ext cx="1730375" cy="827570"/>
              </a:xfrm>
              <a:prstGeom prst="rect">
                <a:avLst/>
              </a:prstGeom>
              <a:noFill/>
              <a:ln w="9525">
                <a:noFill/>
                <a:miter lim="800000"/>
                <a:headEnd/>
                <a:tailEnd/>
              </a:ln>
            </p:spPr>
          </p:pic>
        </p:grpSp>
      </p:grpSp>
      <p:grpSp>
        <p:nvGrpSpPr>
          <p:cNvPr id="38924" name="Group 36"/>
          <p:cNvGrpSpPr>
            <a:grpSpLocks/>
          </p:cNvGrpSpPr>
          <p:nvPr/>
        </p:nvGrpSpPr>
        <p:grpSpPr bwMode="auto">
          <a:xfrm>
            <a:off x="5302250" y="1465263"/>
            <a:ext cx="3284538" cy="4367212"/>
            <a:chOff x="5859463" y="1465263"/>
            <a:chExt cx="3284537" cy="4366773"/>
          </a:xfrm>
        </p:grpSpPr>
        <p:pic>
          <p:nvPicPr>
            <p:cNvPr id="38925" name="Picture 13" descr="Octeon_chip"/>
            <p:cNvPicPr>
              <a:picLocks noChangeAspect="1" noChangeArrowheads="1"/>
            </p:cNvPicPr>
            <p:nvPr/>
          </p:nvPicPr>
          <p:blipFill>
            <a:blip r:embed="rId9" cstate="print"/>
            <a:srcRect/>
            <a:stretch>
              <a:fillRect/>
            </a:stretch>
          </p:blipFill>
          <p:spPr bwMode="auto">
            <a:xfrm>
              <a:off x="6224588" y="1828801"/>
              <a:ext cx="1054100" cy="976313"/>
            </a:xfrm>
            <a:prstGeom prst="rect">
              <a:avLst/>
            </a:prstGeom>
            <a:noFill/>
            <a:ln w="9525">
              <a:noFill/>
              <a:miter lim="800000"/>
              <a:headEnd/>
              <a:tailEnd/>
            </a:ln>
          </p:spPr>
        </p:pic>
        <p:sp>
          <p:nvSpPr>
            <p:cNvPr id="12307" name="Text Box 14"/>
            <p:cNvSpPr txBox="1">
              <a:spLocks noChangeArrowheads="1"/>
            </p:cNvSpPr>
            <p:nvPr/>
          </p:nvSpPr>
          <p:spPr bwMode="auto">
            <a:xfrm>
              <a:off x="5859463" y="2895456"/>
              <a:ext cx="2393949" cy="436519"/>
            </a:xfrm>
            <a:prstGeom prst="rect">
              <a:avLst/>
            </a:prstGeom>
            <a:noFill/>
            <a:ln w="9525">
              <a:noFill/>
              <a:miter lim="800000"/>
              <a:headEnd/>
              <a:tailEnd/>
            </a:ln>
          </p:spPr>
          <p:txBody>
            <a:bodyPr>
              <a:spAutoFit/>
            </a:bodyPr>
            <a:lstStyle/>
            <a:p>
              <a:pPr algn="ctr">
                <a:spcBef>
                  <a:spcPct val="50000"/>
                </a:spcBef>
                <a:defRPr/>
              </a:pPr>
              <a:r>
                <a:rPr lang="en-US" sz="1400" dirty="0">
                  <a:solidFill>
                    <a:schemeClr val="accent6"/>
                  </a:solidFill>
                  <a:ea typeface="Geneva" charset="-128"/>
                  <a:cs typeface="+mn-cs"/>
                </a:rPr>
                <a:t>64-bit  </a:t>
              </a:r>
              <a:r>
                <a:rPr lang="en-US" sz="1400" dirty="0" err="1">
                  <a:solidFill>
                    <a:schemeClr val="accent6"/>
                  </a:solidFill>
                  <a:ea typeface="Geneva" charset="-128"/>
                  <a:cs typeface="+mn-cs"/>
                </a:rPr>
                <a:t>Multicore</a:t>
              </a:r>
              <a:r>
                <a:rPr lang="en-US" sz="1400" dirty="0">
                  <a:solidFill>
                    <a:schemeClr val="accent6"/>
                  </a:solidFill>
                  <a:ea typeface="Geneva" charset="-128"/>
                  <a:cs typeface="+mn-cs"/>
                </a:rPr>
                <a:t> Chips for Advanced Networking</a:t>
              </a:r>
            </a:p>
          </p:txBody>
        </p:sp>
        <p:pic>
          <p:nvPicPr>
            <p:cNvPr id="38927" name="Picture 15" descr="NETL-Chip"/>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248525" y="2051051"/>
              <a:ext cx="809625" cy="682625"/>
            </a:xfrm>
            <a:prstGeom prst="rect">
              <a:avLst/>
            </a:prstGeom>
            <a:noFill/>
            <a:ln w="9525">
              <a:noFill/>
              <a:miter lim="800000"/>
              <a:headEnd/>
              <a:tailEnd/>
            </a:ln>
          </p:spPr>
        </p:pic>
        <p:pic>
          <p:nvPicPr>
            <p:cNvPr id="38928" name="Picture 16" descr="BaseStation"/>
            <p:cNvPicPr>
              <a:picLocks noChangeAspect="1" noChangeArrowheads="1"/>
            </p:cNvPicPr>
            <p:nvPr/>
          </p:nvPicPr>
          <p:blipFill>
            <a:blip r:embed="rId11" cstate="print">
              <a:clrChange>
                <a:clrFrom>
                  <a:srgbClr val="FFFFFF"/>
                </a:clrFrom>
                <a:clrTo>
                  <a:srgbClr val="FFFFFF">
                    <a:alpha val="0"/>
                  </a:srgbClr>
                </a:clrTo>
              </a:clrChange>
            </a:blip>
            <a:srcRect l="17487" r="16940" b="677"/>
            <a:stretch>
              <a:fillRect/>
            </a:stretch>
          </p:blipFill>
          <p:spPr bwMode="auto">
            <a:xfrm>
              <a:off x="8166100" y="1465263"/>
              <a:ext cx="977900" cy="3581400"/>
            </a:xfrm>
            <a:prstGeom prst="rect">
              <a:avLst/>
            </a:prstGeom>
            <a:noFill/>
            <a:ln w="9525">
              <a:noFill/>
              <a:miter lim="800000"/>
              <a:headEnd/>
              <a:tailEnd/>
            </a:ln>
          </p:spPr>
        </p:pic>
        <p:pic>
          <p:nvPicPr>
            <p:cNvPr id="38929" name="Picture 38" descr="Bharti Airtel.jpg"/>
            <p:cNvPicPr>
              <a:picLocks noChangeAspect="1"/>
            </p:cNvPicPr>
            <p:nvPr/>
          </p:nvPicPr>
          <p:blipFill>
            <a:blip r:embed="rId12" cstate="print"/>
            <a:srcRect/>
            <a:stretch>
              <a:fillRect/>
            </a:stretch>
          </p:blipFill>
          <p:spPr bwMode="auto">
            <a:xfrm>
              <a:off x="6921500" y="4001617"/>
              <a:ext cx="887412" cy="949357"/>
            </a:xfrm>
            <a:prstGeom prst="rect">
              <a:avLst/>
            </a:prstGeom>
            <a:noFill/>
            <a:ln w="50800">
              <a:noFill/>
              <a:miter lim="800000"/>
              <a:headEnd/>
              <a:tailEnd/>
            </a:ln>
          </p:spPr>
        </p:pic>
        <p:pic>
          <p:nvPicPr>
            <p:cNvPr id="38930" name="Picture 18" descr="Netgear RangeMax Dual Band Wireless-N Router"/>
            <p:cNvPicPr>
              <a:picLocks noChangeAspect="1" noChangeArrowheads="1"/>
            </p:cNvPicPr>
            <p:nvPr/>
          </p:nvPicPr>
          <p:blipFill>
            <a:blip r:embed="rId13" cstate="print"/>
            <a:srcRect l="23334" t="-667" r="20667" b="-667"/>
            <a:stretch>
              <a:fillRect/>
            </a:stretch>
          </p:blipFill>
          <p:spPr bwMode="auto">
            <a:xfrm>
              <a:off x="7747000" y="4845200"/>
              <a:ext cx="546100" cy="986836"/>
            </a:xfrm>
            <a:prstGeom prst="rect">
              <a:avLst/>
            </a:prstGeom>
            <a:noFill/>
            <a:ln w="9525">
              <a:noFill/>
              <a:miter lim="800000"/>
              <a:headEnd/>
              <a:tailEnd/>
            </a:ln>
          </p:spPr>
        </p:pic>
      </p:grpSp>
      <p:sp>
        <p:nvSpPr>
          <p:cNvPr id="32" name="Right Arrow 31"/>
          <p:cNvSpPr>
            <a:spLocks noChangeArrowheads="1"/>
          </p:cNvSpPr>
          <p:nvPr/>
        </p:nvSpPr>
        <p:spPr bwMode="auto">
          <a:xfrm>
            <a:off x="903288" y="3263900"/>
            <a:ext cx="6769100" cy="469900"/>
          </a:xfrm>
          <a:prstGeom prst="rightArrow">
            <a:avLst>
              <a:gd name="adj1" fmla="val 50000"/>
              <a:gd name="adj2" fmla="val 50019"/>
            </a:avLst>
          </a:prstGeom>
          <a:solidFill>
            <a:srgbClr val="40404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E64418"/>
              </a:buClr>
              <a:defRPr/>
            </a:pPr>
            <a:endParaRPr lang="ja-JP" altLang="en-US">
              <a:solidFill>
                <a:srgbClr val="FFFFFF"/>
              </a:solidFill>
            </a:endParaRPr>
          </a:p>
        </p:txBody>
      </p:sp>
      <p:grpSp>
        <p:nvGrpSpPr>
          <p:cNvPr id="38934" name="Group 37"/>
          <p:cNvGrpSpPr>
            <a:grpSpLocks/>
          </p:cNvGrpSpPr>
          <p:nvPr/>
        </p:nvGrpSpPr>
        <p:grpSpPr bwMode="auto">
          <a:xfrm>
            <a:off x="1524000" y="1903413"/>
            <a:ext cx="5251450" cy="4043362"/>
            <a:chOff x="2081212" y="1903414"/>
            <a:chExt cx="5251451" cy="4042922"/>
          </a:xfrm>
        </p:grpSpPr>
        <p:sp>
          <p:nvSpPr>
            <p:cNvPr id="12295" name="Text Box 20"/>
            <p:cNvSpPr txBox="1">
              <a:spLocks noChangeArrowheads="1"/>
            </p:cNvSpPr>
            <p:nvPr/>
          </p:nvSpPr>
          <p:spPr bwMode="auto">
            <a:xfrm>
              <a:off x="3657600" y="3708205"/>
              <a:ext cx="2540000" cy="304767"/>
            </a:xfrm>
            <a:prstGeom prst="rect">
              <a:avLst/>
            </a:prstGeom>
            <a:noFill/>
            <a:ln w="9525">
              <a:noFill/>
              <a:miter lim="800000"/>
              <a:headEnd/>
              <a:tailEnd/>
            </a:ln>
          </p:spPr>
          <p:txBody>
            <a:bodyPr>
              <a:spAutoFit/>
            </a:bodyPr>
            <a:lstStyle/>
            <a:p>
              <a:pPr algn="ctr">
                <a:spcBef>
                  <a:spcPct val="50000"/>
                </a:spcBef>
                <a:defRPr/>
              </a:pPr>
              <a:r>
                <a:rPr lang="en-US" sz="1400">
                  <a:solidFill>
                    <a:schemeClr val="accent6"/>
                  </a:solidFill>
                  <a:ea typeface="Geneva" charset="-128"/>
                  <a:cs typeface="+mn-cs"/>
                </a:rPr>
                <a:t>And everything in between</a:t>
              </a:r>
            </a:p>
          </p:txBody>
        </p:sp>
        <p:pic>
          <p:nvPicPr>
            <p:cNvPr id="38936" name="Picture 27" descr="Digital Cube V43 Navi_2"/>
            <p:cNvPicPr>
              <a:picLocks noChangeAspect="1" noChangeArrowheads="1"/>
            </p:cNvPicPr>
            <p:nvPr/>
          </p:nvPicPr>
          <p:blipFill>
            <a:blip r:embed="rId14" cstate="print">
              <a:clrChange>
                <a:clrFrom>
                  <a:srgbClr val="000000"/>
                </a:clrFrom>
                <a:clrTo>
                  <a:srgbClr val="000000">
                    <a:alpha val="0"/>
                  </a:srgbClr>
                </a:clrTo>
              </a:clrChange>
            </a:blip>
            <a:srcRect/>
            <a:stretch>
              <a:fillRect/>
            </a:stretch>
          </p:blipFill>
          <p:spPr bwMode="auto">
            <a:xfrm>
              <a:off x="3487738" y="2793011"/>
              <a:ext cx="548640" cy="331053"/>
            </a:xfrm>
            <a:prstGeom prst="rect">
              <a:avLst/>
            </a:prstGeom>
            <a:noFill/>
            <a:ln w="50800">
              <a:noFill/>
              <a:miter lim="800000"/>
              <a:headEnd/>
              <a:tailEnd/>
            </a:ln>
          </p:spPr>
        </p:pic>
        <p:pic>
          <p:nvPicPr>
            <p:cNvPr id="38937" name="Picture 28" descr="PSP"/>
            <p:cNvPicPr>
              <a:picLocks noChangeAspect="1" noChangeArrowheads="1"/>
            </p:cNvPicPr>
            <p:nvPr/>
          </p:nvPicPr>
          <p:blipFill>
            <a:blip r:embed="rId15" cstate="print"/>
            <a:srcRect/>
            <a:stretch>
              <a:fillRect/>
            </a:stretch>
          </p:blipFill>
          <p:spPr bwMode="auto">
            <a:xfrm>
              <a:off x="2081212" y="2044630"/>
              <a:ext cx="728663" cy="469900"/>
            </a:xfrm>
            <a:prstGeom prst="rect">
              <a:avLst/>
            </a:prstGeom>
            <a:noFill/>
            <a:ln w="9525">
              <a:noFill/>
              <a:miter lim="800000"/>
              <a:headEnd/>
              <a:tailEnd/>
            </a:ln>
          </p:spPr>
        </p:pic>
        <p:pic>
          <p:nvPicPr>
            <p:cNvPr id="38938" name="Picture 59" descr="flip1"/>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2987675" y="2565257"/>
              <a:ext cx="311150" cy="635000"/>
            </a:xfrm>
            <a:prstGeom prst="rect">
              <a:avLst/>
            </a:prstGeom>
            <a:noFill/>
            <a:ln w="9525">
              <a:noFill/>
              <a:miter lim="800000"/>
              <a:headEnd/>
              <a:tailEnd/>
            </a:ln>
          </p:spPr>
        </p:pic>
        <p:pic>
          <p:nvPicPr>
            <p:cNvPr id="38939" name="Picture 46" descr="roku-digital-video-player.jpg"/>
            <p:cNvPicPr>
              <a:picLocks noChangeAspect="1"/>
            </p:cNvPicPr>
            <p:nvPr/>
          </p:nvPicPr>
          <p:blipFill>
            <a:blip r:embed="rId17" cstate="print"/>
            <a:srcRect/>
            <a:stretch>
              <a:fillRect/>
            </a:stretch>
          </p:blipFill>
          <p:spPr bwMode="auto">
            <a:xfrm>
              <a:off x="6494463" y="5228786"/>
              <a:ext cx="838200" cy="603250"/>
            </a:xfrm>
            <a:prstGeom prst="rect">
              <a:avLst/>
            </a:prstGeom>
            <a:noFill/>
            <a:ln w="50800">
              <a:noFill/>
              <a:miter lim="800000"/>
              <a:headEnd/>
              <a:tailEnd/>
            </a:ln>
          </p:spPr>
        </p:pic>
        <p:pic>
          <p:nvPicPr>
            <p:cNvPr id="38940" name="Picture 57" descr="Teledex VoIP Hotel Phones"/>
            <p:cNvPicPr>
              <a:picLocks noChangeAspect="1" noChangeArrowheads="1"/>
            </p:cNvPicPr>
            <p:nvPr/>
          </p:nvPicPr>
          <p:blipFill>
            <a:blip r:embed="rId18" cstate="print"/>
            <a:srcRect/>
            <a:stretch>
              <a:fillRect/>
            </a:stretch>
          </p:blipFill>
          <p:spPr bwMode="auto">
            <a:xfrm>
              <a:off x="5997575" y="4547749"/>
              <a:ext cx="819150" cy="519113"/>
            </a:xfrm>
            <a:prstGeom prst="rect">
              <a:avLst/>
            </a:prstGeom>
            <a:noFill/>
            <a:ln w="50800">
              <a:noFill/>
              <a:miter lim="800000"/>
              <a:headEnd/>
              <a:tailEnd/>
            </a:ln>
          </p:spPr>
        </p:pic>
        <p:pic>
          <p:nvPicPr>
            <p:cNvPr id="38941" name="Picture 12" descr="TV"/>
            <p:cNvPicPr>
              <a:picLocks noChangeAspect="1" noChangeArrowheads="1"/>
            </p:cNvPicPr>
            <p:nvPr/>
          </p:nvPicPr>
          <p:blipFill>
            <a:blip r:embed="rId19" cstate="print"/>
            <a:srcRect/>
            <a:stretch>
              <a:fillRect/>
            </a:stretch>
          </p:blipFill>
          <p:spPr bwMode="auto">
            <a:xfrm>
              <a:off x="4735514" y="4130235"/>
              <a:ext cx="1067258" cy="996951"/>
            </a:xfrm>
            <a:prstGeom prst="rect">
              <a:avLst/>
            </a:prstGeom>
            <a:noFill/>
            <a:ln w="9525">
              <a:noFill/>
              <a:miter lim="800000"/>
              <a:headEnd/>
              <a:tailEnd/>
            </a:ln>
          </p:spPr>
        </p:pic>
        <p:pic>
          <p:nvPicPr>
            <p:cNvPr id="38942" name="Picture 39" descr="Popcorn model-C200.jpg"/>
            <p:cNvPicPr>
              <a:picLocks noChangeAspect="1"/>
            </p:cNvPicPr>
            <p:nvPr/>
          </p:nvPicPr>
          <p:blipFill>
            <a:blip r:embed="rId20" cstate="print"/>
            <a:srcRect/>
            <a:stretch>
              <a:fillRect/>
            </a:stretch>
          </p:blipFill>
          <p:spPr bwMode="auto">
            <a:xfrm>
              <a:off x="5176838" y="5255773"/>
              <a:ext cx="1027113" cy="690563"/>
            </a:xfrm>
            <a:prstGeom prst="rect">
              <a:avLst/>
            </a:prstGeom>
            <a:noFill/>
            <a:ln w="50800">
              <a:noFill/>
              <a:miter lim="800000"/>
              <a:headEnd/>
              <a:tailEnd/>
            </a:ln>
          </p:spPr>
        </p:pic>
        <p:pic>
          <p:nvPicPr>
            <p:cNvPr id="38943" name="Picture 29" descr="gdium-netbook"/>
            <p:cNvPicPr>
              <a:picLocks noChangeAspect="1" noChangeArrowheads="1"/>
            </p:cNvPicPr>
            <p:nvPr/>
          </p:nvPicPr>
          <p:blipFill>
            <a:blip r:embed="rId21" cstate="print">
              <a:clrChange>
                <a:clrFrom>
                  <a:srgbClr val="FFFFFF"/>
                </a:clrFrom>
                <a:clrTo>
                  <a:srgbClr val="FFFFFF">
                    <a:alpha val="0"/>
                  </a:srgbClr>
                </a:clrTo>
              </a:clrChange>
            </a:blip>
            <a:srcRect r="40607"/>
            <a:stretch>
              <a:fillRect/>
            </a:stretch>
          </p:blipFill>
          <p:spPr bwMode="auto">
            <a:xfrm>
              <a:off x="4213225" y="2170114"/>
              <a:ext cx="1031875" cy="987231"/>
            </a:xfrm>
            <a:prstGeom prst="rect">
              <a:avLst/>
            </a:prstGeom>
            <a:noFill/>
            <a:ln w="9525">
              <a:noFill/>
              <a:miter lim="800000"/>
              <a:headEnd/>
              <a:tailEnd/>
            </a:ln>
          </p:spPr>
        </p:pic>
        <p:pic>
          <p:nvPicPr>
            <p:cNvPr id="38944" name="Picture 29" descr="gdium-netbook"/>
            <p:cNvPicPr>
              <a:picLocks noChangeAspect="1" noChangeArrowheads="1"/>
            </p:cNvPicPr>
            <p:nvPr/>
          </p:nvPicPr>
          <p:blipFill>
            <a:blip r:embed="rId21" cstate="print">
              <a:clrChange>
                <a:clrFrom>
                  <a:srgbClr val="FFFFFF"/>
                </a:clrFrom>
                <a:clrTo>
                  <a:srgbClr val="FFFFFF">
                    <a:alpha val="0"/>
                  </a:srgbClr>
                </a:clrTo>
              </a:clrChange>
            </a:blip>
            <a:srcRect l="58662" r="-10562"/>
            <a:stretch>
              <a:fillRect/>
            </a:stretch>
          </p:blipFill>
          <p:spPr bwMode="auto">
            <a:xfrm>
              <a:off x="5283200" y="1903414"/>
              <a:ext cx="901700" cy="987231"/>
            </a:xfrm>
            <a:prstGeom prst="rect">
              <a:avLst/>
            </a:prstGeom>
            <a:noFill/>
            <a:ln w="9525">
              <a:noFill/>
              <a:miter lim="800000"/>
              <a:headEnd/>
              <a:tailEnd/>
            </a:ln>
          </p:spPr>
        </p:pic>
      </p:grpSp>
      <p:pic>
        <p:nvPicPr>
          <p:cNvPr id="38945" name="Picture 81" descr="说明: 未标题-1"/>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3505200" y="1981200"/>
            <a:ext cx="419100" cy="628650"/>
          </a:xfrm>
          <a:prstGeom prst="rect">
            <a:avLst/>
          </a:prstGeom>
          <a:noFill/>
          <a:ln w="9525">
            <a:noFill/>
            <a:miter lim="800000"/>
            <a:headEnd/>
            <a:tailEnd/>
          </a:ln>
        </p:spPr>
      </p:pic>
      <p:pic>
        <p:nvPicPr>
          <p:cNvPr id="38946" name="Picture 48" descr="MIPS Ingenic Android ICS Tablet 2.jpg"/>
          <p:cNvPicPr>
            <a:picLocks noChangeAspect="1"/>
          </p:cNvPicPr>
          <p:nvPr/>
        </p:nvPicPr>
        <p:blipFill>
          <a:blip r:embed="rId23" cstate="print">
            <a:clrChange>
              <a:clrFrom>
                <a:srgbClr val="FFFFFF"/>
              </a:clrFrom>
              <a:clrTo>
                <a:srgbClr val="FFFFFF">
                  <a:alpha val="0"/>
                </a:srgbClr>
              </a:clrTo>
            </a:clrChange>
          </a:blip>
          <a:srcRect/>
          <a:stretch>
            <a:fillRect/>
          </a:stretch>
        </p:blipFill>
        <p:spPr bwMode="auto">
          <a:xfrm>
            <a:off x="2438400" y="1600200"/>
            <a:ext cx="990600" cy="946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r>
              <a:rPr lang="en-US" altLang="zh-CN" dirty="0" smtClean="0">
                <a:ea typeface="SimSun" pitchFamily="2" charset="-122"/>
              </a:rPr>
              <a:t>MIPS Shipping in Major Brands in Digital Home</a:t>
            </a:r>
          </a:p>
        </p:txBody>
      </p:sp>
      <p:pic>
        <p:nvPicPr>
          <p:cNvPr id="44035" name="Picture 107" descr="sony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3400" y="1447800"/>
            <a:ext cx="1449388" cy="290513"/>
          </a:xfrm>
          <a:prstGeom prst="rect">
            <a:avLst/>
          </a:prstGeom>
          <a:noFill/>
          <a:ln w="9525">
            <a:noFill/>
            <a:miter lim="800000"/>
            <a:headEnd/>
            <a:tailEnd/>
          </a:ln>
        </p:spPr>
      </p:pic>
      <p:pic>
        <p:nvPicPr>
          <p:cNvPr id="44036" name="Picture 2" descr="http://t1.gstatic.com/images?q=tbn:ANd9GcT3r5mi9EFnMF4_xmFXCzvo0j-_VAhEwbsC97BEYDbIjd2O-8O5uw"/>
          <p:cNvPicPr>
            <a:picLocks noChangeAspect="1" noChangeArrowheads="1"/>
          </p:cNvPicPr>
          <p:nvPr/>
        </p:nvPicPr>
        <p:blipFill>
          <a:blip r:embed="rId3" cstate="print"/>
          <a:srcRect/>
          <a:stretch>
            <a:fillRect/>
          </a:stretch>
        </p:blipFill>
        <p:spPr bwMode="auto">
          <a:xfrm>
            <a:off x="228600" y="1828800"/>
            <a:ext cx="2362200" cy="1382713"/>
          </a:xfrm>
          <a:prstGeom prst="rect">
            <a:avLst/>
          </a:prstGeom>
          <a:noFill/>
          <a:ln w="9525">
            <a:noFill/>
            <a:miter lim="800000"/>
            <a:headEnd/>
            <a:tailEnd/>
          </a:ln>
        </p:spPr>
      </p:pic>
      <p:pic>
        <p:nvPicPr>
          <p:cNvPr id="44037" name="Picture 10" descr="http://www.youreviewelectronics.com/wp-content/uploads/2008/10/lg-tv-reviews.jpg"/>
          <p:cNvPicPr>
            <a:picLocks noChangeAspect="1" noChangeArrowheads="1"/>
          </p:cNvPicPr>
          <p:nvPr/>
        </p:nvPicPr>
        <p:blipFill>
          <a:blip r:embed="rId4" cstate="print"/>
          <a:srcRect/>
          <a:stretch>
            <a:fillRect/>
          </a:stretch>
        </p:blipFill>
        <p:spPr bwMode="auto">
          <a:xfrm>
            <a:off x="2743200" y="1447800"/>
            <a:ext cx="1371600" cy="666750"/>
          </a:xfrm>
          <a:prstGeom prst="rect">
            <a:avLst/>
          </a:prstGeom>
          <a:noFill/>
          <a:ln w="9525">
            <a:noFill/>
            <a:miter lim="800000"/>
            <a:headEnd/>
            <a:tailEnd/>
          </a:ln>
        </p:spPr>
      </p:pic>
      <p:pic>
        <p:nvPicPr>
          <p:cNvPr id="44038" name="Picture 14" descr="http://myhdtvchoice.com/wp-content/uploads/2008/11/vizio_logo.jpg"/>
          <p:cNvPicPr>
            <a:picLocks noChangeAspect="1" noChangeArrowheads="1"/>
          </p:cNvPicPr>
          <p:nvPr/>
        </p:nvPicPr>
        <p:blipFill>
          <a:blip r:embed="rId5" cstate="print"/>
          <a:srcRect/>
          <a:stretch>
            <a:fillRect/>
          </a:stretch>
        </p:blipFill>
        <p:spPr bwMode="auto">
          <a:xfrm>
            <a:off x="685800" y="3124200"/>
            <a:ext cx="1143000" cy="1087438"/>
          </a:xfrm>
          <a:prstGeom prst="rect">
            <a:avLst/>
          </a:prstGeom>
          <a:noFill/>
          <a:ln w="9525">
            <a:noFill/>
            <a:miter lim="800000"/>
            <a:headEnd/>
            <a:tailEnd/>
          </a:ln>
        </p:spPr>
      </p:pic>
      <p:pic>
        <p:nvPicPr>
          <p:cNvPr id="44039" name="Picture 16" descr="http://www.underground-chemistry.com/images/Mitsubishi_logo.png"/>
          <p:cNvPicPr>
            <a:picLocks noChangeAspect="1" noChangeArrowheads="1"/>
          </p:cNvPicPr>
          <p:nvPr/>
        </p:nvPicPr>
        <p:blipFill>
          <a:blip r:embed="rId6" cstate="print"/>
          <a:srcRect/>
          <a:stretch>
            <a:fillRect/>
          </a:stretch>
        </p:blipFill>
        <p:spPr bwMode="auto">
          <a:xfrm>
            <a:off x="2819400" y="2286000"/>
            <a:ext cx="762000" cy="676275"/>
          </a:xfrm>
          <a:prstGeom prst="rect">
            <a:avLst/>
          </a:prstGeom>
          <a:noFill/>
          <a:ln w="9525">
            <a:noFill/>
            <a:miter lim="800000"/>
            <a:headEnd/>
            <a:tailEnd/>
          </a:ln>
        </p:spPr>
      </p:pic>
      <p:pic>
        <p:nvPicPr>
          <p:cNvPr id="44040" name="Picture 18" descr="http://www.gwd-ac.com/MEG/Portals/0/SanyoLogo.gif"/>
          <p:cNvPicPr>
            <a:picLocks noChangeAspect="1" noChangeArrowheads="1"/>
          </p:cNvPicPr>
          <p:nvPr/>
        </p:nvPicPr>
        <p:blipFill>
          <a:blip r:embed="rId7" cstate="print"/>
          <a:srcRect/>
          <a:stretch>
            <a:fillRect/>
          </a:stretch>
        </p:blipFill>
        <p:spPr bwMode="auto">
          <a:xfrm>
            <a:off x="5181600" y="4724400"/>
            <a:ext cx="1219200" cy="409575"/>
          </a:xfrm>
          <a:prstGeom prst="rect">
            <a:avLst/>
          </a:prstGeom>
          <a:noFill/>
          <a:ln w="9525">
            <a:noFill/>
            <a:miter lim="800000"/>
            <a:headEnd/>
            <a:tailEnd/>
          </a:ln>
        </p:spPr>
      </p:pic>
      <p:pic>
        <p:nvPicPr>
          <p:cNvPr id="44041" name="Picture 20" descr="http://www.hypercup.org/wp-content/uploads/2009/05/sharplogo7.jpg"/>
          <p:cNvPicPr>
            <a:picLocks noChangeAspect="1" noChangeArrowheads="1"/>
          </p:cNvPicPr>
          <p:nvPr/>
        </p:nvPicPr>
        <p:blipFill>
          <a:blip r:embed="rId8" cstate="print"/>
          <a:srcRect/>
          <a:stretch>
            <a:fillRect/>
          </a:stretch>
        </p:blipFill>
        <p:spPr bwMode="auto">
          <a:xfrm>
            <a:off x="4191000" y="2438400"/>
            <a:ext cx="1905000" cy="325438"/>
          </a:xfrm>
          <a:prstGeom prst="rect">
            <a:avLst/>
          </a:prstGeom>
          <a:noFill/>
          <a:ln w="9525">
            <a:noFill/>
            <a:miter lim="800000"/>
            <a:headEnd/>
            <a:tailEnd/>
          </a:ln>
        </p:spPr>
      </p:pic>
      <p:pic>
        <p:nvPicPr>
          <p:cNvPr id="44042" name="Picture 7"/>
          <p:cNvPicPr>
            <a:picLocks noChangeAspect="1" noChangeArrowheads="1"/>
          </p:cNvPicPr>
          <p:nvPr/>
        </p:nvPicPr>
        <p:blipFill>
          <a:blip r:embed="rId9" cstate="print"/>
          <a:srcRect/>
          <a:stretch>
            <a:fillRect/>
          </a:stretch>
        </p:blipFill>
        <p:spPr bwMode="auto">
          <a:xfrm>
            <a:off x="4724400" y="1524000"/>
            <a:ext cx="790575" cy="619125"/>
          </a:xfrm>
          <a:prstGeom prst="rect">
            <a:avLst/>
          </a:prstGeom>
          <a:noFill/>
          <a:ln w="9525" algn="ctr">
            <a:noFill/>
            <a:miter lim="800000"/>
            <a:headEnd/>
            <a:tailEnd/>
          </a:ln>
        </p:spPr>
      </p:pic>
      <p:pic>
        <p:nvPicPr>
          <p:cNvPr id="44043" name="Picture 22" descr="http://img.perezhilton.com/wp-content/uploads/2010/03/tivo_logo__oPt.jpg"/>
          <p:cNvPicPr>
            <a:picLocks noChangeAspect="1" noChangeArrowheads="1"/>
          </p:cNvPicPr>
          <p:nvPr/>
        </p:nvPicPr>
        <p:blipFill>
          <a:blip r:embed="rId10" cstate="print"/>
          <a:srcRect/>
          <a:stretch>
            <a:fillRect/>
          </a:stretch>
        </p:blipFill>
        <p:spPr bwMode="auto">
          <a:xfrm>
            <a:off x="4495800" y="3124200"/>
            <a:ext cx="838200" cy="1341438"/>
          </a:xfrm>
          <a:prstGeom prst="rect">
            <a:avLst/>
          </a:prstGeom>
          <a:noFill/>
          <a:ln w="9525">
            <a:noFill/>
            <a:miter lim="800000"/>
            <a:headEnd/>
            <a:tailEnd/>
          </a:ln>
        </p:spPr>
      </p:pic>
      <p:pic>
        <p:nvPicPr>
          <p:cNvPr id="44044" name="Picture 12"/>
          <p:cNvPicPr>
            <a:picLocks noChangeAspect="1" noChangeArrowheads="1"/>
          </p:cNvPicPr>
          <p:nvPr/>
        </p:nvPicPr>
        <p:blipFill>
          <a:blip r:embed="rId11" cstate="print"/>
          <a:srcRect/>
          <a:stretch>
            <a:fillRect/>
          </a:stretch>
        </p:blipFill>
        <p:spPr bwMode="auto">
          <a:xfrm>
            <a:off x="6400800" y="2514600"/>
            <a:ext cx="2028825" cy="428625"/>
          </a:xfrm>
          <a:prstGeom prst="rect">
            <a:avLst/>
          </a:prstGeom>
          <a:noFill/>
          <a:ln w="9525" algn="ctr">
            <a:noFill/>
            <a:miter lim="800000"/>
            <a:headEnd/>
            <a:tailEnd/>
          </a:ln>
        </p:spPr>
      </p:pic>
      <p:pic>
        <p:nvPicPr>
          <p:cNvPr id="44045" name="Picture 27"/>
          <p:cNvPicPr>
            <a:picLocks noChangeAspect="1" noChangeArrowheads="1"/>
          </p:cNvPicPr>
          <p:nvPr/>
        </p:nvPicPr>
        <p:blipFill>
          <a:blip r:embed="rId12" cstate="print"/>
          <a:srcRect r="15788"/>
          <a:stretch>
            <a:fillRect/>
          </a:stretch>
        </p:blipFill>
        <p:spPr bwMode="auto">
          <a:xfrm>
            <a:off x="7239000" y="3124200"/>
            <a:ext cx="1219200" cy="960438"/>
          </a:xfrm>
          <a:prstGeom prst="rect">
            <a:avLst/>
          </a:prstGeom>
          <a:noFill/>
          <a:ln w="9525" algn="ctr">
            <a:noFill/>
            <a:miter lim="800000"/>
            <a:headEnd/>
            <a:tailEnd/>
          </a:ln>
        </p:spPr>
      </p:pic>
      <p:pic>
        <p:nvPicPr>
          <p:cNvPr id="44046" name="Picture 33"/>
          <p:cNvPicPr>
            <a:picLocks noChangeAspect="1" noChangeArrowheads="1"/>
          </p:cNvPicPr>
          <p:nvPr/>
        </p:nvPicPr>
        <p:blipFill>
          <a:blip r:embed="rId13" cstate="print"/>
          <a:srcRect r="5969"/>
          <a:stretch>
            <a:fillRect/>
          </a:stretch>
        </p:blipFill>
        <p:spPr bwMode="auto">
          <a:xfrm>
            <a:off x="7086600" y="4953000"/>
            <a:ext cx="1600200" cy="769938"/>
          </a:xfrm>
          <a:prstGeom prst="rect">
            <a:avLst/>
          </a:prstGeom>
          <a:noFill/>
          <a:ln w="9525" algn="ctr">
            <a:noFill/>
            <a:miter lim="800000"/>
            <a:headEnd/>
            <a:tailEnd/>
          </a:ln>
        </p:spPr>
      </p:pic>
      <p:pic>
        <p:nvPicPr>
          <p:cNvPr id="44047" name="Picture 34"/>
          <p:cNvPicPr>
            <a:picLocks noChangeAspect="1" noChangeArrowheads="1"/>
          </p:cNvPicPr>
          <p:nvPr/>
        </p:nvPicPr>
        <p:blipFill>
          <a:blip r:embed="rId14" cstate="print"/>
          <a:srcRect t="14243" r="1134"/>
          <a:stretch>
            <a:fillRect/>
          </a:stretch>
        </p:blipFill>
        <p:spPr bwMode="auto">
          <a:xfrm>
            <a:off x="7239000" y="4343400"/>
            <a:ext cx="1524000" cy="458788"/>
          </a:xfrm>
          <a:prstGeom prst="rect">
            <a:avLst/>
          </a:prstGeom>
          <a:noFill/>
          <a:ln w="9525" algn="ctr">
            <a:noFill/>
            <a:miter lim="800000"/>
            <a:headEnd/>
            <a:tailEnd/>
          </a:ln>
        </p:spPr>
      </p:pic>
      <p:pic>
        <p:nvPicPr>
          <p:cNvPr id="44048" name="Picture 46"/>
          <p:cNvPicPr>
            <a:picLocks noChangeAspect="1" noChangeArrowheads="1"/>
          </p:cNvPicPr>
          <p:nvPr/>
        </p:nvPicPr>
        <p:blipFill>
          <a:blip r:embed="rId15" cstate="print"/>
          <a:srcRect/>
          <a:stretch>
            <a:fillRect/>
          </a:stretch>
        </p:blipFill>
        <p:spPr bwMode="auto">
          <a:xfrm>
            <a:off x="2362200" y="4267200"/>
            <a:ext cx="1958975" cy="304800"/>
          </a:xfrm>
          <a:prstGeom prst="rect">
            <a:avLst/>
          </a:prstGeom>
          <a:noFill/>
          <a:ln w="9525" algn="ctr">
            <a:noFill/>
            <a:miter lim="800000"/>
            <a:headEnd/>
            <a:tailEnd/>
          </a:ln>
        </p:spPr>
      </p:pic>
      <p:pic>
        <p:nvPicPr>
          <p:cNvPr id="44049" name="Picture 46"/>
          <p:cNvPicPr>
            <a:picLocks noChangeAspect="1" noChangeArrowheads="1"/>
          </p:cNvPicPr>
          <p:nvPr/>
        </p:nvPicPr>
        <p:blipFill>
          <a:blip r:embed="rId16" cstate="print"/>
          <a:srcRect/>
          <a:stretch>
            <a:fillRect/>
          </a:stretch>
        </p:blipFill>
        <p:spPr bwMode="auto">
          <a:xfrm>
            <a:off x="7848600" y="1600200"/>
            <a:ext cx="896938" cy="533400"/>
          </a:xfrm>
          <a:prstGeom prst="rect">
            <a:avLst/>
          </a:prstGeom>
          <a:noFill/>
          <a:ln w="9525" algn="ctr">
            <a:noFill/>
            <a:miter lim="800000"/>
            <a:headEnd/>
            <a:tailEnd/>
          </a:ln>
        </p:spPr>
      </p:pic>
      <p:pic>
        <p:nvPicPr>
          <p:cNvPr id="44050" name="Picture 24" descr="http://www.gmkfreelogos.com/logos/K/img/Konka.gif"/>
          <p:cNvPicPr>
            <a:picLocks noChangeAspect="1" noChangeArrowheads="1"/>
          </p:cNvPicPr>
          <p:nvPr/>
        </p:nvPicPr>
        <p:blipFill>
          <a:blip r:embed="rId17" cstate="print"/>
          <a:srcRect t="36000" r="3999" b="39999"/>
          <a:stretch>
            <a:fillRect/>
          </a:stretch>
        </p:blipFill>
        <p:spPr bwMode="auto">
          <a:xfrm>
            <a:off x="304800" y="4419600"/>
            <a:ext cx="1828800" cy="457200"/>
          </a:xfrm>
          <a:prstGeom prst="rect">
            <a:avLst/>
          </a:prstGeom>
          <a:noFill/>
          <a:ln w="9525">
            <a:noFill/>
            <a:miter lim="800000"/>
            <a:headEnd/>
            <a:tailEnd/>
          </a:ln>
        </p:spPr>
      </p:pic>
      <p:pic>
        <p:nvPicPr>
          <p:cNvPr id="44051" name="Picture 26" descr="http://www.signalsuk.com/signalsuk.nsf/Products/6793C4CCF086B7C88025715B004A170F/$file/Vestel.gif"/>
          <p:cNvPicPr>
            <a:picLocks noChangeAspect="1" noChangeArrowheads="1"/>
          </p:cNvPicPr>
          <p:nvPr/>
        </p:nvPicPr>
        <p:blipFill>
          <a:blip r:embed="rId18" cstate="print"/>
          <a:srcRect/>
          <a:stretch>
            <a:fillRect/>
          </a:stretch>
        </p:blipFill>
        <p:spPr bwMode="auto">
          <a:xfrm>
            <a:off x="3352800" y="4648200"/>
            <a:ext cx="1219200" cy="908050"/>
          </a:xfrm>
          <a:prstGeom prst="rect">
            <a:avLst/>
          </a:prstGeom>
          <a:noFill/>
          <a:ln w="9525">
            <a:noFill/>
            <a:miter lim="800000"/>
            <a:headEnd/>
            <a:tailEnd/>
          </a:ln>
        </p:spPr>
      </p:pic>
      <p:pic>
        <p:nvPicPr>
          <p:cNvPr id="44052" name="Picture 30" descr="http://financial-report.info/wp-content/uploads/2010/04/Philips.jpg"/>
          <p:cNvPicPr>
            <a:picLocks noChangeAspect="1" noChangeArrowheads="1"/>
          </p:cNvPicPr>
          <p:nvPr/>
        </p:nvPicPr>
        <p:blipFill>
          <a:blip r:embed="rId19" cstate="print"/>
          <a:srcRect/>
          <a:stretch>
            <a:fillRect/>
          </a:stretch>
        </p:blipFill>
        <p:spPr bwMode="auto">
          <a:xfrm>
            <a:off x="4572000" y="5715000"/>
            <a:ext cx="1828800" cy="406400"/>
          </a:xfrm>
          <a:prstGeom prst="rect">
            <a:avLst/>
          </a:prstGeom>
          <a:noFill/>
          <a:ln w="9525">
            <a:noFill/>
            <a:miter lim="800000"/>
            <a:headEnd/>
            <a:tailEnd/>
          </a:ln>
        </p:spPr>
      </p:pic>
      <p:pic>
        <p:nvPicPr>
          <p:cNvPr id="44053" name="Picture 32" descr="http://www.seeklogo.com/images/F/Funai-logo-BC726803C2-seeklogo.com.gif"/>
          <p:cNvPicPr>
            <a:picLocks noChangeAspect="1" noChangeArrowheads="1"/>
          </p:cNvPicPr>
          <p:nvPr/>
        </p:nvPicPr>
        <p:blipFill>
          <a:blip r:embed="rId20" cstate="print"/>
          <a:srcRect t="32001" r="3999" b="36000"/>
          <a:stretch>
            <a:fillRect/>
          </a:stretch>
        </p:blipFill>
        <p:spPr bwMode="auto">
          <a:xfrm>
            <a:off x="6629400" y="5715000"/>
            <a:ext cx="1828800" cy="609600"/>
          </a:xfrm>
          <a:prstGeom prst="rect">
            <a:avLst/>
          </a:prstGeom>
          <a:noFill/>
          <a:ln w="9525">
            <a:noFill/>
            <a:miter lim="800000"/>
            <a:headEnd/>
            <a:tailEnd/>
          </a:ln>
        </p:spPr>
      </p:pic>
      <p:pic>
        <p:nvPicPr>
          <p:cNvPr id="44054" name="Picture 34" descr="http://files.myopera.com/Budda357/albums/556626/thumbs/tcl_logo.png_thumb.jpg"/>
          <p:cNvPicPr>
            <a:picLocks noChangeAspect="1" noChangeArrowheads="1"/>
          </p:cNvPicPr>
          <p:nvPr/>
        </p:nvPicPr>
        <p:blipFill>
          <a:blip r:embed="rId21" cstate="print"/>
          <a:srcRect/>
          <a:stretch>
            <a:fillRect/>
          </a:stretch>
        </p:blipFill>
        <p:spPr bwMode="auto">
          <a:xfrm>
            <a:off x="3200400" y="5715000"/>
            <a:ext cx="838200" cy="628650"/>
          </a:xfrm>
          <a:prstGeom prst="rect">
            <a:avLst/>
          </a:prstGeom>
          <a:noFill/>
          <a:ln w="9525">
            <a:noFill/>
            <a:miter lim="800000"/>
            <a:headEnd/>
            <a:tailEnd/>
          </a:ln>
        </p:spPr>
      </p:pic>
      <p:pic>
        <p:nvPicPr>
          <p:cNvPr id="44055" name="Picture 36" descr="http://www.maximumpc.com/files/u46168/toshiba.jpg"/>
          <p:cNvPicPr>
            <a:picLocks noChangeAspect="1" noChangeArrowheads="1"/>
          </p:cNvPicPr>
          <p:nvPr/>
        </p:nvPicPr>
        <p:blipFill>
          <a:blip r:embed="rId22" cstate="print"/>
          <a:srcRect/>
          <a:stretch>
            <a:fillRect/>
          </a:stretch>
        </p:blipFill>
        <p:spPr bwMode="auto">
          <a:xfrm>
            <a:off x="2286000" y="3276600"/>
            <a:ext cx="1828800" cy="623888"/>
          </a:xfrm>
          <a:prstGeom prst="rect">
            <a:avLst/>
          </a:prstGeom>
          <a:noFill/>
          <a:ln w="9525">
            <a:noFill/>
            <a:miter lim="800000"/>
            <a:headEnd/>
            <a:tailEnd/>
          </a:ln>
        </p:spPr>
      </p:pic>
      <p:pic>
        <p:nvPicPr>
          <p:cNvPr id="44056" name="Picture 2" descr="http://www.mckameyanimalcenter.org/wp-content/uploads/2008/11/comcast-logo.jpg"/>
          <p:cNvPicPr>
            <a:picLocks noChangeAspect="1" noChangeArrowheads="1"/>
          </p:cNvPicPr>
          <p:nvPr/>
        </p:nvPicPr>
        <p:blipFill>
          <a:blip r:embed="rId23" cstate="print"/>
          <a:srcRect t="22914" r="3448" b="15984"/>
          <a:stretch>
            <a:fillRect/>
          </a:stretch>
        </p:blipFill>
        <p:spPr bwMode="auto">
          <a:xfrm>
            <a:off x="5867400" y="1600200"/>
            <a:ext cx="1676400" cy="479425"/>
          </a:xfrm>
          <a:prstGeom prst="rect">
            <a:avLst/>
          </a:prstGeom>
          <a:noFill/>
          <a:ln w="9525">
            <a:noFill/>
            <a:miter lim="800000"/>
            <a:headEnd/>
            <a:tailEnd/>
          </a:ln>
        </p:spPr>
      </p:pic>
      <p:pic>
        <p:nvPicPr>
          <p:cNvPr id="44057" name="Picture 32" descr="skyworth_logo"/>
          <p:cNvPicPr>
            <a:picLocks noChangeAspect="1" noChangeArrowheads="1"/>
          </p:cNvPicPr>
          <p:nvPr/>
        </p:nvPicPr>
        <p:blipFill>
          <a:blip r:embed="rId24" cstate="print"/>
          <a:srcRect/>
          <a:stretch>
            <a:fillRect/>
          </a:stretch>
        </p:blipFill>
        <p:spPr bwMode="auto">
          <a:xfrm>
            <a:off x="381000" y="4976813"/>
            <a:ext cx="2324100" cy="890587"/>
          </a:xfrm>
          <a:prstGeom prst="rect">
            <a:avLst/>
          </a:prstGeom>
          <a:noFill/>
          <a:ln w="9525">
            <a:noFill/>
            <a:miter lim="800000"/>
            <a:headEnd/>
            <a:tailEnd/>
          </a:ln>
        </p:spPr>
      </p:pic>
      <p:pic>
        <p:nvPicPr>
          <p:cNvPr id="44058" name="Picture 35" descr="motorola-logo-660"/>
          <p:cNvPicPr>
            <a:picLocks noChangeAspect="1" noChangeArrowheads="1"/>
          </p:cNvPicPr>
          <p:nvPr/>
        </p:nvPicPr>
        <p:blipFill>
          <a:blip r:embed="rId25" cstate="print"/>
          <a:srcRect/>
          <a:stretch>
            <a:fillRect/>
          </a:stretch>
        </p:blipFill>
        <p:spPr bwMode="auto">
          <a:xfrm>
            <a:off x="5715000" y="3429000"/>
            <a:ext cx="1295400" cy="871538"/>
          </a:xfrm>
          <a:prstGeom prst="rect">
            <a:avLst/>
          </a:prstGeom>
          <a:noFill/>
          <a:ln w="9525">
            <a:noFill/>
            <a:miter lim="800000"/>
            <a:headEnd/>
            <a:tailEnd/>
          </a:ln>
        </p:spPr>
      </p:pic>
      <p:pic>
        <p:nvPicPr>
          <p:cNvPr id="44059" name="Picture 37" descr="1464579_110131142437_Hisense_logo_Hi-Res"/>
          <p:cNvPicPr>
            <a:picLocks noChangeAspect="1" noChangeArrowheads="1"/>
          </p:cNvPicPr>
          <p:nvPr/>
        </p:nvPicPr>
        <p:blipFill>
          <a:blip r:embed="rId26" cstate="print"/>
          <a:srcRect/>
          <a:stretch>
            <a:fillRect/>
          </a:stretch>
        </p:blipFill>
        <p:spPr bwMode="auto">
          <a:xfrm>
            <a:off x="533400" y="5872163"/>
            <a:ext cx="1600200" cy="40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ru-RU" smtClean="0"/>
              <a:t>Бизнес-модель </a:t>
            </a:r>
            <a:r>
              <a:rPr lang="en-US" smtClean="0"/>
              <a:t>MIPS Technologies</a:t>
            </a:r>
          </a:p>
        </p:txBody>
      </p:sp>
      <p:sp>
        <p:nvSpPr>
          <p:cNvPr id="17410" name="Rectangle 3"/>
          <p:cNvSpPr>
            <a:spLocks noGrp="1"/>
          </p:cNvSpPr>
          <p:nvPr>
            <p:ph type="body" idx="1"/>
          </p:nvPr>
        </p:nvSpPr>
        <p:spPr>
          <a:xfrm>
            <a:off x="152400" y="1263650"/>
            <a:ext cx="8839200" cy="5065432"/>
          </a:xfrm>
        </p:spPr>
        <p:txBody>
          <a:bodyPr>
            <a:normAutofit/>
          </a:bodyPr>
          <a:lstStyle/>
          <a:p>
            <a:pPr eaLnBrk="1" hangingPunct="1">
              <a:lnSpc>
                <a:spcPct val="80000"/>
              </a:lnSpc>
            </a:pPr>
            <a:r>
              <a:rPr lang="ru-RU" sz="1800" dirty="0" smtClean="0"/>
              <a:t>Лицензирование ядер</a:t>
            </a:r>
          </a:p>
          <a:p>
            <a:pPr lvl="1" eaLnBrk="1" hangingPunct="1">
              <a:lnSpc>
                <a:spcPct val="80000"/>
              </a:lnSpc>
            </a:pPr>
            <a:endParaRPr lang="en-US" sz="1600" dirty="0" smtClean="0"/>
          </a:p>
          <a:p>
            <a:pPr lvl="1" eaLnBrk="1" hangingPunct="1">
              <a:lnSpc>
                <a:spcPct val="80000"/>
              </a:lnSpc>
            </a:pPr>
            <a:r>
              <a:rPr lang="en-US" sz="1600" dirty="0" smtClean="0"/>
              <a:t>MIPS Classic – MIPS M4K, M14K, 24K, 34K, 74K, 1004K, 1074K</a:t>
            </a:r>
          </a:p>
          <a:p>
            <a:pPr lvl="1" eaLnBrk="1" hangingPunct="1">
              <a:lnSpc>
                <a:spcPct val="80000"/>
              </a:lnSpc>
            </a:pPr>
            <a:r>
              <a:rPr lang="ru-RU" sz="1600" dirty="0" smtClean="0"/>
              <a:t>Новая линейка </a:t>
            </a:r>
            <a:r>
              <a:rPr lang="en-US" sz="1600" dirty="0" smtClean="0"/>
              <a:t>MIPS </a:t>
            </a:r>
            <a:r>
              <a:rPr lang="en-US" sz="1600" dirty="0" err="1" smtClean="0"/>
              <a:t>Aptiv</a:t>
            </a:r>
            <a:r>
              <a:rPr lang="en-US" sz="1600" dirty="0" smtClean="0"/>
              <a:t> – </a:t>
            </a:r>
            <a:r>
              <a:rPr lang="en-US" sz="1600" dirty="0" err="1" smtClean="0"/>
              <a:t>microAptiv</a:t>
            </a:r>
            <a:r>
              <a:rPr lang="en-US" sz="1600" dirty="0" smtClean="0"/>
              <a:t>, </a:t>
            </a:r>
            <a:r>
              <a:rPr lang="en-US" sz="1600" dirty="0" err="1" smtClean="0"/>
              <a:t>interAptiv</a:t>
            </a:r>
            <a:r>
              <a:rPr lang="en-US" sz="1600" dirty="0" smtClean="0"/>
              <a:t>, </a:t>
            </a:r>
            <a:r>
              <a:rPr lang="en-US" sz="1600" dirty="0" err="1" smtClean="0"/>
              <a:t>proAptiv</a:t>
            </a:r>
            <a:endParaRPr lang="en-US" sz="1600" dirty="0" smtClean="0"/>
          </a:p>
          <a:p>
            <a:pPr lvl="1" eaLnBrk="1" hangingPunct="1">
              <a:lnSpc>
                <a:spcPct val="80000"/>
              </a:lnSpc>
              <a:buFont typeface="Wingdings" pitchFamily="2" charset="2"/>
              <a:buNone/>
            </a:pPr>
            <a:endParaRPr lang="ru-RU" sz="1600" dirty="0" smtClean="0"/>
          </a:p>
          <a:p>
            <a:pPr eaLnBrk="1" hangingPunct="1">
              <a:lnSpc>
                <a:spcPct val="80000"/>
              </a:lnSpc>
            </a:pPr>
            <a:r>
              <a:rPr lang="ru-RU" sz="1800" dirty="0" smtClean="0"/>
              <a:t>Лицензирование архитектуры</a:t>
            </a:r>
            <a:endParaRPr lang="en-US" sz="1800" dirty="0" smtClean="0"/>
          </a:p>
          <a:p>
            <a:pPr lvl="1" eaLnBrk="1" hangingPunct="1">
              <a:lnSpc>
                <a:spcPct val="80000"/>
              </a:lnSpc>
            </a:pPr>
            <a:endParaRPr lang="en-US" sz="1600" dirty="0" smtClean="0"/>
          </a:p>
          <a:p>
            <a:pPr lvl="1" eaLnBrk="1" hangingPunct="1">
              <a:lnSpc>
                <a:spcPct val="80000"/>
              </a:lnSpc>
            </a:pPr>
            <a:r>
              <a:rPr lang="en-US" sz="1600" dirty="0" smtClean="0"/>
              <a:t>MIPS32</a:t>
            </a:r>
            <a:endParaRPr lang="ru-RU" sz="1600" dirty="0" smtClean="0"/>
          </a:p>
          <a:p>
            <a:pPr lvl="1" eaLnBrk="1" hangingPunct="1">
              <a:lnSpc>
                <a:spcPct val="80000"/>
              </a:lnSpc>
            </a:pPr>
            <a:r>
              <a:rPr lang="en-US" sz="1600" dirty="0" smtClean="0"/>
              <a:t>MIPS64</a:t>
            </a:r>
            <a:endParaRPr lang="ru-RU" sz="1600" dirty="0" smtClean="0"/>
          </a:p>
          <a:p>
            <a:pPr lvl="1" eaLnBrk="1" hangingPunct="1">
              <a:lnSpc>
                <a:spcPct val="80000"/>
              </a:lnSpc>
            </a:pPr>
            <a:r>
              <a:rPr lang="en-US" sz="1600" dirty="0" err="1" smtClean="0"/>
              <a:t>microMIPS</a:t>
            </a:r>
            <a:endParaRPr lang="en-US" sz="1600" dirty="0" smtClean="0"/>
          </a:p>
          <a:p>
            <a:pPr lvl="1" eaLnBrk="1" hangingPunct="1">
              <a:lnSpc>
                <a:spcPct val="80000"/>
              </a:lnSpc>
            </a:pPr>
            <a:r>
              <a:rPr lang="ru-RU" sz="1600" dirty="0" smtClean="0"/>
              <a:t>Расширение для микроконтроллеров</a:t>
            </a:r>
          </a:p>
          <a:p>
            <a:pPr lvl="1" eaLnBrk="1" hangingPunct="1">
              <a:lnSpc>
                <a:spcPct val="80000"/>
              </a:lnSpc>
            </a:pPr>
            <a:r>
              <a:rPr lang="ru-RU" sz="1600" dirty="0" smtClean="0"/>
              <a:t>Расширение для цифровой обработки сигналов – </a:t>
            </a:r>
            <a:r>
              <a:rPr lang="en-US" sz="1600" dirty="0" smtClean="0"/>
              <a:t>DSP</a:t>
            </a:r>
          </a:p>
          <a:p>
            <a:pPr lvl="1" eaLnBrk="1" hangingPunct="1">
              <a:lnSpc>
                <a:spcPct val="80000"/>
              </a:lnSpc>
            </a:pPr>
            <a:r>
              <a:rPr lang="ru-RU" sz="1600" dirty="0" smtClean="0"/>
              <a:t>Расширение для многопоточности на одном ядре – </a:t>
            </a:r>
            <a:r>
              <a:rPr lang="en-US" sz="1600" dirty="0" smtClean="0"/>
              <a:t>multi-threading – MT</a:t>
            </a:r>
          </a:p>
          <a:p>
            <a:pPr lvl="1" eaLnBrk="1" hangingPunct="1">
              <a:lnSpc>
                <a:spcPct val="80000"/>
              </a:lnSpc>
            </a:pPr>
            <a:r>
              <a:rPr lang="ru-RU" sz="1600" dirty="0" smtClean="0"/>
              <a:t>Менеджер когерентных кэшей – </a:t>
            </a:r>
            <a:r>
              <a:rPr lang="en-US" sz="1600" dirty="0" smtClean="0"/>
              <a:t>Coherence Manager – CM </a:t>
            </a:r>
            <a:r>
              <a:rPr lang="ru-RU" sz="1600" dirty="0" smtClean="0"/>
              <a:t>и </a:t>
            </a:r>
            <a:r>
              <a:rPr lang="en-US" sz="1600" dirty="0" smtClean="0"/>
              <a:t>CM2</a:t>
            </a:r>
          </a:p>
          <a:p>
            <a:pPr lvl="1" eaLnBrk="1" hangingPunct="1">
              <a:lnSpc>
                <a:spcPct val="80000"/>
              </a:lnSpc>
            </a:pPr>
            <a:r>
              <a:rPr lang="ru-RU" sz="1600" dirty="0" smtClean="0"/>
              <a:t>Дизайн кэша второго уровня – </a:t>
            </a:r>
            <a:r>
              <a:rPr lang="en-US" sz="1600" dirty="0" smtClean="0"/>
              <a:t>L2</a:t>
            </a:r>
          </a:p>
          <a:p>
            <a:pPr eaLnBrk="1" hangingPunct="1">
              <a:lnSpc>
                <a:spcPct val="80000"/>
              </a:lnSpc>
            </a:pPr>
            <a:endParaRPr lang="ru-RU" sz="1600" dirty="0" smtClean="0"/>
          </a:p>
          <a:p>
            <a:pPr lvl="1" eaLnBrk="1" hangingPunct="1">
              <a:lnSpc>
                <a:spcPct val="80000"/>
              </a:lnSpc>
            </a:pPr>
            <a:endParaRPr lang="ru-RU" sz="16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ru-RU" smtClean="0"/>
              <a:t>Лицензирование ядер</a:t>
            </a:r>
            <a:endParaRPr lang="en-US" smtClean="0"/>
          </a:p>
        </p:txBody>
      </p:sp>
      <p:sp>
        <p:nvSpPr>
          <p:cNvPr id="18434" name="Rectangle 3"/>
          <p:cNvSpPr>
            <a:spLocks noGrp="1"/>
          </p:cNvSpPr>
          <p:nvPr>
            <p:ph type="body" idx="1"/>
          </p:nvPr>
        </p:nvSpPr>
        <p:spPr>
          <a:xfrm>
            <a:off x="152400" y="1143000"/>
            <a:ext cx="8850313" cy="5202238"/>
          </a:xfrm>
        </p:spPr>
        <p:txBody>
          <a:bodyPr/>
          <a:lstStyle/>
          <a:p>
            <a:pPr eaLnBrk="1" hangingPunct="1">
              <a:lnSpc>
                <a:spcPct val="80000"/>
              </a:lnSpc>
            </a:pPr>
            <a:endParaRPr lang="ru-RU" sz="1800" smtClean="0"/>
          </a:p>
          <a:p>
            <a:pPr lvl="1" eaLnBrk="1" hangingPunct="1">
              <a:lnSpc>
                <a:spcPct val="80000"/>
              </a:lnSpc>
            </a:pPr>
            <a:r>
              <a:rPr lang="ru-RU" sz="1600" smtClean="0"/>
              <a:t>Инженеры </a:t>
            </a:r>
            <a:r>
              <a:rPr lang="en-US" sz="1600" smtClean="0"/>
              <a:t>MIPS </a:t>
            </a:r>
            <a:r>
              <a:rPr lang="ru-RU" sz="1600" smtClean="0"/>
              <a:t>разрабатывают процессоры в виде кода на языке описания аппаратуры </a:t>
            </a:r>
            <a:r>
              <a:rPr lang="en-US" sz="1600" smtClean="0"/>
              <a:t>Verilog</a:t>
            </a:r>
            <a:endParaRPr lang="ru-RU" sz="1600" smtClean="0"/>
          </a:p>
          <a:p>
            <a:pPr lvl="1" eaLnBrk="1" hangingPunct="1">
              <a:lnSpc>
                <a:spcPct val="80000"/>
              </a:lnSpc>
            </a:pPr>
            <a:endParaRPr lang="ru-RU" sz="1600" smtClean="0"/>
          </a:p>
          <a:p>
            <a:pPr lvl="1" eaLnBrk="1" hangingPunct="1">
              <a:lnSpc>
                <a:spcPct val="80000"/>
              </a:lnSpc>
            </a:pPr>
            <a:r>
              <a:rPr lang="ru-RU" sz="1600" smtClean="0"/>
              <a:t>Компании – лицензиаты интегрируют ядра в свой дизайн системы на кристалле, расширяют систему команд (</a:t>
            </a:r>
            <a:r>
              <a:rPr lang="en-US" sz="1600" smtClean="0"/>
              <a:t>Coprocessor2, CorExtend), </a:t>
            </a:r>
            <a:r>
              <a:rPr lang="ru-RU" sz="1600" smtClean="0"/>
              <a:t>добавляют другие компоненты – ядра </a:t>
            </a:r>
            <a:r>
              <a:rPr lang="en-US" sz="1600" smtClean="0"/>
              <a:t>DSP</a:t>
            </a:r>
            <a:r>
              <a:rPr lang="ru-RU" sz="1600" smtClean="0"/>
              <a:t> и периферийные устройства</a:t>
            </a:r>
          </a:p>
          <a:p>
            <a:pPr lvl="2" eaLnBrk="1" hangingPunct="1">
              <a:lnSpc>
                <a:spcPct val="80000"/>
              </a:lnSpc>
            </a:pPr>
            <a:endParaRPr lang="en-US" sz="1400" smtClean="0"/>
          </a:p>
          <a:p>
            <a:pPr lvl="2" eaLnBrk="1" hangingPunct="1">
              <a:lnSpc>
                <a:spcPct val="80000"/>
              </a:lnSpc>
            </a:pPr>
            <a:r>
              <a:rPr lang="ru-RU" sz="1400" smtClean="0"/>
              <a:t>Примеры - </a:t>
            </a:r>
            <a:r>
              <a:rPr lang="en-US" sz="1400" smtClean="0"/>
              <a:t>Sigma Design </a:t>
            </a:r>
            <a:r>
              <a:rPr lang="ru-RU" sz="1400" smtClean="0"/>
              <a:t>(телевидение), </a:t>
            </a:r>
            <a:r>
              <a:rPr lang="en-US" sz="1400" smtClean="0"/>
              <a:t>Microchip </a:t>
            </a:r>
            <a:r>
              <a:rPr lang="ru-RU" sz="1400" smtClean="0"/>
              <a:t>(микроконтроллеры), </a:t>
            </a:r>
            <a:r>
              <a:rPr lang="en-US" sz="1400" smtClean="0"/>
              <a:t>Mobileye </a:t>
            </a:r>
            <a:r>
              <a:rPr lang="ru-RU" sz="1400" smtClean="0"/>
              <a:t>(авто)</a:t>
            </a:r>
          </a:p>
          <a:p>
            <a:pPr lvl="1" eaLnBrk="1" hangingPunct="1">
              <a:lnSpc>
                <a:spcPct val="80000"/>
              </a:lnSpc>
            </a:pPr>
            <a:endParaRPr lang="ru-RU" sz="1600" smtClean="0"/>
          </a:p>
          <a:p>
            <a:pPr lvl="1" eaLnBrk="1" hangingPunct="1">
              <a:lnSpc>
                <a:spcPct val="80000"/>
              </a:lnSpc>
            </a:pPr>
            <a:r>
              <a:rPr lang="ru-RU" sz="1600" smtClean="0"/>
              <a:t>Некоторые лицензиаты используют сервис-компании для создания физического уровня дизайна</a:t>
            </a:r>
          </a:p>
          <a:p>
            <a:pPr lvl="2" eaLnBrk="1" hangingPunct="1">
              <a:lnSpc>
                <a:spcPct val="80000"/>
              </a:lnSpc>
            </a:pPr>
            <a:endParaRPr lang="en-US" sz="1400" smtClean="0"/>
          </a:p>
          <a:p>
            <a:pPr lvl="2" eaLnBrk="1" hangingPunct="1">
              <a:lnSpc>
                <a:spcPct val="80000"/>
              </a:lnSpc>
            </a:pPr>
            <a:r>
              <a:rPr lang="ru-RU" sz="1400" smtClean="0"/>
              <a:t>Примеры сервис-компаний – </a:t>
            </a:r>
            <a:r>
              <a:rPr lang="en-US" sz="1400" smtClean="0"/>
              <a:t>eSilicon, Open Silicon</a:t>
            </a:r>
          </a:p>
          <a:p>
            <a:pPr lvl="1" eaLnBrk="1" hangingPunct="1">
              <a:lnSpc>
                <a:spcPct val="80000"/>
              </a:lnSpc>
            </a:pPr>
            <a:endParaRPr lang="ru-RU" sz="1600" smtClean="0"/>
          </a:p>
          <a:p>
            <a:pPr lvl="1" eaLnBrk="1" hangingPunct="1">
              <a:lnSpc>
                <a:spcPct val="80000"/>
              </a:lnSpc>
            </a:pPr>
            <a:r>
              <a:rPr lang="ru-RU" sz="1600" smtClean="0"/>
              <a:t>Дизайн системы на кристалле превращается в микросхему на фабрике</a:t>
            </a:r>
          </a:p>
          <a:p>
            <a:pPr lvl="2" eaLnBrk="1" hangingPunct="1">
              <a:lnSpc>
                <a:spcPct val="80000"/>
              </a:lnSpc>
            </a:pPr>
            <a:endParaRPr lang="ru-RU" sz="1400" smtClean="0"/>
          </a:p>
          <a:p>
            <a:pPr lvl="2" eaLnBrk="1" hangingPunct="1">
              <a:lnSpc>
                <a:spcPct val="80000"/>
              </a:lnSpc>
            </a:pPr>
            <a:r>
              <a:rPr lang="ru-RU" sz="1400" smtClean="0"/>
              <a:t>Примеры – </a:t>
            </a:r>
            <a:r>
              <a:rPr lang="en-US" sz="1400" smtClean="0"/>
              <a:t>TSMC, Global Foundries</a:t>
            </a:r>
          </a:p>
          <a:p>
            <a:pPr lvl="1" eaLnBrk="1" hangingPunct="1">
              <a:lnSpc>
                <a:spcPct val="80000"/>
              </a:lnSpc>
            </a:pPr>
            <a:endParaRPr lang="ru-RU" sz="1600" smtClean="0"/>
          </a:p>
          <a:p>
            <a:pPr lvl="1" eaLnBrk="1" hangingPunct="1">
              <a:lnSpc>
                <a:spcPct val="80000"/>
              </a:lnSpc>
            </a:pPr>
            <a:r>
              <a:rPr lang="ru-RU" sz="1600" smtClean="0"/>
              <a:t>Разработчики систем используют микросхему в устройстве</a:t>
            </a:r>
          </a:p>
          <a:p>
            <a:pPr lvl="2" eaLnBrk="1" hangingPunct="1">
              <a:lnSpc>
                <a:spcPct val="80000"/>
              </a:lnSpc>
            </a:pPr>
            <a:endParaRPr lang="en-US" sz="1400" smtClean="0"/>
          </a:p>
          <a:p>
            <a:pPr lvl="2" eaLnBrk="1" hangingPunct="1">
              <a:lnSpc>
                <a:spcPct val="80000"/>
              </a:lnSpc>
            </a:pPr>
            <a:r>
              <a:rPr lang="ru-RU" sz="1400" smtClean="0"/>
              <a:t>Примеры – телевизоры </a:t>
            </a:r>
            <a:r>
              <a:rPr lang="en-US" sz="1400" smtClean="0"/>
              <a:t>Sony, </a:t>
            </a:r>
            <a:r>
              <a:rPr lang="ru-RU" sz="1400" smtClean="0"/>
              <a:t>роутеры </a:t>
            </a:r>
            <a:r>
              <a:rPr lang="en-US" sz="1400" smtClean="0"/>
              <a:t>Cisco, </a:t>
            </a:r>
            <a:r>
              <a:rPr lang="ru-RU" sz="1400" smtClean="0"/>
              <a:t>планшеты </a:t>
            </a:r>
            <a:r>
              <a:rPr lang="en-US" sz="1400" smtClean="0"/>
              <a:t>Philips</a:t>
            </a:r>
            <a:r>
              <a:rPr lang="ru-RU" sz="1400" smtClean="0"/>
              <a:t> с ОС Андроид</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p:nvPr>
        </p:nvSpPr>
        <p:spPr/>
        <p:txBody>
          <a:bodyPr/>
          <a:lstStyle/>
          <a:p>
            <a:pPr eaLnBrk="1" hangingPunct="1"/>
            <a:r>
              <a:rPr lang="ru-RU" sz="2400" smtClean="0"/>
              <a:t>Различие между архитектурой и микроархитектурой</a:t>
            </a:r>
            <a:endParaRPr lang="en-US" sz="2400" smtClean="0"/>
          </a:p>
        </p:txBody>
      </p:sp>
      <p:sp>
        <p:nvSpPr>
          <p:cNvPr id="19458" name="Rectangle 3"/>
          <p:cNvSpPr>
            <a:spLocks noGrp="1"/>
          </p:cNvSpPr>
          <p:nvPr>
            <p:ph type="body" idx="1"/>
          </p:nvPr>
        </p:nvSpPr>
        <p:spPr>
          <a:xfrm>
            <a:off x="152400" y="1087438"/>
            <a:ext cx="8839200" cy="5172075"/>
          </a:xfrm>
        </p:spPr>
        <p:txBody>
          <a:bodyPr/>
          <a:lstStyle/>
          <a:p>
            <a:pPr eaLnBrk="1" hangingPunct="1">
              <a:lnSpc>
                <a:spcPct val="80000"/>
              </a:lnSpc>
            </a:pPr>
            <a:endParaRPr lang="ru-RU" sz="2000" smtClean="0"/>
          </a:p>
          <a:p>
            <a:pPr eaLnBrk="1" hangingPunct="1">
              <a:lnSpc>
                <a:spcPct val="80000"/>
              </a:lnSpc>
            </a:pPr>
            <a:r>
              <a:rPr lang="ru-RU" sz="2000" smtClean="0"/>
              <a:t>Архитектура – процессор с точки зрения программиста </a:t>
            </a:r>
          </a:p>
          <a:p>
            <a:pPr lvl="1" eaLnBrk="1" hangingPunct="1">
              <a:lnSpc>
                <a:spcPct val="80000"/>
              </a:lnSpc>
            </a:pPr>
            <a:endParaRPr lang="ru-RU" sz="1800" smtClean="0"/>
          </a:p>
          <a:p>
            <a:pPr lvl="1" eaLnBrk="1" hangingPunct="1">
              <a:lnSpc>
                <a:spcPct val="80000"/>
              </a:lnSpc>
            </a:pPr>
            <a:r>
              <a:rPr lang="ru-RU" sz="1800" smtClean="0"/>
              <a:t>Система команд</a:t>
            </a:r>
          </a:p>
          <a:p>
            <a:pPr lvl="1" eaLnBrk="1" hangingPunct="1">
              <a:lnSpc>
                <a:spcPct val="80000"/>
              </a:lnSpc>
            </a:pPr>
            <a:r>
              <a:rPr lang="ru-RU" sz="1800" smtClean="0"/>
              <a:t>Видимые программисту регистры</a:t>
            </a:r>
          </a:p>
          <a:p>
            <a:pPr eaLnBrk="1" hangingPunct="1">
              <a:lnSpc>
                <a:spcPct val="80000"/>
              </a:lnSpc>
            </a:pPr>
            <a:endParaRPr lang="ru-RU" sz="2000" smtClean="0"/>
          </a:p>
          <a:p>
            <a:pPr eaLnBrk="1" hangingPunct="1">
              <a:lnSpc>
                <a:spcPct val="80000"/>
              </a:lnSpc>
            </a:pPr>
            <a:r>
              <a:rPr lang="ru-RU" sz="2000" smtClean="0"/>
              <a:t>Микроархитектура – реализация архитектуры на аппаратном обеспечении</a:t>
            </a:r>
          </a:p>
          <a:p>
            <a:pPr lvl="1" eaLnBrk="1" hangingPunct="1">
              <a:lnSpc>
                <a:spcPct val="80000"/>
              </a:lnSpc>
            </a:pPr>
            <a:endParaRPr lang="ru-RU" sz="1800" smtClean="0"/>
          </a:p>
          <a:p>
            <a:pPr lvl="1" eaLnBrk="1" hangingPunct="1">
              <a:lnSpc>
                <a:spcPct val="80000"/>
              </a:lnSpc>
            </a:pPr>
            <a:r>
              <a:rPr lang="ru-RU" sz="1800" smtClean="0"/>
              <a:t>Организация конвейера – количество стадий</a:t>
            </a:r>
          </a:p>
          <a:p>
            <a:pPr lvl="1" eaLnBrk="1" hangingPunct="1">
              <a:lnSpc>
                <a:spcPct val="80000"/>
              </a:lnSpc>
            </a:pPr>
            <a:r>
              <a:rPr lang="ru-RU" sz="1800" smtClean="0"/>
              <a:t>Схемы арифметических устройств</a:t>
            </a:r>
          </a:p>
          <a:p>
            <a:pPr lvl="1" eaLnBrk="1" hangingPunct="1">
              <a:lnSpc>
                <a:spcPct val="80000"/>
              </a:lnSpc>
            </a:pPr>
            <a:endParaRPr lang="ru-RU" sz="1800" smtClean="0"/>
          </a:p>
          <a:p>
            <a:pPr lvl="1" eaLnBrk="1" hangingPunct="1">
              <a:lnSpc>
                <a:spcPct val="80000"/>
              </a:lnSpc>
            </a:pPr>
            <a:endParaRPr lang="ru-RU" sz="1800" smtClean="0"/>
          </a:p>
          <a:p>
            <a:pPr eaLnBrk="1" hangingPunct="1">
              <a:lnSpc>
                <a:spcPct val="80000"/>
              </a:lnSpc>
            </a:pPr>
            <a:r>
              <a:rPr lang="ru-RU" sz="2000" smtClean="0"/>
              <a:t>Цель разработчика микроархитекторы – поддержать иллюзию последовательного выполнения команд для программиста</a:t>
            </a:r>
          </a:p>
          <a:p>
            <a:pPr lvl="1" eaLnBrk="1" hangingPunct="1">
              <a:lnSpc>
                <a:spcPct val="80000"/>
              </a:lnSpc>
            </a:pPr>
            <a:endParaRPr lang="ru-RU" sz="1800" smtClean="0"/>
          </a:p>
          <a:p>
            <a:pPr lvl="1" eaLnBrk="1" hangingPunct="1">
              <a:lnSpc>
                <a:spcPct val="80000"/>
              </a:lnSpc>
            </a:pPr>
            <a:r>
              <a:rPr lang="ru-RU" sz="1800" smtClean="0"/>
              <a:t>Одновременно внутри процессора могут находиться десятки команд на разных стадиях обработки</a:t>
            </a:r>
            <a:endParaRPr lang="en-US" sz="18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New Horizontal MIPS Confidential with Sales_Disclaimer">
  <a:themeElements>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fontScheme name="1_New Horizontal MIPS Confidential with Sales_Disclai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1_New Horizontal MIPS Confidential with Sales_Disclaimer 1">
        <a:dk1>
          <a:srgbClr val="3F3F3F"/>
        </a:dk1>
        <a:lt1>
          <a:srgbClr val="FFFFFF"/>
        </a:lt1>
        <a:dk2>
          <a:srgbClr val="3F3F3F"/>
        </a:dk2>
        <a:lt2>
          <a:srgbClr val="FFFFFF"/>
        </a:lt2>
        <a:accent1>
          <a:srgbClr val="99CC00"/>
        </a:accent1>
        <a:accent2>
          <a:srgbClr val="00A1AC"/>
        </a:accent2>
        <a:accent3>
          <a:srgbClr val="FFFFFF"/>
        </a:accent3>
        <a:accent4>
          <a:srgbClr val="343434"/>
        </a:accent4>
        <a:accent5>
          <a:srgbClr val="CAE2AA"/>
        </a:accent5>
        <a:accent6>
          <a:srgbClr val="00919B"/>
        </a:accent6>
        <a:hlink>
          <a:srgbClr val="99CC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36903</TotalTime>
  <Words>2147</Words>
  <Application>Microsoft Office PowerPoint</Application>
  <PresentationFormat>On-screen Show (4:3)</PresentationFormat>
  <Paragraphs>404</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1_New Horizontal MIPS Confidential with Sales_Disclaimer</vt:lpstr>
      <vt:lpstr>Slide 1</vt:lpstr>
      <vt:lpstr>Что такое MIPS?</vt:lpstr>
      <vt:lpstr>MIPS Heritage </vt:lpstr>
      <vt:lpstr>Процессоры MIPS в поп-культуре</vt:lpstr>
      <vt:lpstr>Industry’s Most  Scalable Processor Architecture</vt:lpstr>
      <vt:lpstr>MIPS Shipping in Major Brands in Digital Home</vt:lpstr>
      <vt:lpstr>Бизнес-модель MIPS Technologies</vt:lpstr>
      <vt:lpstr>Лицензирование ядер</vt:lpstr>
      <vt:lpstr>Различие между архитектурой и микроархитектурой</vt:lpstr>
      <vt:lpstr>Лицензирование архитектуры</vt:lpstr>
      <vt:lpstr>Бизнес-модели других компаний – Intel, ARM</vt:lpstr>
      <vt:lpstr>Истоки MIPS</vt:lpstr>
      <vt:lpstr>Примеры влияния элементной базы</vt:lpstr>
      <vt:lpstr>Прогресс автоматизации проектирования</vt:lpstr>
      <vt:lpstr>Прогресс компьютерной архитектуры</vt:lpstr>
      <vt:lpstr>Вехи истории MIPS – прошлое</vt:lpstr>
      <vt:lpstr>Вехи истории MIPS – современность</vt:lpstr>
      <vt:lpstr>Основатель MIPS Джон Хеннесси</vt:lpstr>
      <vt:lpstr>Две идеологии – RISC и CISC</vt:lpstr>
      <vt:lpstr>Иллюстрация простоты системы команд MIPS</vt:lpstr>
      <vt:lpstr>Хроники «RISC-революции» 1980-х</vt:lpstr>
      <vt:lpstr>Последовательный процессор без конвейера</vt:lpstr>
      <vt:lpstr>Главный козырь RISC-архитектур в 1980-е годы – простая организация конвейера</vt:lpstr>
      <vt:lpstr>Классический конвейер MIPS ядер 1980-х</vt:lpstr>
      <vt:lpstr>Первый 64-битный микропроцессор в истории – MIPS R4000</vt:lpstr>
      <vt:lpstr>Патент на реализацию совместимости MIPS32 и MIPS64</vt:lpstr>
      <vt:lpstr>Была ли победа RISC окончательной?</vt:lpstr>
      <vt:lpstr>Наглядно: MIPS 1074K уверенно побеждает Intel Atom</vt:lpstr>
      <vt:lpstr>Но микроархитектуру MIPS 1074K нельзя назвать простой</vt:lpstr>
      <vt:lpstr>Тренды в развитии микропроцессоров и будущее MIPS</vt:lpstr>
      <vt:lpstr>Один из трендов – виртуализация. Зачем она нужна?</vt:lpstr>
      <vt:lpstr>Два использования виртуализации</vt:lpstr>
      <vt:lpstr>Способы реализации виртуализации</vt:lpstr>
      <vt:lpstr>Slide 34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Marva Maida</dc:creator>
  <cp:lastModifiedBy>panchul</cp:lastModifiedBy>
  <cp:revision>1218</cp:revision>
  <dcterms:created xsi:type="dcterms:W3CDTF">2011-02-09T22:38:41Z</dcterms:created>
  <dcterms:modified xsi:type="dcterms:W3CDTF">2012-11-20T04:33:38Z</dcterms:modified>
</cp:coreProperties>
</file>