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33"/>
  </p:notesMasterIdLst>
  <p:handoutMasterIdLst>
    <p:handoutMasterId r:id="rId34"/>
  </p:handoutMasterIdLst>
  <p:sldIdLst>
    <p:sldId id="525" r:id="rId2"/>
    <p:sldId id="530" r:id="rId3"/>
    <p:sldId id="550" r:id="rId4"/>
    <p:sldId id="563" r:id="rId5"/>
    <p:sldId id="551" r:id="rId6"/>
    <p:sldId id="552" r:id="rId7"/>
    <p:sldId id="553" r:id="rId8"/>
    <p:sldId id="554" r:id="rId9"/>
    <p:sldId id="555" r:id="rId10"/>
    <p:sldId id="556" r:id="rId11"/>
    <p:sldId id="557" r:id="rId12"/>
    <p:sldId id="578" r:id="rId13"/>
    <p:sldId id="579" r:id="rId14"/>
    <p:sldId id="580" r:id="rId15"/>
    <p:sldId id="581" r:id="rId16"/>
    <p:sldId id="582" r:id="rId17"/>
    <p:sldId id="569" r:id="rId18"/>
    <p:sldId id="576" r:id="rId19"/>
    <p:sldId id="577" r:id="rId20"/>
    <p:sldId id="570" r:id="rId21"/>
    <p:sldId id="567" r:id="rId22"/>
    <p:sldId id="571" r:id="rId23"/>
    <p:sldId id="564" r:id="rId24"/>
    <p:sldId id="565" r:id="rId25"/>
    <p:sldId id="566" r:id="rId26"/>
    <p:sldId id="572" r:id="rId27"/>
    <p:sldId id="575" r:id="rId28"/>
    <p:sldId id="573" r:id="rId29"/>
    <p:sldId id="574" r:id="rId30"/>
    <p:sldId id="562" r:id="rId31"/>
    <p:sldId id="549" r:id="rId32"/>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550" autoAdjust="0"/>
    <p:restoredTop sz="89130" autoAdjust="0"/>
  </p:normalViewPr>
  <p:slideViewPr>
    <p:cSldViewPr snapToGrid="0">
      <p:cViewPr varScale="1">
        <p:scale>
          <a:sx n="85" d="100"/>
          <a:sy n="85" d="100"/>
        </p:scale>
        <p:origin x="-643"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11/20/2012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5BA4C917-655F-4A38-B3F6-0BC98E39ABCA}" type="slidenum">
              <a:rPr lang="en-US" smtClean="0">
                <a:cs typeface="Arial" charset="0"/>
              </a:rPr>
              <a:pPr/>
              <a:t>4</a:t>
            </a:fld>
            <a:endParaRPr lang="en-US" smtClean="0">
              <a:cs typeface="Arial" charset="0"/>
            </a:endParaRPr>
          </a:p>
        </p:txBody>
      </p:sp>
      <p:sp>
        <p:nvSpPr>
          <p:cNvPr id="33794" name="Rectangle 2"/>
          <p:cNvSpPr>
            <a:spLocks noGrp="1" noRot="1" noChangeAspect="1" noChangeArrowheads="1" noTextEdit="1"/>
          </p:cNvSpPr>
          <p:nvPr>
            <p:ph type="sldImg"/>
          </p:nvPr>
        </p:nvSpPr>
        <p:spPr>
          <a:xfrm>
            <a:off x="1181100" y="698500"/>
            <a:ext cx="4648200" cy="3486150"/>
          </a:xfrm>
          <a:ln/>
        </p:spPr>
      </p:sp>
      <p:sp>
        <p:nvSpPr>
          <p:cNvPr id="33795" name="Rectangle 3"/>
          <p:cNvSpPr>
            <a:spLocks noGrp="1" noChangeArrowheads="1"/>
          </p:cNvSpPr>
          <p:nvPr>
            <p:ph type="body" idx="1"/>
          </p:nvPr>
        </p:nvSpPr>
        <p:spPr>
          <a:xfrm>
            <a:off x="701676" y="4418015"/>
            <a:ext cx="5607050" cy="4179887"/>
          </a:xfrm>
          <a:noFill/>
          <a:ln/>
        </p:spPr>
        <p:txBody>
          <a:bodyPr lIns="89813" tIns="44907" rIns="89813" bIns="44907"/>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3"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4"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ru-RU" sz="3200" dirty="0" smtClean="0">
                <a:solidFill>
                  <a:srgbClr val="404040"/>
                </a:solidFill>
                <a:ea typeface="Arial Unicode MS" pitchFamily="34" charset="-128"/>
                <a:cs typeface="Arial Unicode MS" pitchFamily="34" charset="-128"/>
              </a:rPr>
              <a:t>Ядра </a:t>
            </a:r>
            <a:r>
              <a:rPr lang="en-US" sz="3200" dirty="0" smtClean="0">
                <a:solidFill>
                  <a:srgbClr val="404040"/>
                </a:solidFill>
                <a:ea typeface="Arial Unicode MS" pitchFamily="34" charset="-128"/>
                <a:cs typeface="Arial Unicode MS" pitchFamily="34" charset="-128"/>
              </a:rPr>
              <a:t>MIPS </a:t>
            </a:r>
            <a:r>
              <a:rPr lang="ru-RU" sz="3200" dirty="0" smtClean="0">
                <a:solidFill>
                  <a:srgbClr val="404040"/>
                </a:solidFill>
                <a:ea typeface="Arial Unicode MS" pitchFamily="34" charset="-128"/>
                <a:cs typeface="Arial Unicode MS" pitchFamily="34" charset="-128"/>
              </a:rPr>
              <a:t>для использования в микроконтроллерах </a:t>
            </a:r>
            <a:r>
              <a:rPr lang="en-US" sz="3200" dirty="0" smtClean="0">
                <a:solidFill>
                  <a:srgbClr val="404040"/>
                </a:solidFill>
                <a:ea typeface="Arial Unicode MS" pitchFamily="34" charset="-128"/>
                <a:cs typeface="Arial Unicode MS" pitchFamily="34" charset="-128"/>
              </a:rPr>
              <a:t>Microchip</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dirty="0" smtClean="0">
                <a:solidFill>
                  <a:srgbClr val="8C8C8C"/>
                </a:solidFill>
              </a:rPr>
              <a:t>Юрий Панчул</a:t>
            </a:r>
            <a:r>
              <a:rPr lang="en-US" sz="1800" dirty="0" smtClean="0">
                <a:solidFill>
                  <a:srgbClr val="8C8C8C"/>
                </a:solidFill>
              </a:rPr>
              <a:t> </a:t>
            </a:r>
          </a:p>
          <a:p>
            <a:pPr eaLnBrk="1" hangingPunct="1">
              <a:buClr>
                <a:schemeClr val="accent2"/>
              </a:buClr>
              <a:buFont typeface="Wingdings" pitchFamily="2" charset="2"/>
              <a:buNone/>
            </a:pPr>
            <a:r>
              <a:rPr lang="ru-RU" sz="1800" dirty="0" smtClean="0">
                <a:solidFill>
                  <a:srgbClr val="8C8C8C"/>
                </a:solidFill>
              </a:rPr>
              <a:t>Старший инженер</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a:p>
            <a:pPr eaLnBrk="1" hangingPunct="1">
              <a:buClr>
                <a:schemeClr val="accent2"/>
              </a:buClr>
              <a:buFont typeface="Wingdings" pitchFamily="2" charset="2"/>
              <a:buNone/>
            </a:pPr>
            <a:r>
              <a:rPr lang="ru-RU" sz="1800" dirty="0" smtClean="0">
                <a:solidFill>
                  <a:srgbClr val="8C8C8C"/>
                </a:solidFill>
              </a:rPr>
              <a:t>20 октября 2012 года</a:t>
            </a:r>
            <a:endParaRPr lang="en-US" sz="1800" dirty="0" smtClean="0">
              <a:solidFill>
                <a:srgbClr val="8C8C8C"/>
              </a:solidFill>
            </a:endParaRPr>
          </a:p>
          <a:p>
            <a:pPr eaLnBrk="1" hangingPunct="1">
              <a:buClr>
                <a:schemeClr val="accent2"/>
              </a:buClr>
              <a:buFont typeface="Wingdings" pitchFamily="2" charset="2"/>
              <a:buNone/>
            </a:pPr>
            <a:endParaRPr lang="en-US" sz="1800" dirty="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a:t>
            </a:r>
            <a:r>
              <a:rPr lang="ru-RU" dirty="0" smtClean="0"/>
              <a:t>битные наборы инструкций – </a:t>
            </a:r>
            <a:r>
              <a:rPr lang="en-US" dirty="0" smtClean="0"/>
              <a:t>MIPS16e </a:t>
            </a:r>
            <a:r>
              <a:rPr lang="ru-RU" dirty="0" smtClean="0"/>
              <a:t>и </a:t>
            </a:r>
            <a:r>
              <a:rPr lang="en-US" dirty="0" err="1" smtClean="0"/>
              <a:t>microMIPS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MIPS16e</a:t>
            </a:r>
            <a:endParaRPr lang="ru-RU" dirty="0" smtClean="0"/>
          </a:p>
          <a:p>
            <a:pPr lvl="1"/>
            <a:endParaRPr lang="ru-RU" dirty="0" smtClean="0"/>
          </a:p>
          <a:p>
            <a:pPr lvl="1"/>
            <a:r>
              <a:rPr lang="ru-RU" dirty="0" smtClean="0"/>
              <a:t>Используется в </a:t>
            </a:r>
            <a:r>
              <a:rPr lang="en-US" dirty="0" smtClean="0"/>
              <a:t>M4K </a:t>
            </a:r>
            <a:r>
              <a:rPr lang="ru-RU" dirty="0" smtClean="0"/>
              <a:t>и старших ядрах – 24</a:t>
            </a:r>
            <a:r>
              <a:rPr lang="en-US" dirty="0" smtClean="0"/>
              <a:t>K, 74K </a:t>
            </a:r>
            <a:r>
              <a:rPr lang="ru-RU" dirty="0" smtClean="0"/>
              <a:t>и других</a:t>
            </a:r>
            <a:endParaRPr lang="en-US" dirty="0" smtClean="0"/>
          </a:p>
          <a:p>
            <a:pPr lvl="1"/>
            <a:endParaRPr lang="ru-RU" dirty="0" smtClean="0"/>
          </a:p>
          <a:p>
            <a:pPr lvl="1"/>
            <a:r>
              <a:rPr lang="ru-RU" dirty="0" smtClean="0"/>
              <a:t>Программы</a:t>
            </a:r>
            <a:r>
              <a:rPr lang="en-US" dirty="0" smtClean="0"/>
              <a:t>, </a:t>
            </a:r>
            <a:r>
              <a:rPr lang="ru-RU" dirty="0" smtClean="0"/>
              <a:t>скомпилированные с использованием </a:t>
            </a:r>
            <a:r>
              <a:rPr lang="en-US" dirty="0" smtClean="0"/>
              <a:t>MIPS16e – </a:t>
            </a:r>
            <a:r>
              <a:rPr lang="ru-RU" dirty="0" smtClean="0"/>
              <a:t>на 25-30% меньше, чем без него</a:t>
            </a:r>
          </a:p>
          <a:p>
            <a:pPr lvl="1"/>
            <a:endParaRPr lang="ru-RU" dirty="0" smtClean="0"/>
          </a:p>
          <a:p>
            <a:r>
              <a:rPr lang="en-US" dirty="0" err="1" smtClean="0"/>
              <a:t>microMIPS</a:t>
            </a:r>
            <a:endParaRPr lang="ru-RU" dirty="0" smtClean="0"/>
          </a:p>
          <a:p>
            <a:endParaRPr lang="ru-RU" dirty="0" smtClean="0"/>
          </a:p>
          <a:p>
            <a:pPr lvl="1"/>
            <a:r>
              <a:rPr lang="ru-RU" dirty="0" smtClean="0"/>
              <a:t>Реализован в </a:t>
            </a:r>
            <a:r>
              <a:rPr lang="en-US" dirty="0" smtClean="0"/>
              <a:t>M14K </a:t>
            </a:r>
            <a:r>
              <a:rPr lang="ru-RU" dirty="0" smtClean="0"/>
              <a:t>и </a:t>
            </a:r>
            <a:r>
              <a:rPr lang="en-US" dirty="0" err="1" smtClean="0"/>
              <a:t>microAptiv</a:t>
            </a:r>
            <a:endParaRPr lang="ru-RU" dirty="0" smtClean="0"/>
          </a:p>
          <a:p>
            <a:pPr lvl="1"/>
            <a:endParaRPr lang="ru-RU" dirty="0" smtClean="0"/>
          </a:p>
          <a:p>
            <a:pPr lvl="1"/>
            <a:r>
              <a:rPr lang="ru-RU" dirty="0" smtClean="0"/>
              <a:t>Не просто расширение системы команд, а новая, альтернативная </a:t>
            </a:r>
            <a:r>
              <a:rPr lang="en-US" dirty="0" smtClean="0"/>
              <a:t>MIPS32 </a:t>
            </a:r>
            <a:r>
              <a:rPr lang="ru-RU" dirty="0" smtClean="0"/>
              <a:t>система команд, состоящая из смеси 16-ти и 32-битных команд</a:t>
            </a:r>
          </a:p>
          <a:p>
            <a:pPr lvl="1"/>
            <a:endParaRPr lang="ru-RU" dirty="0" smtClean="0"/>
          </a:p>
          <a:p>
            <a:pPr lvl="1"/>
            <a:r>
              <a:rPr lang="ru-RU" dirty="0" smtClean="0"/>
              <a:t>При «компрессии» 35% потеря быстродействия всего 2%</a:t>
            </a:r>
            <a:endParaRPr lang="en-US" dirty="0" smtClean="0"/>
          </a:p>
          <a:p>
            <a:endParaRPr lang="en-US" dirty="0" smtClean="0"/>
          </a:p>
          <a:p>
            <a:r>
              <a:rPr lang="ru-RU" dirty="0" smtClean="0"/>
              <a:t>Переключения между режимами – на лету</a:t>
            </a:r>
          </a:p>
          <a:p>
            <a:pPr lvl="1"/>
            <a:endParaRPr lang="ru-RU" dirty="0" smtClean="0"/>
          </a:p>
          <a:p>
            <a:pPr lvl="1"/>
            <a:r>
              <a:rPr lang="ru-RU" dirty="0" smtClean="0"/>
              <a:t>Главный способ переключения - переход или вызов функции по содержимому регистра, в младшем бите которого стоит 1</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32-битной и 16-битной команд</a:t>
            </a:r>
            <a:endParaRPr lang="en-US" dirty="0"/>
          </a:p>
        </p:txBody>
      </p:sp>
      <p:pic>
        <p:nvPicPr>
          <p:cNvPr id="4" name="Content Placeholder 3" descr="branch_on_not_equal.png"/>
          <p:cNvPicPr>
            <a:picLocks noGrp="1" noChangeAspect="1"/>
          </p:cNvPicPr>
          <p:nvPr>
            <p:ph idx="1"/>
          </p:nvPr>
        </p:nvPicPr>
        <p:blipFill>
          <a:blip r:embed="rId2" cstate="print"/>
          <a:stretch>
            <a:fillRect/>
          </a:stretch>
        </p:blipFill>
        <p:spPr>
          <a:xfrm>
            <a:off x="116540" y="2906059"/>
            <a:ext cx="8839200" cy="1104900"/>
          </a:xfrm>
        </p:spPr>
      </p:pic>
      <p:sp>
        <p:nvSpPr>
          <p:cNvPr id="5" name="TextBox 4"/>
          <p:cNvSpPr txBox="1"/>
          <p:nvPr/>
        </p:nvSpPr>
        <p:spPr>
          <a:xfrm>
            <a:off x="555813" y="1353671"/>
            <a:ext cx="7853081" cy="1461246"/>
          </a:xfrm>
          <a:prstGeom prst="rect">
            <a:avLst/>
          </a:prstGeom>
          <a:noFill/>
        </p:spPr>
        <p:txBody>
          <a:bodyPr wrap="square" rtlCol="0">
            <a:normAutofit fontScale="92500"/>
          </a:bodyPr>
          <a:lstStyle/>
          <a:p>
            <a:r>
              <a:rPr lang="en-US" dirty="0" smtClean="0"/>
              <a:t>MIPS32: </a:t>
            </a:r>
            <a:r>
              <a:rPr lang="ru-RU" dirty="0" smtClean="0"/>
              <a:t>Условный переход, когда содержимое двух регистров</a:t>
            </a:r>
            <a:r>
              <a:rPr lang="en-US" dirty="0" smtClean="0"/>
              <a:t> </a:t>
            </a:r>
            <a:r>
              <a:rPr lang="ru-RU" dirty="0" smtClean="0"/>
              <a:t>(</a:t>
            </a:r>
            <a:r>
              <a:rPr lang="en-US" i="1" dirty="0" err="1" smtClean="0"/>
              <a:t>rs</a:t>
            </a:r>
            <a:r>
              <a:rPr lang="en-US" dirty="0" smtClean="0"/>
              <a:t> </a:t>
            </a:r>
            <a:r>
              <a:rPr lang="ru-RU" dirty="0" smtClean="0"/>
              <a:t>и </a:t>
            </a:r>
            <a:r>
              <a:rPr lang="en-US" i="1" dirty="0" err="1" smtClean="0"/>
              <a:t>rt</a:t>
            </a:r>
            <a:r>
              <a:rPr lang="ru-RU" i="1" dirty="0" smtClean="0"/>
              <a:t>)</a:t>
            </a:r>
            <a:r>
              <a:rPr lang="en-US" dirty="0" smtClean="0"/>
              <a:t> </a:t>
            </a:r>
            <a:r>
              <a:rPr lang="ru-RU" dirty="0" smtClean="0"/>
              <a:t>не равно</a:t>
            </a:r>
            <a:r>
              <a:rPr lang="en-US" dirty="0" smtClean="0"/>
              <a:t>. </a:t>
            </a:r>
            <a:r>
              <a:rPr lang="ru-RU" dirty="0" smtClean="0"/>
              <a:t>Частный случай</a:t>
            </a:r>
            <a:r>
              <a:rPr lang="en-US" dirty="0" smtClean="0"/>
              <a:t>: </a:t>
            </a:r>
            <a:r>
              <a:rPr lang="ru-RU" dirty="0" smtClean="0"/>
              <a:t>условный переход, когда содержимое регистра не равно содержимому регистра 0</a:t>
            </a:r>
            <a:r>
              <a:rPr lang="en-US" dirty="0" smtClean="0"/>
              <a:t>,</a:t>
            </a:r>
          </a:p>
          <a:p>
            <a:r>
              <a:rPr lang="ru-RU" dirty="0" smtClean="0"/>
              <a:t>в котором всегда находится нуль</a:t>
            </a:r>
            <a:r>
              <a:rPr lang="en-US" dirty="0" smtClean="0"/>
              <a:t>.</a:t>
            </a:r>
            <a:endParaRPr lang="en-US" dirty="0"/>
          </a:p>
        </p:txBody>
      </p:sp>
      <p:sp>
        <p:nvSpPr>
          <p:cNvPr id="6" name="TextBox 5"/>
          <p:cNvSpPr txBox="1"/>
          <p:nvPr/>
        </p:nvSpPr>
        <p:spPr>
          <a:xfrm>
            <a:off x="510988" y="4132731"/>
            <a:ext cx="7879977" cy="806822"/>
          </a:xfrm>
          <a:prstGeom prst="rect">
            <a:avLst/>
          </a:prstGeom>
          <a:noFill/>
        </p:spPr>
        <p:txBody>
          <a:bodyPr wrap="square" rtlCol="0">
            <a:normAutofit/>
          </a:bodyPr>
          <a:lstStyle/>
          <a:p>
            <a:r>
              <a:rPr lang="en-US" dirty="0" err="1" smtClean="0"/>
              <a:t>microMIPS</a:t>
            </a:r>
            <a:r>
              <a:rPr lang="en-US" dirty="0" smtClean="0"/>
              <a:t> (M14K </a:t>
            </a:r>
            <a:r>
              <a:rPr lang="ru-RU" dirty="0" smtClean="0"/>
              <a:t>и </a:t>
            </a:r>
            <a:r>
              <a:rPr lang="en-US" dirty="0" err="1" smtClean="0"/>
              <a:t>interAptiv</a:t>
            </a:r>
            <a:r>
              <a:rPr lang="en-US" dirty="0" smtClean="0"/>
              <a:t>): </a:t>
            </a:r>
            <a:r>
              <a:rPr lang="ru-RU" dirty="0" smtClean="0"/>
              <a:t>Условный переход, когда</a:t>
            </a:r>
            <a:r>
              <a:rPr lang="en-US" dirty="0" smtClean="0"/>
              <a:t> </a:t>
            </a:r>
            <a:r>
              <a:rPr lang="ru-RU" dirty="0" smtClean="0"/>
              <a:t>содержимое регистра (</a:t>
            </a:r>
            <a:r>
              <a:rPr lang="en-US" i="1" dirty="0" err="1" smtClean="0"/>
              <a:t>rs</a:t>
            </a:r>
            <a:r>
              <a:rPr lang="en-US" dirty="0" smtClean="0"/>
              <a:t>) </a:t>
            </a:r>
            <a:r>
              <a:rPr lang="ru-RU" dirty="0" smtClean="0"/>
              <a:t>не равно нулю</a:t>
            </a:r>
            <a:endParaRPr lang="en-US" dirty="0"/>
          </a:p>
        </p:txBody>
      </p:sp>
      <p:pic>
        <p:nvPicPr>
          <p:cNvPr id="8" name="Picture 7" descr="branch_on_not_equal_zero_16.png"/>
          <p:cNvPicPr>
            <a:picLocks noChangeAspect="1"/>
          </p:cNvPicPr>
          <p:nvPr/>
        </p:nvPicPr>
        <p:blipFill>
          <a:blip r:embed="rId3" cstate="print"/>
          <a:stretch>
            <a:fillRect/>
          </a:stretch>
        </p:blipFill>
        <p:spPr>
          <a:xfrm>
            <a:off x="421143" y="5089661"/>
            <a:ext cx="4572397" cy="11430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09918"/>
          </a:xfrm>
        </p:spPr>
        <p:txBody>
          <a:bodyPr>
            <a:normAutofit fontScale="90000"/>
          </a:bodyPr>
          <a:lstStyle/>
          <a:p>
            <a:r>
              <a:rPr lang="ru-RU" dirty="0" smtClean="0"/>
              <a:t>Общие задачи устройства управления памятью - </a:t>
            </a:r>
            <a:r>
              <a:rPr lang="en-US" dirty="0" smtClean="0"/>
              <a:t>Memory Management Unit (MMU)</a:t>
            </a:r>
            <a:endParaRPr lang="en-US" dirty="0"/>
          </a:p>
        </p:txBody>
      </p:sp>
      <p:sp>
        <p:nvSpPr>
          <p:cNvPr id="3" name="Content Placeholder 2"/>
          <p:cNvSpPr>
            <a:spLocks noGrp="1"/>
          </p:cNvSpPr>
          <p:nvPr>
            <p:ph idx="1"/>
          </p:nvPr>
        </p:nvSpPr>
        <p:spPr>
          <a:xfrm>
            <a:off x="152400" y="1143000"/>
            <a:ext cx="8713694" cy="4953000"/>
          </a:xfrm>
        </p:spPr>
        <p:txBody>
          <a:bodyPr>
            <a:normAutofit fontScale="92500" lnSpcReduction="20000"/>
          </a:bodyPr>
          <a:lstStyle/>
          <a:p>
            <a:endParaRPr lang="en-US" dirty="0" smtClean="0"/>
          </a:p>
          <a:p>
            <a:r>
              <a:rPr lang="ru-RU" dirty="0" smtClean="0"/>
              <a:t>Предоставить доступ программы к объему виртуальной памяти, который превосходит объем физической оперативной памяти</a:t>
            </a:r>
          </a:p>
          <a:p>
            <a:endParaRPr lang="ru-RU" dirty="0" smtClean="0"/>
          </a:p>
          <a:p>
            <a:pPr lvl="1"/>
            <a:r>
              <a:rPr lang="ru-RU" dirty="0" smtClean="0"/>
              <a:t>Неактуально для микроконтроллеров</a:t>
            </a:r>
          </a:p>
          <a:p>
            <a:pPr lvl="1"/>
            <a:endParaRPr lang="ru-RU" dirty="0" smtClean="0"/>
          </a:p>
          <a:p>
            <a:r>
              <a:rPr lang="ru-RU" dirty="0" smtClean="0"/>
              <a:t>Ограничить доступ пользовательских программ к памяти операционной системы</a:t>
            </a:r>
          </a:p>
          <a:p>
            <a:endParaRPr lang="ru-RU" dirty="0" smtClean="0"/>
          </a:p>
          <a:p>
            <a:pPr lvl="1"/>
            <a:r>
              <a:rPr lang="ru-RU" dirty="0" smtClean="0"/>
              <a:t>Полезно для некоторых систем со встроенными процессорами</a:t>
            </a:r>
          </a:p>
          <a:p>
            <a:endParaRPr lang="ru-RU" dirty="0" smtClean="0"/>
          </a:p>
          <a:p>
            <a:r>
              <a:rPr lang="ru-RU" dirty="0" smtClean="0"/>
              <a:t>Защитить пользовательские программы друг от друга</a:t>
            </a:r>
          </a:p>
          <a:p>
            <a:endParaRPr lang="ru-RU" dirty="0" smtClean="0"/>
          </a:p>
          <a:p>
            <a:pPr lvl="1"/>
            <a:r>
              <a:rPr lang="ru-RU" dirty="0" smtClean="0"/>
              <a:t>Полезно для некоторых систем со встроенными процессорами</a:t>
            </a:r>
          </a:p>
          <a:p>
            <a:pPr lvl="1"/>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09918"/>
          </a:xfrm>
        </p:spPr>
        <p:txBody>
          <a:bodyPr>
            <a:normAutofit fontScale="90000"/>
          </a:bodyPr>
          <a:lstStyle/>
          <a:p>
            <a:r>
              <a:rPr lang="ru-RU" dirty="0" smtClean="0"/>
              <a:t>Два варианта трансляции виртуальных адресов в архитектуре </a:t>
            </a:r>
            <a:r>
              <a:rPr lang="en-US" dirty="0" smtClean="0"/>
              <a:t>MIPS</a:t>
            </a:r>
            <a:endParaRPr lang="en-US" dirty="0"/>
          </a:p>
        </p:txBody>
      </p:sp>
      <p:sp>
        <p:nvSpPr>
          <p:cNvPr id="3" name="Content Placeholder 2"/>
          <p:cNvSpPr>
            <a:spLocks noGrp="1"/>
          </p:cNvSpPr>
          <p:nvPr>
            <p:ph idx="1"/>
          </p:nvPr>
        </p:nvSpPr>
        <p:spPr>
          <a:xfrm>
            <a:off x="152400" y="1143000"/>
            <a:ext cx="8713694" cy="5257800"/>
          </a:xfrm>
        </p:spPr>
        <p:txBody>
          <a:bodyPr>
            <a:normAutofit fontScale="92500" lnSpcReduction="20000"/>
          </a:bodyPr>
          <a:lstStyle/>
          <a:p>
            <a:endParaRPr lang="en-US" dirty="0" smtClean="0"/>
          </a:p>
          <a:p>
            <a:r>
              <a:rPr lang="ru-RU" dirty="0" smtClean="0"/>
              <a:t>Два способа реализации </a:t>
            </a:r>
            <a:r>
              <a:rPr lang="en-US" dirty="0" smtClean="0"/>
              <a:t>MMU</a:t>
            </a:r>
            <a:endParaRPr lang="ru-RU" dirty="0" smtClean="0"/>
          </a:p>
          <a:p>
            <a:pPr lvl="1"/>
            <a:endParaRPr lang="ru-RU" dirty="0" smtClean="0"/>
          </a:p>
          <a:p>
            <a:pPr lvl="1"/>
            <a:r>
              <a:rPr lang="ru-RU" dirty="0" smtClean="0"/>
              <a:t>Гибкий, используя так называемый </a:t>
            </a:r>
            <a:r>
              <a:rPr lang="en-US" dirty="0" smtClean="0"/>
              <a:t>Translation </a:t>
            </a:r>
            <a:r>
              <a:rPr lang="en-US" dirty="0" err="1" smtClean="0"/>
              <a:t>Lookaside</a:t>
            </a:r>
            <a:r>
              <a:rPr lang="en-US" dirty="0" smtClean="0"/>
              <a:t> Buffer</a:t>
            </a:r>
            <a:r>
              <a:rPr lang="ru-RU" dirty="0" smtClean="0"/>
              <a:t> (</a:t>
            </a:r>
            <a:r>
              <a:rPr lang="en-US" dirty="0" smtClean="0"/>
              <a:t>TLB</a:t>
            </a:r>
            <a:r>
              <a:rPr lang="ru-RU" dirty="0" smtClean="0"/>
              <a:t>)</a:t>
            </a:r>
            <a:endParaRPr lang="en-US" dirty="0" smtClean="0"/>
          </a:p>
          <a:p>
            <a:pPr lvl="1"/>
            <a:endParaRPr lang="en-US" dirty="0" smtClean="0"/>
          </a:p>
          <a:p>
            <a:pPr lvl="2"/>
            <a:r>
              <a:rPr lang="ru-RU" dirty="0" smtClean="0"/>
              <a:t>Позволяет защитить не только операционную систему от пользовательских программ, но и пользовательские программы друг от друга</a:t>
            </a:r>
          </a:p>
          <a:p>
            <a:pPr lvl="1"/>
            <a:endParaRPr lang="ru-RU" dirty="0" smtClean="0"/>
          </a:p>
          <a:p>
            <a:pPr lvl="1"/>
            <a:r>
              <a:rPr lang="ru-RU" dirty="0" smtClean="0"/>
              <a:t>Фиксированный - </a:t>
            </a:r>
            <a:r>
              <a:rPr lang="en-US" dirty="0" smtClean="0"/>
              <a:t>Fixed Mapping Translation (FMT)</a:t>
            </a:r>
            <a:endParaRPr lang="ru-RU" dirty="0" smtClean="0"/>
          </a:p>
          <a:p>
            <a:pPr lvl="1"/>
            <a:endParaRPr lang="ru-RU" dirty="0" smtClean="0"/>
          </a:p>
          <a:p>
            <a:pPr lvl="2"/>
            <a:r>
              <a:rPr lang="ru-RU" dirty="0" smtClean="0"/>
              <a:t>Требует минимум аппаратных ресурсов</a:t>
            </a:r>
          </a:p>
          <a:p>
            <a:endParaRPr lang="ru-RU" dirty="0" smtClean="0"/>
          </a:p>
          <a:p>
            <a:r>
              <a:rPr lang="ru-RU" dirty="0" smtClean="0"/>
              <a:t>И с </a:t>
            </a:r>
            <a:r>
              <a:rPr lang="en-US" dirty="0" smtClean="0"/>
              <a:t>FMT, </a:t>
            </a:r>
            <a:r>
              <a:rPr lang="ru-RU" dirty="0" smtClean="0"/>
              <a:t>и </a:t>
            </a:r>
            <a:r>
              <a:rPr lang="en-US" dirty="0" smtClean="0"/>
              <a:t>c TLB </a:t>
            </a:r>
            <a:r>
              <a:rPr lang="ru-RU" dirty="0" smtClean="0"/>
              <a:t>защита достигается трансляцией виртуальных адресов в физические с исключением в случае доступа пользовательской программы к запрещенным для нее адресам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09918"/>
          </a:xfrm>
        </p:spPr>
        <p:txBody>
          <a:bodyPr>
            <a:normAutofit/>
          </a:bodyPr>
          <a:lstStyle/>
          <a:p>
            <a:r>
              <a:rPr lang="ru-RU" dirty="0" smtClean="0"/>
              <a:t>Принцип реализации </a:t>
            </a:r>
            <a:r>
              <a:rPr lang="en-US" dirty="0" smtClean="0"/>
              <a:t>MMU </a:t>
            </a:r>
            <a:r>
              <a:rPr lang="ru-RU" dirty="0" smtClean="0"/>
              <a:t>с помощью </a:t>
            </a:r>
            <a:r>
              <a:rPr lang="en-US" dirty="0" smtClean="0"/>
              <a:t>TLB</a:t>
            </a:r>
            <a:endParaRPr lang="en-US" dirty="0"/>
          </a:p>
        </p:txBody>
      </p:sp>
      <p:sp>
        <p:nvSpPr>
          <p:cNvPr id="3" name="Content Placeholder 2"/>
          <p:cNvSpPr>
            <a:spLocks noGrp="1"/>
          </p:cNvSpPr>
          <p:nvPr>
            <p:ph idx="1"/>
          </p:nvPr>
        </p:nvSpPr>
        <p:spPr>
          <a:xfrm>
            <a:off x="152400" y="1143000"/>
            <a:ext cx="8713694" cy="5257800"/>
          </a:xfrm>
        </p:spPr>
        <p:txBody>
          <a:bodyPr>
            <a:normAutofit fontScale="77500" lnSpcReduction="20000"/>
          </a:bodyPr>
          <a:lstStyle/>
          <a:p>
            <a:endParaRPr lang="en-US" dirty="0" smtClean="0"/>
          </a:p>
          <a:p>
            <a:r>
              <a:rPr lang="ru-RU" dirty="0" smtClean="0"/>
              <a:t>И виртуальная, и физическая память делятся на страницы</a:t>
            </a:r>
            <a:r>
              <a:rPr lang="en-US" dirty="0" smtClean="0"/>
              <a:t> </a:t>
            </a:r>
            <a:r>
              <a:rPr lang="ru-RU" dirty="0" smtClean="0"/>
              <a:t>одинакового размера</a:t>
            </a:r>
          </a:p>
          <a:p>
            <a:pPr lvl="1"/>
            <a:endParaRPr lang="en-US" dirty="0" smtClean="0"/>
          </a:p>
          <a:p>
            <a:pPr lvl="1"/>
            <a:r>
              <a:rPr lang="ru-RU" dirty="0" smtClean="0"/>
              <a:t>Размер страниц может быть установлен от 1</a:t>
            </a:r>
            <a:r>
              <a:rPr lang="en-US" dirty="0" smtClean="0"/>
              <a:t> KB </a:t>
            </a:r>
            <a:r>
              <a:rPr lang="ru-RU" dirty="0" smtClean="0"/>
              <a:t>до 256</a:t>
            </a:r>
            <a:r>
              <a:rPr lang="en-US" smtClean="0"/>
              <a:t> </a:t>
            </a:r>
            <a:r>
              <a:rPr lang="en-US" smtClean="0"/>
              <a:t>MB</a:t>
            </a:r>
            <a:r>
              <a:rPr lang="en-US" dirty="0" smtClean="0"/>
              <a:t>, </a:t>
            </a:r>
            <a:r>
              <a:rPr lang="ru-RU" dirty="0" smtClean="0"/>
              <a:t>типично – 4</a:t>
            </a:r>
            <a:r>
              <a:rPr lang="en-US" dirty="0" smtClean="0"/>
              <a:t> KB</a:t>
            </a:r>
          </a:p>
          <a:p>
            <a:pPr lvl="1"/>
            <a:endParaRPr lang="ru-RU" dirty="0" smtClean="0"/>
          </a:p>
          <a:p>
            <a:r>
              <a:rPr lang="en-US" dirty="0" smtClean="0"/>
              <a:t>Translation </a:t>
            </a:r>
            <a:r>
              <a:rPr lang="en-US" dirty="0" err="1" smtClean="0"/>
              <a:t>Lookaside</a:t>
            </a:r>
            <a:r>
              <a:rPr lang="en-US" dirty="0" smtClean="0"/>
              <a:t> Buffer</a:t>
            </a:r>
            <a:r>
              <a:rPr lang="ru-RU" dirty="0" smtClean="0"/>
              <a:t> (</a:t>
            </a:r>
            <a:r>
              <a:rPr lang="en-US" dirty="0" smtClean="0"/>
              <a:t>TLB</a:t>
            </a:r>
            <a:r>
              <a:rPr lang="ru-RU" dirty="0" smtClean="0"/>
              <a:t>)</a:t>
            </a:r>
            <a:r>
              <a:rPr lang="en-US" dirty="0" smtClean="0"/>
              <a:t> – </a:t>
            </a:r>
            <a:r>
              <a:rPr lang="ru-RU" dirty="0" smtClean="0"/>
              <a:t>это полностью ассоциативный кэш трансляций виртуальных адресов страниц в физические</a:t>
            </a:r>
            <a:endParaRPr lang="en-US" dirty="0" smtClean="0"/>
          </a:p>
          <a:p>
            <a:endParaRPr lang="en-US" dirty="0" smtClean="0"/>
          </a:p>
          <a:p>
            <a:pPr lvl="1"/>
            <a:r>
              <a:rPr lang="ru-RU" dirty="0" smtClean="0"/>
              <a:t>Типичный </a:t>
            </a:r>
            <a:r>
              <a:rPr lang="en-US" dirty="0" smtClean="0"/>
              <a:t>TLB </a:t>
            </a:r>
            <a:r>
              <a:rPr lang="ru-RU" dirty="0" smtClean="0"/>
              <a:t>в </a:t>
            </a:r>
            <a:r>
              <a:rPr lang="en-US" dirty="0" smtClean="0"/>
              <a:t>MIPS – </a:t>
            </a:r>
            <a:r>
              <a:rPr lang="ru-RU" dirty="0" smtClean="0"/>
              <a:t>от 16 до 64 трансляций</a:t>
            </a:r>
          </a:p>
          <a:p>
            <a:endParaRPr lang="ru-RU" dirty="0" smtClean="0"/>
          </a:p>
          <a:p>
            <a:r>
              <a:rPr lang="ru-RU" dirty="0" smtClean="0"/>
              <a:t>Если адрес виртуальной страницы не находится в </a:t>
            </a:r>
            <a:r>
              <a:rPr lang="en-US" dirty="0" smtClean="0"/>
              <a:t>TLB, </a:t>
            </a:r>
            <a:r>
              <a:rPr lang="ru-RU" dirty="0" smtClean="0"/>
              <a:t>происходит прерывание</a:t>
            </a:r>
          </a:p>
          <a:p>
            <a:pPr lvl="1"/>
            <a:endParaRPr lang="ru-RU" dirty="0" smtClean="0"/>
          </a:p>
          <a:p>
            <a:pPr lvl="1"/>
            <a:r>
              <a:rPr lang="ru-RU" dirty="0" smtClean="0"/>
              <a:t>Обработчик прерывания как правило помещает в </a:t>
            </a:r>
            <a:r>
              <a:rPr lang="en-US" dirty="0" smtClean="0"/>
              <a:t>TLB </a:t>
            </a:r>
            <a:r>
              <a:rPr lang="ru-RU" dirty="0" smtClean="0"/>
              <a:t>трансляцию из таблицы трансляций</a:t>
            </a:r>
            <a:r>
              <a:rPr lang="en-US" dirty="0" smtClean="0"/>
              <a:t>, </a:t>
            </a:r>
            <a:r>
              <a:rPr lang="ru-RU" dirty="0" smtClean="0"/>
              <a:t>которая находится в памяти</a:t>
            </a:r>
          </a:p>
          <a:p>
            <a:pPr lvl="1"/>
            <a:endParaRPr lang="ru-RU" dirty="0" smtClean="0"/>
          </a:p>
          <a:p>
            <a:r>
              <a:rPr lang="en-US" dirty="0" smtClean="0"/>
              <a:t>MMU </a:t>
            </a:r>
            <a:r>
              <a:rPr lang="ru-RU" dirty="0" smtClean="0"/>
              <a:t>с </a:t>
            </a:r>
            <a:r>
              <a:rPr lang="en-US" dirty="0" smtClean="0"/>
              <a:t>TLB </a:t>
            </a:r>
            <a:r>
              <a:rPr lang="ru-RU" dirty="0" smtClean="0"/>
              <a:t>реализован на </a:t>
            </a:r>
            <a:r>
              <a:rPr lang="en-US" dirty="0" smtClean="0"/>
              <a:t>MIPS M14Kc, MIPS </a:t>
            </a:r>
            <a:r>
              <a:rPr lang="en-US" dirty="0" err="1" smtClean="0"/>
              <a:t>microAptive</a:t>
            </a:r>
            <a:r>
              <a:rPr lang="en-US" dirty="0" smtClean="0"/>
              <a:t> MPU, </a:t>
            </a:r>
            <a:r>
              <a:rPr lang="ru-RU" dirty="0" smtClean="0"/>
              <a:t>а также на средних и старших ядрах, начиная с </a:t>
            </a:r>
            <a:r>
              <a:rPr lang="en-US" dirty="0" smtClean="0"/>
              <a:t>MIPS 24K</a:t>
            </a: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Реализация </a:t>
            </a:r>
            <a:r>
              <a:rPr lang="en-US" dirty="0" smtClean="0"/>
              <a:t>MMU </a:t>
            </a:r>
            <a:r>
              <a:rPr lang="ru-RU" dirty="0" smtClean="0"/>
              <a:t>в </a:t>
            </a:r>
            <a:r>
              <a:rPr lang="en-US" dirty="0" smtClean="0"/>
              <a:t>MIPS M14Kc </a:t>
            </a:r>
            <a:r>
              <a:rPr lang="ru-RU" dirty="0" smtClean="0"/>
              <a:t>и </a:t>
            </a:r>
            <a:r>
              <a:rPr lang="en-US" dirty="0" err="1" smtClean="0"/>
              <a:t>microAptiv</a:t>
            </a:r>
            <a:r>
              <a:rPr lang="en-US" dirty="0" smtClean="0"/>
              <a:t> MPU</a:t>
            </a:r>
            <a:endParaRPr lang="en-US" dirty="0"/>
          </a:p>
        </p:txBody>
      </p:sp>
      <p:pic>
        <p:nvPicPr>
          <p:cNvPr id="4" name="Content Placeholder 3" descr="m14kc_tlb.png"/>
          <p:cNvPicPr>
            <a:picLocks noGrp="1" noChangeAspect="1"/>
          </p:cNvPicPr>
          <p:nvPr>
            <p:ph idx="1"/>
          </p:nvPr>
        </p:nvPicPr>
        <p:blipFill>
          <a:blip r:embed="rId2" cstate="print"/>
          <a:stretch>
            <a:fillRect/>
          </a:stretch>
        </p:blipFill>
        <p:spPr>
          <a:xfrm>
            <a:off x="3428769" y="1422975"/>
            <a:ext cx="5334463" cy="3962744"/>
          </a:xfrm>
        </p:spPr>
      </p:pic>
      <p:sp>
        <p:nvSpPr>
          <p:cNvPr id="5" name="Content Placeholder 2"/>
          <p:cNvSpPr txBox="1">
            <a:spLocks/>
          </p:cNvSpPr>
          <p:nvPr/>
        </p:nvSpPr>
        <p:spPr bwMode="auto">
          <a:xfrm>
            <a:off x="152400" y="1268506"/>
            <a:ext cx="2752165" cy="49709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342900" lvl="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en-US" sz="2400" b="1" i="0" u="none" strike="noStrike" kern="0" cap="none" spc="0" normalizeH="0" baseline="0" noProof="0" dirty="0" smtClean="0">
                <a:ln>
                  <a:noFill/>
                </a:ln>
                <a:solidFill>
                  <a:srgbClr val="7666AC"/>
                </a:solidFill>
                <a:effectLst/>
                <a:uLnTx/>
                <a:uFillTx/>
                <a:latin typeface="+mn-lt"/>
                <a:ea typeface="+mn-ea"/>
                <a:cs typeface="+mn-cs"/>
              </a:rPr>
              <a:t>MIPS M14Kc </a:t>
            </a:r>
            <a:r>
              <a:rPr lang="ru-RU" sz="2400" kern="0" dirty="0" smtClean="0">
                <a:latin typeface="+mn-lt"/>
                <a:ea typeface="+mn-ea"/>
                <a:cs typeface="+mn-cs"/>
              </a:rPr>
              <a:t>реализует </a:t>
            </a:r>
            <a:r>
              <a:rPr lang="en-US" sz="2400" kern="0" dirty="0" smtClean="0">
                <a:latin typeface="+mn-lt"/>
                <a:ea typeface="+mn-ea"/>
                <a:cs typeface="+mn-cs"/>
              </a:rPr>
              <a:t>MMU c </a:t>
            </a:r>
            <a:r>
              <a:rPr lang="ru-RU" sz="2400" kern="0" dirty="0" smtClean="0">
                <a:latin typeface="+mn-lt"/>
                <a:ea typeface="+mn-ea"/>
                <a:cs typeface="+mn-cs"/>
              </a:rPr>
              <a:t>тремя </a:t>
            </a:r>
            <a:r>
              <a:rPr lang="en-US" sz="2400" kern="0" dirty="0" smtClean="0">
                <a:latin typeface="+mn-lt"/>
                <a:ea typeface="+mn-ea"/>
                <a:cs typeface="+mn-cs"/>
              </a:rPr>
              <a:t>TLB</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rgbClr val="8EC000"/>
              </a:buClr>
              <a:buSzTx/>
              <a:buFont typeface="Wingdings" pitchFamily="2" charset="2"/>
              <a:buChar char="§"/>
              <a:tabLst/>
              <a:defRPr/>
            </a:pPr>
            <a:endParaRPr kumimoji="0" lang="ru-RU" sz="2000" b="0" i="0" u="none" strike="noStrike" kern="0" cap="none" spc="0" normalizeH="0" baseline="0" noProof="0" dirty="0" smtClean="0">
              <a:ln>
                <a:noFill/>
              </a:ln>
              <a:solidFill>
                <a:srgbClr val="7666AC"/>
              </a:solidFill>
              <a:effectLst/>
              <a:uLnTx/>
              <a:uFillTx/>
              <a:latin typeface="+mn-lt"/>
            </a:endParaRPr>
          </a:p>
          <a:p>
            <a:pPr marL="742950" lvl="1" indent="-285750" eaLnBrk="0" hangingPunct="0">
              <a:spcBef>
                <a:spcPct val="20000"/>
              </a:spcBef>
              <a:buClr>
                <a:srgbClr val="8EC000"/>
              </a:buClr>
              <a:buFont typeface="Wingdings" pitchFamily="2" charset="2"/>
              <a:buChar char="§"/>
            </a:pPr>
            <a:r>
              <a:rPr lang="en-US" b="0" kern="0" dirty="0" smtClean="0"/>
              <a:t>4-entry Instruction TLB (ITLB)</a:t>
            </a:r>
          </a:p>
          <a:p>
            <a:pPr marL="742950" lvl="1" indent="-285750" eaLnBrk="0" hangingPunct="0">
              <a:spcBef>
                <a:spcPct val="20000"/>
              </a:spcBef>
              <a:buClr>
                <a:srgbClr val="8EC000"/>
              </a:buClr>
              <a:buFont typeface="Wingdings" pitchFamily="2" charset="2"/>
              <a:buChar char="§"/>
            </a:pPr>
            <a:endParaRPr lang="en-US" b="0" kern="0" dirty="0" smtClean="0"/>
          </a:p>
          <a:p>
            <a:pPr marL="742950" lvl="1" indent="-285750" eaLnBrk="0" hangingPunct="0">
              <a:spcBef>
                <a:spcPct val="20000"/>
              </a:spcBef>
              <a:buClr>
                <a:srgbClr val="8EC000"/>
              </a:buClr>
              <a:buFont typeface="Wingdings" pitchFamily="2" charset="2"/>
              <a:buChar char="§"/>
            </a:pPr>
            <a:r>
              <a:rPr lang="en-US" b="0" kern="0" dirty="0" smtClean="0"/>
              <a:t>4-entry Data TLB (DTLB)</a:t>
            </a:r>
          </a:p>
          <a:p>
            <a:pPr marL="742950" lvl="1" indent="-285750" eaLnBrk="0" hangingPunct="0">
              <a:spcBef>
                <a:spcPct val="20000"/>
              </a:spcBef>
              <a:buClr>
                <a:srgbClr val="8EC000"/>
              </a:buClr>
              <a:buFont typeface="Wingdings" pitchFamily="2" charset="2"/>
              <a:buChar char="§"/>
            </a:pPr>
            <a:endParaRPr lang="en-US" b="0" kern="0" dirty="0" smtClean="0"/>
          </a:p>
          <a:p>
            <a:pPr marL="742950" lvl="1" indent="-285750" eaLnBrk="0" hangingPunct="0">
              <a:spcBef>
                <a:spcPct val="20000"/>
              </a:spcBef>
              <a:buClr>
                <a:srgbClr val="8EC000"/>
              </a:buClr>
              <a:buFont typeface="Wingdings" pitchFamily="2" charset="2"/>
              <a:buChar char="§"/>
            </a:pPr>
            <a:r>
              <a:rPr lang="en-US" b="0" kern="0" dirty="0" smtClean="0"/>
              <a:t>16 dual-entry Joint TLB (JTLB) </a:t>
            </a:r>
          </a:p>
          <a:p>
            <a:pPr marL="742950" lvl="1" indent="-285750" eaLnBrk="0" hangingPunct="0">
              <a:spcBef>
                <a:spcPct val="20000"/>
              </a:spcBef>
              <a:buClr>
                <a:srgbClr val="8EC000"/>
              </a:buClr>
              <a:buFont typeface="Wingdings" pitchFamily="2" charset="2"/>
              <a:buChar char="§"/>
            </a:pPr>
            <a:endParaRPr kumimoji="0" lang="ru-RU" sz="2000" b="0" i="0" u="none" strike="noStrike" kern="0" cap="none" spc="0" normalizeH="0" baseline="0" noProof="0" dirty="0" smtClean="0">
              <a:ln>
                <a:noFill/>
              </a:ln>
              <a:solidFill>
                <a:srgbClr val="7666AC"/>
              </a:solidFill>
              <a:effectLst/>
              <a:uLnTx/>
              <a:uFillTx/>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09918"/>
          </a:xfrm>
        </p:spPr>
        <p:txBody>
          <a:bodyPr>
            <a:normAutofit/>
          </a:bodyPr>
          <a:lstStyle/>
          <a:p>
            <a:r>
              <a:rPr lang="ru-RU" dirty="0" smtClean="0"/>
              <a:t>Реализация </a:t>
            </a:r>
            <a:r>
              <a:rPr lang="en-US" dirty="0" smtClean="0"/>
              <a:t>MMU </a:t>
            </a:r>
            <a:r>
              <a:rPr lang="ru-RU" dirty="0" smtClean="0"/>
              <a:t>с помощью </a:t>
            </a:r>
            <a:r>
              <a:rPr lang="en-US" dirty="0" smtClean="0"/>
              <a:t>FMT</a:t>
            </a:r>
            <a:endParaRPr lang="en-US" dirty="0"/>
          </a:p>
        </p:txBody>
      </p:sp>
      <p:sp>
        <p:nvSpPr>
          <p:cNvPr id="3" name="Content Placeholder 2"/>
          <p:cNvSpPr>
            <a:spLocks noGrp="1"/>
          </p:cNvSpPr>
          <p:nvPr>
            <p:ph idx="1"/>
          </p:nvPr>
        </p:nvSpPr>
        <p:spPr>
          <a:xfrm>
            <a:off x="152400" y="1143000"/>
            <a:ext cx="8713694" cy="5257800"/>
          </a:xfrm>
        </p:spPr>
        <p:txBody>
          <a:bodyPr>
            <a:normAutofit fontScale="85000" lnSpcReduction="10000"/>
          </a:bodyPr>
          <a:lstStyle/>
          <a:p>
            <a:endParaRPr lang="en-US" dirty="0" smtClean="0"/>
          </a:p>
          <a:p>
            <a:r>
              <a:rPr lang="ru-RU" dirty="0" smtClean="0"/>
              <a:t>Трансляция адресов с помощью фиксированного отображения</a:t>
            </a:r>
          </a:p>
          <a:p>
            <a:pPr lvl="1"/>
            <a:endParaRPr lang="ru-RU" dirty="0" smtClean="0"/>
          </a:p>
          <a:p>
            <a:pPr lvl="1"/>
            <a:r>
              <a:rPr lang="en-US" dirty="0" smtClean="0"/>
              <a:t>Fixed Mapping Translation (FMT)</a:t>
            </a:r>
            <a:endParaRPr lang="ru-RU" dirty="0" smtClean="0"/>
          </a:p>
          <a:p>
            <a:pPr lvl="1"/>
            <a:endParaRPr lang="ru-RU" dirty="0" smtClean="0"/>
          </a:p>
          <a:p>
            <a:r>
              <a:rPr lang="ru-RU" dirty="0" smtClean="0"/>
              <a:t>Доступные пользователю адреса в </a:t>
            </a:r>
            <a:r>
              <a:rPr lang="en-US" dirty="0" smtClean="0"/>
              <a:t>user-mode</a:t>
            </a:r>
            <a:r>
              <a:rPr lang="ru-RU" dirty="0" smtClean="0"/>
              <a:t> сдвигаются на 0</a:t>
            </a:r>
            <a:r>
              <a:rPr lang="en-US" dirty="0" smtClean="0"/>
              <a:t>x40000000</a:t>
            </a:r>
            <a:endParaRPr lang="ru-RU" dirty="0" smtClean="0"/>
          </a:p>
          <a:p>
            <a:endParaRPr lang="ru-RU" dirty="0" smtClean="0"/>
          </a:p>
          <a:p>
            <a:pPr lvl="1"/>
            <a:r>
              <a:rPr lang="ru-RU" dirty="0" smtClean="0"/>
              <a:t>Это способ имитиации части поведения </a:t>
            </a:r>
            <a:r>
              <a:rPr lang="en-US" dirty="0" smtClean="0"/>
              <a:t>TLB </a:t>
            </a:r>
            <a:r>
              <a:rPr lang="ru-RU" dirty="0" smtClean="0"/>
              <a:t>без </a:t>
            </a:r>
            <a:r>
              <a:rPr lang="en-US" dirty="0" smtClean="0"/>
              <a:t>TLB</a:t>
            </a:r>
            <a:r>
              <a:rPr lang="ru-RU" dirty="0" smtClean="0"/>
              <a:t> как такового</a:t>
            </a:r>
            <a:endParaRPr lang="en-US" dirty="0" smtClean="0"/>
          </a:p>
          <a:p>
            <a:pPr lvl="1"/>
            <a:endParaRPr lang="en-US" dirty="0" smtClean="0"/>
          </a:p>
          <a:p>
            <a:r>
              <a:rPr lang="ru-RU" dirty="0" smtClean="0"/>
              <a:t>Не защищает различные пользовательские программы друг от друга</a:t>
            </a:r>
          </a:p>
          <a:p>
            <a:endParaRPr lang="ru-RU" dirty="0" smtClean="0"/>
          </a:p>
          <a:p>
            <a:r>
              <a:rPr lang="ru-RU" dirty="0" smtClean="0"/>
              <a:t>Требует минимального количества аппаратных ресурсов</a:t>
            </a:r>
          </a:p>
          <a:p>
            <a:endParaRPr lang="ru-RU" dirty="0" smtClean="0"/>
          </a:p>
          <a:p>
            <a:r>
              <a:rPr lang="ru-RU" dirty="0" smtClean="0"/>
              <a:t>Опция </a:t>
            </a:r>
            <a:r>
              <a:rPr lang="en-US" dirty="0" smtClean="0"/>
              <a:t>FMT </a:t>
            </a:r>
            <a:r>
              <a:rPr lang="ru-RU" dirty="0" smtClean="0"/>
              <a:t>реализована на всех ядрах </a:t>
            </a:r>
            <a:r>
              <a:rPr lang="en-US" dirty="0" smtClean="0"/>
              <a:t>MIPS</a:t>
            </a:r>
            <a:r>
              <a:rPr lang="ru-RU" dirty="0" smtClean="0"/>
              <a:t> </a:t>
            </a:r>
            <a:r>
              <a:rPr lang="en-US" dirty="0" smtClean="0"/>
              <a:t>Technologies</a:t>
            </a:r>
          </a:p>
          <a:p>
            <a:pPr lvl="2"/>
            <a:endParaRPr lang="ru-RU" dirty="0" smtClean="0"/>
          </a:p>
          <a:p>
            <a:pPr lvl="1"/>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Карта виртуальных адресов </a:t>
            </a:r>
            <a:r>
              <a:rPr lang="en-US" dirty="0" smtClean="0"/>
              <a:t>M4K</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987919" y="1143000"/>
            <a:ext cx="316816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Трансляция виртуальных адресов в физические с помощью </a:t>
            </a:r>
            <a:r>
              <a:rPr lang="en-US" dirty="0" smtClean="0"/>
              <a:t>Fixed Mapping Translation </a:t>
            </a:r>
            <a:r>
              <a:rPr lang="ru-RU" dirty="0" smtClean="0"/>
              <a:t>в </a:t>
            </a:r>
            <a:r>
              <a:rPr lang="en-US" dirty="0" smtClean="0"/>
              <a:t>user mode</a:t>
            </a:r>
            <a:endParaRPr lang="en-US" dirty="0"/>
          </a:p>
        </p:txBody>
      </p:sp>
      <p:sp>
        <p:nvSpPr>
          <p:cNvPr id="5" name="TextBox 4"/>
          <p:cNvSpPr txBox="1"/>
          <p:nvPr/>
        </p:nvSpPr>
        <p:spPr>
          <a:xfrm>
            <a:off x="2088775" y="6113930"/>
            <a:ext cx="4814049" cy="276999"/>
          </a:xfrm>
          <a:prstGeom prst="rect">
            <a:avLst/>
          </a:prstGeom>
          <a:noFill/>
        </p:spPr>
        <p:txBody>
          <a:bodyPr wrap="square" rtlCol="0">
            <a:spAutoFit/>
          </a:bodyPr>
          <a:lstStyle/>
          <a:p>
            <a:r>
              <a:rPr lang="ru-RU" sz="1200" dirty="0" smtClean="0">
                <a:solidFill>
                  <a:schemeClr val="tx1"/>
                </a:solidFill>
              </a:rPr>
              <a:t>Источник: </a:t>
            </a:r>
            <a:r>
              <a:rPr lang="en-US" sz="1200" dirty="0" smtClean="0">
                <a:solidFill>
                  <a:schemeClr val="tx1"/>
                </a:solidFill>
              </a:rPr>
              <a:t>MIPS32® M4K® Processor Core Datasheet March 4</a:t>
            </a:r>
            <a:endParaRPr lang="en-US" sz="1200" dirty="0">
              <a:solidFill>
                <a:schemeClr val="tx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1822076" y="1223682"/>
            <a:ext cx="5465909" cy="478267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Трансляция виртуальных адресов в физические с помощью </a:t>
            </a:r>
            <a:r>
              <a:rPr lang="en-US" dirty="0" smtClean="0"/>
              <a:t>Fixed Mapping Translation </a:t>
            </a:r>
            <a:r>
              <a:rPr lang="ru-RU" dirty="0" smtClean="0"/>
              <a:t>в </a:t>
            </a:r>
            <a:r>
              <a:rPr lang="en-US" dirty="0" smtClean="0"/>
              <a:t>kernel mode</a:t>
            </a:r>
            <a:endParaRPr lang="en-US" dirty="0"/>
          </a:p>
        </p:txBody>
      </p:sp>
      <p:sp>
        <p:nvSpPr>
          <p:cNvPr id="5" name="TextBox 4"/>
          <p:cNvSpPr txBox="1"/>
          <p:nvPr/>
        </p:nvSpPr>
        <p:spPr>
          <a:xfrm>
            <a:off x="2088775" y="6113930"/>
            <a:ext cx="4814049" cy="276999"/>
          </a:xfrm>
          <a:prstGeom prst="rect">
            <a:avLst/>
          </a:prstGeom>
          <a:noFill/>
        </p:spPr>
        <p:txBody>
          <a:bodyPr wrap="square" rtlCol="0">
            <a:spAutoFit/>
          </a:bodyPr>
          <a:lstStyle/>
          <a:p>
            <a:r>
              <a:rPr lang="ru-RU" sz="1200" dirty="0" smtClean="0">
                <a:solidFill>
                  <a:schemeClr val="tx1"/>
                </a:solidFill>
              </a:rPr>
              <a:t>Источник: </a:t>
            </a:r>
            <a:r>
              <a:rPr lang="en-US" sz="1200" dirty="0" smtClean="0">
                <a:solidFill>
                  <a:schemeClr val="tx1"/>
                </a:solidFill>
              </a:rPr>
              <a:t>MIPS32® M4K® Processor Core Datasheet March 4</a:t>
            </a:r>
            <a:endParaRPr lang="en-US" sz="1200" dirty="0">
              <a:solidFill>
                <a:schemeClr val="tx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958771" y="1223963"/>
            <a:ext cx="5193120" cy="47831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normAutofit fontScale="90000"/>
          </a:bodyPr>
          <a:lstStyle/>
          <a:p>
            <a:pPr eaLnBrk="1" hangingPunct="1"/>
            <a:r>
              <a:rPr lang="ru-RU" dirty="0" smtClean="0"/>
              <a:t>Чем ядра </a:t>
            </a:r>
            <a:r>
              <a:rPr lang="en-US" dirty="0" smtClean="0"/>
              <a:t>MIPS M4K, M14K </a:t>
            </a:r>
            <a:r>
              <a:rPr lang="ru-RU" dirty="0" smtClean="0"/>
              <a:t>и </a:t>
            </a:r>
            <a:r>
              <a:rPr lang="en-US" dirty="0" err="1" smtClean="0"/>
              <a:t>microAptiv</a:t>
            </a:r>
            <a:r>
              <a:rPr lang="en-US" dirty="0" smtClean="0"/>
              <a:t> </a:t>
            </a:r>
            <a:r>
              <a:rPr lang="ru-RU" dirty="0" smtClean="0"/>
              <a:t>хороши для микроконтроллеров</a:t>
            </a:r>
            <a:r>
              <a:rPr lang="en-US" dirty="0" smtClean="0"/>
              <a:t>?</a:t>
            </a:r>
          </a:p>
        </p:txBody>
      </p:sp>
      <p:sp>
        <p:nvSpPr>
          <p:cNvPr id="16386" name="Rectangle 3"/>
          <p:cNvSpPr>
            <a:spLocks noGrp="1"/>
          </p:cNvSpPr>
          <p:nvPr>
            <p:ph type="body" idx="1"/>
          </p:nvPr>
        </p:nvSpPr>
        <p:spPr>
          <a:xfrm>
            <a:off x="152400" y="1295400"/>
            <a:ext cx="8839200" cy="5116513"/>
          </a:xfrm>
        </p:spPr>
        <p:txBody>
          <a:bodyPr>
            <a:normAutofit fontScale="77500" lnSpcReduction="20000"/>
          </a:bodyPr>
          <a:lstStyle/>
          <a:p>
            <a:pPr lvl="0"/>
            <a:endParaRPr lang="ru-RU" dirty="0" smtClean="0"/>
          </a:p>
          <a:p>
            <a:pPr lvl="0"/>
            <a:r>
              <a:rPr lang="ru-RU" dirty="0" smtClean="0"/>
              <a:t>Наилучший баланс между производительностью, энергопотреблением и ценой в своем классе</a:t>
            </a:r>
            <a:endParaRPr lang="en-US" dirty="0" smtClean="0"/>
          </a:p>
          <a:p>
            <a:pPr lvl="0"/>
            <a:endParaRPr lang="ru-RU" dirty="0" smtClean="0"/>
          </a:p>
          <a:p>
            <a:pPr lvl="0"/>
            <a:r>
              <a:rPr lang="ru-RU" dirty="0" smtClean="0"/>
              <a:t>Программная совместимость со всем спектром устройств с архитектурой </a:t>
            </a:r>
            <a:r>
              <a:rPr lang="en-US" dirty="0" smtClean="0"/>
              <a:t>MIPS</a:t>
            </a:r>
          </a:p>
          <a:p>
            <a:pPr lvl="1"/>
            <a:endParaRPr lang="en-US" dirty="0" smtClean="0"/>
          </a:p>
          <a:p>
            <a:pPr lvl="1"/>
            <a:r>
              <a:rPr lang="ru-RU" dirty="0" smtClean="0"/>
              <a:t>От микроконтроллеров до бытовой электроники</a:t>
            </a:r>
            <a:r>
              <a:rPr lang="en-US" dirty="0" smtClean="0"/>
              <a:t> </a:t>
            </a:r>
            <a:r>
              <a:rPr lang="ru-RU" dirty="0" smtClean="0"/>
              <a:t>и сетевых устройств</a:t>
            </a:r>
          </a:p>
          <a:p>
            <a:endParaRPr lang="en-US" dirty="0" smtClean="0"/>
          </a:p>
          <a:p>
            <a:r>
              <a:rPr lang="ru-RU" dirty="0" smtClean="0"/>
              <a:t>Зрелые и хорошо оптимизирующие компиляторы</a:t>
            </a:r>
            <a:endParaRPr lang="en-US" dirty="0" smtClean="0"/>
          </a:p>
          <a:p>
            <a:endParaRPr lang="ru-RU" dirty="0" smtClean="0"/>
          </a:p>
          <a:p>
            <a:r>
              <a:rPr lang="ru-RU" dirty="0" smtClean="0"/>
              <a:t>Большое количество </a:t>
            </a:r>
            <a:r>
              <a:rPr lang="en-US" dirty="0" smtClean="0"/>
              <a:t>RTOS-</a:t>
            </a:r>
            <a:r>
              <a:rPr lang="ru-RU" dirty="0" smtClean="0"/>
              <a:t>ов и другого программного обеспечения, написанного для архитектуры </a:t>
            </a:r>
            <a:r>
              <a:rPr lang="en-US" dirty="0" smtClean="0"/>
              <a:t>MIPS</a:t>
            </a:r>
            <a:endParaRPr lang="en-US" sz="3600" dirty="0" smtClean="0"/>
          </a:p>
          <a:p>
            <a:endParaRPr lang="ru-RU" dirty="0" smtClean="0"/>
          </a:p>
          <a:p>
            <a:r>
              <a:rPr lang="ru-RU" dirty="0" smtClean="0"/>
              <a:t>Возможность использования микроконтроллеров на основе </a:t>
            </a:r>
            <a:r>
              <a:rPr lang="en-US" dirty="0" smtClean="0"/>
              <a:t>MIPS </a:t>
            </a:r>
            <a:r>
              <a:rPr lang="ru-RU" dirty="0" smtClean="0"/>
              <a:t>для целей образования студентов и школьников</a:t>
            </a:r>
          </a:p>
          <a:p>
            <a:endParaRPr lang="ru-RU" dirty="0" smtClean="0"/>
          </a:p>
          <a:p>
            <a:pPr lvl="1"/>
            <a:r>
              <a:rPr lang="en-US" dirty="0" smtClean="0"/>
              <a:t>MIPS</a:t>
            </a:r>
            <a:r>
              <a:rPr lang="ru-RU" dirty="0" smtClean="0"/>
              <a:t> широко используется в университетах в курсах по компьютерной архитектуре, дизайну цифровой логики и программированию на языке ассемблера</a:t>
            </a:r>
            <a:endParaRPr lang="en-US" sz="3600" dirty="0" smtClean="0"/>
          </a:p>
          <a:p>
            <a:pPr eaLnBrk="1" hangingPunct="1">
              <a:lnSpc>
                <a:spcPct val="90000"/>
              </a:lnSpc>
            </a:pPr>
            <a:endParaRPr lang="en-US" sz="1400" dirty="0" smtClean="0"/>
          </a:p>
          <a:p>
            <a:pPr lvl="1" eaLnBrk="1" hangingPunct="1">
              <a:lnSpc>
                <a:spcPct val="90000"/>
              </a:lnSpc>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Но в </a:t>
            </a:r>
            <a:r>
              <a:rPr lang="en-US" dirty="0" smtClean="0"/>
              <a:t>PIC32 </a:t>
            </a:r>
            <a:r>
              <a:rPr lang="ru-RU" dirty="0" smtClean="0"/>
              <a:t>адресное пространство пользователя вообще не используется</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436747" y="1528483"/>
            <a:ext cx="4473981" cy="3536576"/>
          </a:xfrm>
          <a:prstGeom prst="rect">
            <a:avLst/>
          </a:prstGeom>
          <a:noFill/>
          <a:ln w="9525">
            <a:noFill/>
            <a:miter lim="800000"/>
            <a:headEnd/>
            <a:tailEnd/>
          </a:ln>
        </p:spPr>
      </p:pic>
      <p:sp>
        <p:nvSpPr>
          <p:cNvPr id="5" name="Content Placeholder 2"/>
          <p:cNvSpPr txBox="1">
            <a:spLocks/>
          </p:cNvSpPr>
          <p:nvPr/>
        </p:nvSpPr>
        <p:spPr bwMode="auto">
          <a:xfrm>
            <a:off x="152400" y="1143000"/>
            <a:ext cx="3980329"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kumimoji="0" lang="en-US" sz="24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Проблема в реализации </a:t>
            </a:r>
            <a:r>
              <a:rPr lang="en-US" sz="2400" kern="0" dirty="0" smtClean="0">
                <a:latin typeface="+mn-lt"/>
                <a:ea typeface="+mn-ea"/>
                <a:cs typeface="+mn-cs"/>
              </a:rPr>
              <a:t>Microchip PIC32</a:t>
            </a:r>
            <a:r>
              <a:rPr lang="ru-RU" sz="2400" kern="0" dirty="0" smtClean="0">
                <a:latin typeface="+mn-lt"/>
                <a:ea typeface="+mn-ea"/>
                <a:cs typeface="+mn-cs"/>
              </a:rPr>
              <a:t> - з</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ащиты памяти с помощью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TLB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в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M4K </a:t>
            </a:r>
            <a:r>
              <a:rPr kumimoji="0" lang="ru-RU" sz="2400" b="1" i="0" u="none" strike="noStrike" kern="0" cap="none" spc="0" normalizeH="0" baseline="0" noProof="0" dirty="0" smtClean="0">
                <a:ln>
                  <a:noFill/>
                </a:ln>
                <a:solidFill>
                  <a:srgbClr val="7666AC"/>
                </a:solidFill>
                <a:effectLst/>
                <a:uLnTx/>
                <a:uFillTx/>
                <a:latin typeface="+mn-lt"/>
                <a:ea typeface="+mn-ea"/>
                <a:cs typeface="+mn-cs"/>
              </a:rPr>
              <a:t>нет</a:t>
            </a:r>
            <a:r>
              <a:rPr kumimoji="0" lang="en-US" sz="2400" b="1" i="0" u="none" strike="noStrike" kern="0" cap="none" spc="0" normalizeH="0" baseline="0" noProof="0" dirty="0" smtClean="0">
                <a:ln>
                  <a:noFill/>
                </a:ln>
                <a:solidFill>
                  <a:srgbClr val="7666AC"/>
                </a:solidFill>
                <a:effectLst/>
                <a:uLnTx/>
                <a:uFillTx/>
                <a:latin typeface="+mn-lt"/>
                <a:ea typeface="+mn-ea"/>
                <a:cs typeface="+mn-cs"/>
              </a:rPr>
              <a:t>,</a:t>
            </a:r>
            <a:r>
              <a:rPr kumimoji="0" lang="en-US" sz="2400" b="1" i="0" u="none" strike="noStrike" kern="0" cap="none" spc="0" normalizeH="0" noProof="0" dirty="0" smtClean="0">
                <a:ln>
                  <a:noFill/>
                </a:ln>
                <a:solidFill>
                  <a:srgbClr val="7666AC"/>
                </a:solidFill>
                <a:effectLst/>
                <a:uLnTx/>
                <a:uFillTx/>
                <a:latin typeface="+mn-lt"/>
                <a:ea typeface="+mn-ea"/>
                <a:cs typeface="+mn-cs"/>
              </a:rPr>
              <a:t> </a:t>
            </a:r>
            <a:r>
              <a:rPr kumimoji="0" lang="ru-RU" sz="2400" b="1" i="0" u="none" strike="noStrike" kern="0" cap="none" spc="0" normalizeH="0" noProof="0" dirty="0" smtClean="0">
                <a:ln>
                  <a:noFill/>
                </a:ln>
                <a:solidFill>
                  <a:srgbClr val="7666AC"/>
                </a:solidFill>
                <a:effectLst/>
                <a:uLnTx/>
                <a:uFillTx/>
                <a:latin typeface="+mn-lt"/>
                <a:ea typeface="+mn-ea"/>
                <a:cs typeface="+mn-cs"/>
              </a:rPr>
              <a:t>а </a:t>
            </a:r>
            <a:r>
              <a:rPr kumimoji="0" lang="en-US" sz="2400" b="1" i="0" u="none" strike="noStrike" kern="0" cap="none" spc="0" normalizeH="0" noProof="0" dirty="0" smtClean="0">
                <a:ln>
                  <a:noFill/>
                </a:ln>
                <a:solidFill>
                  <a:srgbClr val="7666AC"/>
                </a:solidFill>
                <a:effectLst/>
                <a:uLnTx/>
                <a:uFillTx/>
                <a:latin typeface="+mn-lt"/>
                <a:ea typeface="+mn-ea"/>
                <a:cs typeface="+mn-cs"/>
              </a:rPr>
              <a:t>FMT </a:t>
            </a:r>
            <a:r>
              <a:rPr kumimoji="0" lang="ru-RU" sz="2400" b="1" i="0" u="none" strike="noStrike" kern="0" cap="none" spc="0" normalizeH="0" noProof="0" dirty="0" smtClean="0">
                <a:ln>
                  <a:noFill/>
                </a:ln>
                <a:solidFill>
                  <a:srgbClr val="7666AC"/>
                </a:solidFill>
                <a:effectLst/>
                <a:uLnTx/>
                <a:uFillTx/>
                <a:latin typeface="+mn-lt"/>
                <a:ea typeface="+mn-ea"/>
                <a:cs typeface="+mn-cs"/>
              </a:rPr>
              <a:t>недостаточно гибка</a:t>
            </a:r>
            <a:r>
              <a:rPr kumimoji="0" lang="en-US" sz="2400" b="1" i="0" u="none" strike="noStrike" kern="0" cap="none" spc="0" normalizeH="0" noProof="0" dirty="0" smtClean="0">
                <a:ln>
                  <a:noFill/>
                </a:ln>
                <a:solidFill>
                  <a:srgbClr val="7666AC"/>
                </a:solidFill>
                <a:effectLst/>
                <a:uLnTx/>
                <a:uFillTx/>
                <a:latin typeface="+mn-lt"/>
                <a:ea typeface="+mn-ea"/>
                <a:cs typeface="+mn-cs"/>
              </a:rPr>
              <a:t> </a:t>
            </a:r>
            <a:r>
              <a:rPr kumimoji="0" lang="ru-RU" sz="2400" b="1" i="0" u="none" strike="noStrike" kern="0" cap="none" spc="0" normalizeH="0" noProof="0" dirty="0" smtClean="0">
                <a:ln>
                  <a:noFill/>
                </a:ln>
                <a:solidFill>
                  <a:srgbClr val="7666AC"/>
                </a:solidFill>
                <a:effectLst/>
                <a:uLnTx/>
                <a:uFillTx/>
                <a:latin typeface="+mn-lt"/>
                <a:ea typeface="+mn-ea"/>
                <a:cs typeface="+mn-cs"/>
              </a:rPr>
              <a:t>для нужд пользователя микроконтроллера</a:t>
            </a: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endParaRPr lang="ru-RU" sz="2400" kern="0" baseline="0" dirty="0" smtClean="0">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E64418"/>
              </a:buClr>
              <a:buSzTx/>
              <a:buFont typeface="Wingdings" pitchFamily="2" charset="2"/>
              <a:buChar char="v"/>
              <a:tabLst/>
              <a:defRPr/>
            </a:pPr>
            <a:r>
              <a:rPr kumimoji="0" lang="ru-RU" sz="2400" b="1" i="0" u="none" strike="noStrike" kern="0" cap="none" spc="0" normalizeH="0" baseline="0" noProof="0" dirty="0" smtClean="0">
                <a:ln>
                  <a:noFill/>
                </a:ln>
                <a:solidFill>
                  <a:srgbClr val="7666AC"/>
                </a:solidFill>
                <a:effectLst/>
                <a:uLnTx/>
                <a:uFillTx/>
                <a:latin typeface="+mn-lt"/>
                <a:ea typeface="+mn-ea"/>
                <a:cs typeface="+mn-cs"/>
              </a:rPr>
              <a:t>Решение</a:t>
            </a:r>
          </a:p>
          <a:p>
            <a:pPr marL="800100" lvl="1" indent="-342900" eaLnBrk="0" hangingPunct="0">
              <a:spcBef>
                <a:spcPct val="20000"/>
              </a:spcBef>
              <a:buClr>
                <a:srgbClr val="E64418"/>
              </a:buClr>
              <a:buFont typeface="Wingdings" pitchFamily="2" charset="2"/>
              <a:buChar char="v"/>
            </a:pPr>
            <a:endParaRPr lang="en-US" sz="2400" kern="0" dirty="0" smtClean="0">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kern="0" dirty="0" smtClean="0">
                <a:latin typeface="+mn-lt"/>
                <a:ea typeface="+mn-ea"/>
                <a:cs typeface="+mn-cs"/>
              </a:rPr>
              <a:t>В </a:t>
            </a:r>
            <a:r>
              <a:rPr lang="en-US" sz="2400" kern="0" dirty="0" smtClean="0">
                <a:latin typeface="+mn-lt"/>
                <a:ea typeface="+mn-ea"/>
                <a:cs typeface="+mn-cs"/>
              </a:rPr>
              <a:t>M4K </a:t>
            </a:r>
            <a:r>
              <a:rPr lang="ru-RU" sz="2400" kern="0" dirty="0" smtClean="0">
                <a:latin typeface="+mn-lt"/>
                <a:ea typeface="+mn-ea"/>
                <a:cs typeface="+mn-cs"/>
              </a:rPr>
              <a:t>пользовательский диапазон виртуальных адресов вообще не используется</a:t>
            </a:r>
          </a:p>
          <a:p>
            <a:pPr marL="800100" lvl="1"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800100" lvl="1" indent="-342900" eaLnBrk="0" hangingPunct="0">
              <a:spcBef>
                <a:spcPct val="20000"/>
              </a:spcBef>
              <a:buClr>
                <a:srgbClr val="E64418"/>
              </a:buClr>
              <a:buFont typeface="Wingdings" pitchFamily="2" charset="2"/>
              <a:buChar char="v"/>
            </a:pPr>
            <a:r>
              <a:rPr lang="ru-RU" sz="2400" kern="0" dirty="0" smtClean="0">
                <a:latin typeface="+mn-lt"/>
                <a:ea typeface="+mn-ea"/>
                <a:cs typeface="+mn-cs"/>
              </a:rPr>
              <a:t>В последней версии </a:t>
            </a:r>
            <a:r>
              <a:rPr lang="en-US" sz="2400" kern="0" dirty="0" smtClean="0">
                <a:latin typeface="+mn-lt"/>
                <a:ea typeface="+mn-ea"/>
                <a:cs typeface="+mn-cs"/>
              </a:rPr>
              <a:t>M14K </a:t>
            </a:r>
            <a:r>
              <a:rPr lang="ru-RU" sz="2400" kern="0" dirty="0" smtClean="0">
                <a:latin typeface="+mn-lt"/>
                <a:ea typeface="+mn-ea"/>
                <a:cs typeface="+mn-cs"/>
              </a:rPr>
              <a:t>и в </a:t>
            </a:r>
            <a:r>
              <a:rPr lang="en-US" sz="2400" kern="0" dirty="0" err="1" smtClean="0">
                <a:latin typeface="+mn-lt"/>
                <a:ea typeface="+mn-ea"/>
                <a:cs typeface="+mn-cs"/>
              </a:rPr>
              <a:t>microAptiv</a:t>
            </a:r>
            <a:r>
              <a:rPr lang="en-US" sz="2400" kern="0" dirty="0" smtClean="0">
                <a:latin typeface="+mn-lt"/>
                <a:ea typeface="+mn-ea"/>
                <a:cs typeface="+mn-cs"/>
              </a:rPr>
              <a:t> </a:t>
            </a:r>
            <a:r>
              <a:rPr lang="ru-RU" sz="2400" kern="0" dirty="0" smtClean="0">
                <a:latin typeface="+mn-lt"/>
                <a:ea typeface="+mn-ea"/>
                <a:cs typeface="+mn-cs"/>
              </a:rPr>
              <a:t>используется новый механизм защиты памяти – </a:t>
            </a:r>
            <a:r>
              <a:rPr lang="en-US" sz="2400" kern="0" dirty="0" smtClean="0">
                <a:latin typeface="+mn-lt"/>
                <a:ea typeface="+mn-ea"/>
                <a:cs typeface="+mn-cs"/>
              </a:rPr>
              <a:t>Memory Protection Unit</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Новый способ защиты памяти- </a:t>
            </a:r>
            <a:r>
              <a:rPr lang="en-US" dirty="0" smtClean="0"/>
              <a:t>Memory Protection Unit</a:t>
            </a:r>
            <a:endParaRPr lang="en-US" dirty="0"/>
          </a:p>
        </p:txBody>
      </p:sp>
      <p:sp>
        <p:nvSpPr>
          <p:cNvPr id="3" name="Content Placeholder 2"/>
          <p:cNvSpPr>
            <a:spLocks noGrp="1"/>
          </p:cNvSpPr>
          <p:nvPr>
            <p:ph idx="1"/>
          </p:nvPr>
        </p:nvSpPr>
        <p:spPr/>
        <p:txBody>
          <a:bodyPr>
            <a:normAutofit fontScale="92500"/>
          </a:bodyPr>
          <a:lstStyle/>
          <a:p>
            <a:endParaRPr lang="ru-RU" dirty="0" smtClean="0"/>
          </a:p>
          <a:p>
            <a:r>
              <a:rPr lang="ru-RU" dirty="0" smtClean="0"/>
              <a:t>Реализован в последней версии </a:t>
            </a:r>
            <a:r>
              <a:rPr lang="en-US" dirty="0" smtClean="0"/>
              <a:t>M14K </a:t>
            </a:r>
            <a:r>
              <a:rPr lang="ru-RU" dirty="0" smtClean="0"/>
              <a:t>и в</a:t>
            </a:r>
            <a:r>
              <a:rPr lang="en-US" dirty="0" smtClean="0"/>
              <a:t> </a:t>
            </a:r>
            <a:r>
              <a:rPr lang="en-US" dirty="0" err="1" smtClean="0"/>
              <a:t>microAptiv</a:t>
            </a:r>
            <a:endParaRPr lang="en-US" dirty="0" smtClean="0"/>
          </a:p>
          <a:p>
            <a:endParaRPr lang="ru-RU" dirty="0" smtClean="0"/>
          </a:p>
          <a:p>
            <a:r>
              <a:rPr lang="ru-RU" dirty="0" smtClean="0"/>
              <a:t>Не требует </a:t>
            </a:r>
            <a:r>
              <a:rPr lang="en-US" dirty="0" smtClean="0"/>
              <a:t>TLB, </a:t>
            </a:r>
            <a:r>
              <a:rPr lang="ru-RU" dirty="0" smtClean="0"/>
              <a:t>может работать с </a:t>
            </a:r>
            <a:r>
              <a:rPr lang="en-US" dirty="0" smtClean="0"/>
              <a:t>FMT</a:t>
            </a:r>
            <a:endParaRPr lang="ru-RU" dirty="0" smtClean="0"/>
          </a:p>
          <a:p>
            <a:endParaRPr lang="ru-RU" dirty="0" smtClean="0"/>
          </a:p>
          <a:p>
            <a:r>
              <a:rPr lang="ru-RU" dirty="0" smtClean="0"/>
              <a:t>Позволяет до 16 адресных регионов</a:t>
            </a:r>
            <a:r>
              <a:rPr lang="en-US" dirty="0" smtClean="0"/>
              <a:t>, </a:t>
            </a:r>
            <a:r>
              <a:rPr lang="ru-RU" dirty="0" smtClean="0"/>
              <a:t>конфигурируемых регистрами системного сопроцессора</a:t>
            </a:r>
          </a:p>
          <a:p>
            <a:endParaRPr lang="ru-RU" dirty="0" smtClean="0"/>
          </a:p>
          <a:p>
            <a:r>
              <a:rPr lang="ru-RU" dirty="0" smtClean="0"/>
              <a:t>Позволяет установить разные уровни доступа к регионам - </a:t>
            </a:r>
            <a:r>
              <a:rPr lang="en-US" dirty="0" smtClean="0"/>
              <a:t>instruction-fetch, data-read/write, or </a:t>
            </a:r>
            <a:r>
              <a:rPr lang="en-US" dirty="0" err="1" smtClean="0"/>
              <a:t>iFlowtrace</a:t>
            </a:r>
            <a:r>
              <a:rPr lang="en-US" dirty="0" smtClean="0"/>
              <a:t> access</a:t>
            </a:r>
            <a:endParaRPr lang="ru-RU" dirty="0" smtClean="0"/>
          </a:p>
          <a:p>
            <a:endParaRPr lang="ru-RU" dirty="0" smtClean="0"/>
          </a:p>
          <a:p>
            <a:r>
              <a:rPr lang="ru-RU" dirty="0" smtClean="0"/>
              <a:t>Неавторизованной доступ вызывает высокоприоритетное исключение</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Устройство защиты памяти – </a:t>
            </a:r>
            <a:r>
              <a:rPr lang="en-US" dirty="0" smtClean="0"/>
              <a:t>Memory Protection Unit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92723" y="1143000"/>
            <a:ext cx="835855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Умножение и деление</a:t>
            </a:r>
            <a:endParaRPr lang="en-US" dirty="0"/>
          </a:p>
        </p:txBody>
      </p:sp>
      <p:sp>
        <p:nvSpPr>
          <p:cNvPr id="3" name="Content Placeholder 2"/>
          <p:cNvSpPr>
            <a:spLocks noGrp="1"/>
          </p:cNvSpPr>
          <p:nvPr>
            <p:ph idx="1"/>
          </p:nvPr>
        </p:nvSpPr>
        <p:spPr>
          <a:xfrm>
            <a:off x="152400" y="1237128"/>
            <a:ext cx="8839200" cy="5163671"/>
          </a:xfrm>
        </p:spPr>
        <p:txBody>
          <a:bodyPr>
            <a:normAutofit fontScale="92500" lnSpcReduction="20000"/>
          </a:bodyPr>
          <a:lstStyle/>
          <a:p>
            <a:r>
              <a:rPr lang="ru-RU" dirty="0" smtClean="0"/>
              <a:t>Ядра </a:t>
            </a:r>
            <a:r>
              <a:rPr lang="en-US" dirty="0" smtClean="0"/>
              <a:t>M4K / M14K / </a:t>
            </a:r>
            <a:r>
              <a:rPr lang="en-US" dirty="0" err="1" smtClean="0"/>
              <a:t>interAptiv</a:t>
            </a:r>
            <a:r>
              <a:rPr lang="en-US" dirty="0" smtClean="0"/>
              <a:t> </a:t>
            </a:r>
            <a:r>
              <a:rPr lang="ru-RU" dirty="0" smtClean="0"/>
              <a:t>предоставляют разработчику системы на кристалле (</a:t>
            </a:r>
            <a:r>
              <a:rPr lang="en-US" dirty="0" smtClean="0"/>
              <a:t>System on Chip – </a:t>
            </a:r>
            <a:r>
              <a:rPr lang="en-US" dirty="0" err="1" smtClean="0"/>
              <a:t>SoC</a:t>
            </a:r>
            <a:r>
              <a:rPr lang="en-US" dirty="0" smtClean="0"/>
              <a:t>) </a:t>
            </a:r>
            <a:r>
              <a:rPr lang="ru-RU" dirty="0" smtClean="0"/>
              <a:t>несколько конфигураций ядра для умножения и деления</a:t>
            </a:r>
          </a:p>
          <a:p>
            <a:pPr lvl="1"/>
            <a:endParaRPr lang="ru-RU" dirty="0" smtClean="0"/>
          </a:p>
          <a:p>
            <a:pPr lvl="1"/>
            <a:r>
              <a:rPr lang="ru-RU" dirty="0" smtClean="0"/>
              <a:t>Высокая производительность</a:t>
            </a:r>
          </a:p>
          <a:p>
            <a:pPr lvl="2"/>
            <a:endParaRPr lang="ru-RU" dirty="0" smtClean="0"/>
          </a:p>
          <a:p>
            <a:pPr lvl="2"/>
            <a:r>
              <a:rPr lang="ru-RU" dirty="0" smtClean="0"/>
              <a:t>Умножение за один цикл синхросигнала</a:t>
            </a:r>
          </a:p>
          <a:p>
            <a:pPr lvl="2"/>
            <a:endParaRPr lang="ru-RU" dirty="0" smtClean="0"/>
          </a:p>
          <a:p>
            <a:pPr lvl="2"/>
            <a:r>
              <a:rPr lang="ru-RU" dirty="0" smtClean="0"/>
              <a:t>Умножение со сложением (</a:t>
            </a:r>
            <a:r>
              <a:rPr lang="en-US" dirty="0" smtClean="0"/>
              <a:t>multiply-accumulate – MAC) </a:t>
            </a:r>
            <a:r>
              <a:rPr lang="ru-RU" dirty="0" smtClean="0"/>
              <a:t>за один или два цикла</a:t>
            </a:r>
          </a:p>
          <a:p>
            <a:pPr lvl="3"/>
            <a:endParaRPr lang="ru-RU" dirty="0" smtClean="0"/>
          </a:p>
          <a:p>
            <a:pPr lvl="3"/>
            <a:r>
              <a:rPr lang="ru-RU" dirty="0" smtClean="0"/>
              <a:t>32-бита на 16-бит – за один цикл</a:t>
            </a:r>
          </a:p>
          <a:p>
            <a:pPr lvl="3"/>
            <a:r>
              <a:rPr lang="ru-RU" dirty="0" smtClean="0"/>
              <a:t>32-бита на 32 бита – за два цикла</a:t>
            </a:r>
          </a:p>
          <a:p>
            <a:pPr lvl="1"/>
            <a:endParaRPr lang="ru-RU" dirty="0" smtClean="0"/>
          </a:p>
          <a:p>
            <a:pPr lvl="1"/>
            <a:r>
              <a:rPr lang="ru-RU" dirty="0" smtClean="0"/>
              <a:t>Низкая производительность, зато и малая площадь на кристалле (и энергопотребление)</a:t>
            </a:r>
          </a:p>
          <a:p>
            <a:pPr lvl="2"/>
            <a:endParaRPr lang="ru-RU" dirty="0" smtClean="0"/>
          </a:p>
          <a:p>
            <a:pPr lvl="2"/>
            <a:r>
              <a:rPr lang="ru-RU" dirty="0" smtClean="0"/>
              <a:t>Итеративный алгоритм умножения</a:t>
            </a:r>
          </a:p>
          <a:p>
            <a:pPr lvl="3"/>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Зачем нужна специальная команда умножения со сложением</a:t>
            </a:r>
            <a:r>
              <a:rPr lang="en-US" dirty="0" smtClean="0"/>
              <a:t> - MADD?</a:t>
            </a:r>
            <a:endParaRPr lang="en-US" dirty="0"/>
          </a:p>
        </p:txBody>
      </p:sp>
      <p:sp>
        <p:nvSpPr>
          <p:cNvPr id="4" name="Content Placeholder 3"/>
          <p:cNvSpPr>
            <a:spLocks noGrp="1"/>
          </p:cNvSpPr>
          <p:nvPr>
            <p:ph idx="1"/>
          </p:nvPr>
        </p:nvSpPr>
        <p:spPr>
          <a:xfrm>
            <a:off x="161364" y="1223681"/>
            <a:ext cx="8839200" cy="3079378"/>
          </a:xfrm>
        </p:spPr>
        <p:txBody>
          <a:bodyPr>
            <a:normAutofit/>
          </a:bodyPr>
          <a:lstStyle/>
          <a:p>
            <a:r>
              <a:rPr lang="ru-RU" dirty="0" smtClean="0"/>
              <a:t>Эта команда часто встречается в алгоритмах цифровой обработки сигналов</a:t>
            </a:r>
            <a:r>
              <a:rPr lang="en-US" dirty="0" smtClean="0"/>
              <a:t> – Digital Signal Processing (DSP)</a:t>
            </a:r>
            <a:endParaRPr lang="ru-RU" dirty="0" smtClean="0"/>
          </a:p>
          <a:p>
            <a:pPr lvl="1"/>
            <a:endParaRPr lang="en-US" dirty="0" smtClean="0"/>
          </a:p>
          <a:p>
            <a:pPr lvl="1"/>
            <a:r>
              <a:rPr lang="ru-RU" dirty="0" smtClean="0"/>
              <a:t>Например вот формула для простого частотного фильтра (</a:t>
            </a:r>
            <a:r>
              <a:rPr lang="en-US" dirty="0" smtClean="0"/>
              <a:t>Finite Impulse Response Filter – FIR filter)</a:t>
            </a:r>
            <a:r>
              <a:rPr lang="ru-RU" dirty="0" smtClean="0"/>
              <a:t>, убирающего определенные частоты из оцифрованного звукового сигнала</a:t>
            </a:r>
          </a:p>
        </p:txBody>
      </p:sp>
      <p:pic>
        <p:nvPicPr>
          <p:cNvPr id="8194" name="Picture 2" descr="\begin{align}&#10; y[n] &amp;= b_0 x[n] + b_1 x[n-1] + \cdots + b_N x[n-N] \\&#10;      &amp;= \sum_{i=0}^{N} b_i x[n-i]&#10;\end{align}"/>
          <p:cNvPicPr>
            <a:picLocks noChangeAspect="1" noChangeArrowheads="1"/>
          </p:cNvPicPr>
          <p:nvPr/>
        </p:nvPicPr>
        <p:blipFill>
          <a:blip r:embed="rId2" cstate="print"/>
          <a:srcRect/>
          <a:stretch>
            <a:fillRect/>
          </a:stretch>
        </p:blipFill>
        <p:spPr bwMode="auto">
          <a:xfrm>
            <a:off x="2056093" y="4607018"/>
            <a:ext cx="3648075" cy="8382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Новое ядро </a:t>
            </a:r>
            <a:r>
              <a:rPr lang="en-US" dirty="0" smtClean="0"/>
              <a:t>M14KE / </a:t>
            </a:r>
            <a:r>
              <a:rPr lang="en-US" dirty="0" err="1" smtClean="0"/>
              <a:t>microAptiv</a:t>
            </a:r>
            <a:r>
              <a:rPr lang="en-US" dirty="0" smtClean="0"/>
              <a:t> </a:t>
            </a:r>
            <a:r>
              <a:rPr lang="ru-RU" dirty="0" smtClean="0"/>
              <a:t>реализует большое набор инструкций для </a:t>
            </a:r>
            <a:r>
              <a:rPr lang="en-US" dirty="0" smtClean="0"/>
              <a:t>DSP</a:t>
            </a:r>
            <a:endParaRPr lang="en-US" dirty="0"/>
          </a:p>
        </p:txBody>
      </p:sp>
      <p:sp>
        <p:nvSpPr>
          <p:cNvPr id="3" name="Content Placeholder 2"/>
          <p:cNvSpPr>
            <a:spLocks noGrp="1"/>
          </p:cNvSpPr>
          <p:nvPr>
            <p:ph idx="1"/>
          </p:nvPr>
        </p:nvSpPr>
        <p:spPr/>
        <p:txBody>
          <a:bodyPr>
            <a:normAutofit fontScale="62500" lnSpcReduction="20000"/>
          </a:bodyPr>
          <a:lstStyle/>
          <a:p>
            <a:endParaRPr lang="ru-RU" dirty="0" smtClean="0"/>
          </a:p>
          <a:p>
            <a:r>
              <a:rPr lang="ru-RU" dirty="0" smtClean="0"/>
              <a:t>Инструкции для одновременных арифметических операций с четырьмя байтами 32-битного слова, которые рассматриваются как независимые числа</a:t>
            </a:r>
          </a:p>
          <a:p>
            <a:endParaRPr lang="ru-RU" dirty="0" smtClean="0"/>
          </a:p>
          <a:p>
            <a:pPr lvl="1"/>
            <a:r>
              <a:rPr lang="ru-RU" dirty="0" smtClean="0"/>
              <a:t>То же – с двумя полусловами 32-битного слова</a:t>
            </a:r>
          </a:p>
          <a:p>
            <a:endParaRPr lang="ru-RU" dirty="0" smtClean="0"/>
          </a:p>
          <a:p>
            <a:r>
              <a:rPr lang="ru-RU" dirty="0" smtClean="0"/>
              <a:t>Арифметика с фиксированной точкой</a:t>
            </a:r>
          </a:p>
          <a:p>
            <a:pPr lvl="1"/>
            <a:endParaRPr lang="ru-RU" dirty="0" smtClean="0"/>
          </a:p>
          <a:p>
            <a:pPr lvl="1"/>
            <a:r>
              <a:rPr lang="ru-RU" dirty="0" smtClean="0"/>
              <a:t>Для </a:t>
            </a:r>
            <a:r>
              <a:rPr lang="en-US" dirty="0" smtClean="0"/>
              <a:t>DSP </a:t>
            </a:r>
            <a:r>
              <a:rPr lang="ru-RU" dirty="0" smtClean="0"/>
              <a:t>алгоритмов наиболее полезными является 32-битные числа с точкой после старшего 31-го бита (</a:t>
            </a:r>
            <a:r>
              <a:rPr lang="en-US" dirty="0" smtClean="0"/>
              <a:t>Q31) </a:t>
            </a:r>
            <a:r>
              <a:rPr lang="ru-RU" dirty="0" smtClean="0"/>
              <a:t>и 16-битные числа с точкой после старшего </a:t>
            </a:r>
            <a:r>
              <a:rPr lang="en-US" dirty="0" smtClean="0"/>
              <a:t>15-</a:t>
            </a:r>
            <a:r>
              <a:rPr lang="ru-RU" dirty="0" smtClean="0"/>
              <a:t>го бита (</a:t>
            </a:r>
            <a:r>
              <a:rPr lang="en-US" dirty="0" smtClean="0"/>
              <a:t>Q15). </a:t>
            </a:r>
            <a:r>
              <a:rPr lang="ru-RU" dirty="0" smtClean="0"/>
              <a:t>Старший бит и в одном, и в другом представлении содержит знак</a:t>
            </a:r>
            <a:endParaRPr lang="en-US" dirty="0" smtClean="0"/>
          </a:p>
          <a:p>
            <a:endParaRPr lang="en-US" dirty="0" smtClean="0"/>
          </a:p>
          <a:p>
            <a:r>
              <a:rPr lang="ru-RU" dirty="0" smtClean="0"/>
              <a:t>Арифметика с насыщением – </a:t>
            </a:r>
            <a:r>
              <a:rPr lang="en-US" dirty="0" smtClean="0"/>
              <a:t>saturation arithmetic</a:t>
            </a:r>
          </a:p>
          <a:p>
            <a:pPr lvl="1"/>
            <a:endParaRPr lang="ru-RU" dirty="0" smtClean="0"/>
          </a:p>
          <a:p>
            <a:pPr lvl="1"/>
            <a:r>
              <a:rPr lang="ru-RU" dirty="0" smtClean="0"/>
              <a:t>В этой арифметике есть понятие «много» и умножение или сложение любого числа с «много» дает «много»</a:t>
            </a:r>
          </a:p>
          <a:p>
            <a:endParaRPr lang="ru-RU" dirty="0" smtClean="0"/>
          </a:p>
          <a:p>
            <a:r>
              <a:rPr lang="ru-RU" dirty="0" smtClean="0"/>
              <a:t>Дополнительные операции умножения со сложением (</a:t>
            </a:r>
            <a:r>
              <a:rPr lang="en-US" dirty="0" smtClean="0"/>
              <a:t>multiply-accumulate – MAC), </a:t>
            </a:r>
            <a:r>
              <a:rPr lang="ru-RU" dirty="0" smtClean="0"/>
              <a:t>которые используют четыре независимых аккумулятора</a:t>
            </a:r>
          </a:p>
          <a:p>
            <a:endParaRPr lang="ru-RU" dirty="0" smtClean="0"/>
          </a:p>
          <a:p>
            <a:r>
              <a:rPr lang="ru-RU" dirty="0" smtClean="0"/>
              <a:t>Операции округления, работы с битами и т.д. – все, что повышает бенчмарки у алгоритмов цифровой обработки сигналов</a:t>
            </a:r>
          </a:p>
          <a:p>
            <a:endParaRPr lang="ru-RU" dirty="0" smtClean="0"/>
          </a:p>
          <a:p>
            <a:r>
              <a:rPr lang="ru-RU" dirty="0" smtClean="0"/>
              <a:t>Все эти инструкции могу использоваться с коде на </a:t>
            </a:r>
            <a:r>
              <a:rPr lang="en-US" dirty="0" smtClean="0"/>
              <a:t>C </a:t>
            </a:r>
            <a:r>
              <a:rPr lang="ru-RU" dirty="0" smtClean="0"/>
              <a:t>с помощью вызова специальных псевдо-функций</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команды из </a:t>
            </a:r>
            <a:r>
              <a:rPr lang="en-US" dirty="0" smtClean="0"/>
              <a:t>DSP-</a:t>
            </a:r>
            <a:r>
              <a:rPr lang="ru-RU" dirty="0" smtClean="0"/>
              <a:t>расширения</a:t>
            </a:r>
            <a:endParaRPr lang="en-US" dirty="0"/>
          </a:p>
        </p:txBody>
      </p:sp>
      <p:sp>
        <p:nvSpPr>
          <p:cNvPr id="3" name="Content Placeholder 2"/>
          <p:cNvSpPr>
            <a:spLocks noGrp="1"/>
          </p:cNvSpPr>
          <p:nvPr>
            <p:ph idx="1"/>
          </p:nvPr>
        </p:nvSpPr>
        <p:spPr>
          <a:xfrm>
            <a:off x="152400" y="1143000"/>
            <a:ext cx="8839200" cy="2308412"/>
          </a:xfrm>
        </p:spPr>
        <p:txBody>
          <a:bodyPr>
            <a:normAutofit fontScale="85000" lnSpcReduction="20000"/>
          </a:bodyPr>
          <a:lstStyle/>
          <a:p>
            <a:r>
              <a:rPr lang="en-GB" sz="2800" dirty="0" smtClean="0"/>
              <a:t>MULQ_RS.PH, rd, </a:t>
            </a:r>
            <a:r>
              <a:rPr lang="en-GB" sz="2800" dirty="0" err="1" smtClean="0"/>
              <a:t>rs</a:t>
            </a:r>
            <a:r>
              <a:rPr lang="en-GB" sz="2800" dirty="0" smtClean="0"/>
              <a:t>, </a:t>
            </a:r>
            <a:r>
              <a:rPr lang="en-GB" sz="2800" dirty="0" err="1" smtClean="0"/>
              <a:t>rt</a:t>
            </a:r>
            <a:endParaRPr lang="ru-RU" sz="2800" dirty="0" smtClean="0"/>
          </a:p>
          <a:p>
            <a:pPr lvl="1"/>
            <a:endParaRPr lang="en-US" dirty="0" smtClean="0"/>
          </a:p>
          <a:p>
            <a:pPr lvl="1"/>
            <a:r>
              <a:rPr lang="en-US" dirty="0" smtClean="0"/>
              <a:t>Q </a:t>
            </a:r>
            <a:r>
              <a:rPr lang="ru-RU" dirty="0" smtClean="0"/>
              <a:t>означает «операция с фиксированной точкой» (</a:t>
            </a:r>
            <a:r>
              <a:rPr lang="en-US" dirty="0" smtClean="0"/>
              <a:t>fractional data type)</a:t>
            </a:r>
          </a:p>
          <a:p>
            <a:pPr lvl="1"/>
            <a:endParaRPr lang="en-US" dirty="0" smtClean="0"/>
          </a:p>
          <a:p>
            <a:pPr lvl="1"/>
            <a:r>
              <a:rPr lang="en-US" dirty="0" smtClean="0"/>
              <a:t>PH </a:t>
            </a:r>
            <a:r>
              <a:rPr lang="ru-RU" dirty="0" smtClean="0"/>
              <a:t>означает «независимо умножить 16-битные элементы двух 32-битных векторов»</a:t>
            </a:r>
          </a:p>
          <a:p>
            <a:pPr lvl="1"/>
            <a:endParaRPr lang="ru-RU" dirty="0" smtClean="0"/>
          </a:p>
          <a:p>
            <a:pPr lvl="1"/>
            <a:r>
              <a:rPr lang="en-US" dirty="0" smtClean="0"/>
              <a:t>RS</a:t>
            </a:r>
            <a:r>
              <a:rPr lang="ru-RU" dirty="0" smtClean="0"/>
              <a:t> означает «округление» (</a:t>
            </a:r>
            <a:r>
              <a:rPr lang="en-US" dirty="0" smtClean="0"/>
              <a:t>rounding) </a:t>
            </a:r>
            <a:r>
              <a:rPr lang="ru-RU" dirty="0" smtClean="0"/>
              <a:t>и «насыщение» (</a:t>
            </a:r>
            <a:r>
              <a:rPr lang="en-US" dirty="0" smtClean="0"/>
              <a:t>saturation)</a:t>
            </a:r>
            <a:endParaRPr lang="en-US" dirty="0"/>
          </a:p>
        </p:txBody>
      </p:sp>
      <p:grpSp>
        <p:nvGrpSpPr>
          <p:cNvPr id="4" name="Group 117"/>
          <p:cNvGrpSpPr>
            <a:grpSpLocks/>
          </p:cNvGrpSpPr>
          <p:nvPr/>
        </p:nvGrpSpPr>
        <p:grpSpPr bwMode="auto">
          <a:xfrm>
            <a:off x="2203234" y="3769659"/>
            <a:ext cx="5024085" cy="2490273"/>
            <a:chOff x="2502568" y="1295176"/>
            <a:chExt cx="5022823" cy="3334255"/>
          </a:xfrm>
        </p:grpSpPr>
        <p:grpSp>
          <p:nvGrpSpPr>
            <p:cNvPr id="5" name="Group 56"/>
            <p:cNvGrpSpPr>
              <a:grpSpLocks/>
            </p:cNvGrpSpPr>
            <p:nvPr/>
          </p:nvGrpSpPr>
          <p:grpSpPr bwMode="auto">
            <a:xfrm>
              <a:off x="2502568" y="1776663"/>
              <a:ext cx="4555958" cy="449179"/>
              <a:chOff x="2502568" y="1776663"/>
              <a:chExt cx="4555958" cy="449179"/>
            </a:xfrm>
          </p:grpSpPr>
          <p:sp>
            <p:nvSpPr>
              <p:cNvPr id="33" name="Rectangle 32"/>
              <p:cNvSpPr/>
              <p:nvPr/>
            </p:nvSpPr>
            <p:spPr bwMode="auto">
              <a:xfrm>
                <a:off x="2502568" y="1781361"/>
                <a:ext cx="2153697" cy="444415"/>
              </a:xfrm>
              <a:prstGeom prst="rect">
                <a:avLst/>
              </a:prstGeom>
              <a:solidFill>
                <a:schemeClr val="bg1">
                  <a:lumMod val="75000"/>
                </a:schemeClr>
              </a:solidFill>
              <a:ln w="28575" cap="flat" cmpd="sng" algn="ctr">
                <a:solidFill>
                  <a:schemeClr val="tx2"/>
                </a:solidFill>
                <a:prstDash val="solid"/>
                <a:round/>
                <a:headEnd type="none" w="med" len="med"/>
                <a:tailEnd type="none" w="med" len="med"/>
              </a:ln>
              <a:effectLst/>
            </p:spPr>
            <p:txBody>
              <a:bodyPr wrap="none" anchor="ctr"/>
              <a:lstStyle/>
              <a:p>
                <a:pPr algn="ctr">
                  <a:defRPr/>
                </a:pPr>
                <a:r>
                  <a:rPr lang="en-GB" dirty="0">
                    <a:latin typeface="Arial" pitchFamily="34" charset="0"/>
                  </a:rPr>
                  <a:t>A</a:t>
                </a:r>
                <a:endParaRPr lang="en-US" dirty="0">
                  <a:latin typeface="Arial" pitchFamily="34" charset="0"/>
                </a:endParaRPr>
              </a:p>
            </p:txBody>
          </p:sp>
          <p:sp>
            <p:nvSpPr>
              <p:cNvPr id="34" name="Rectangle 55"/>
              <p:cNvSpPr>
                <a:spLocks noChangeArrowheads="1"/>
              </p:cNvSpPr>
              <p:nvPr/>
            </p:nvSpPr>
            <p:spPr bwMode="auto">
              <a:xfrm>
                <a:off x="4904873" y="1776663"/>
                <a:ext cx="2153653" cy="445168"/>
              </a:xfrm>
              <a:prstGeom prst="rect">
                <a:avLst/>
              </a:prstGeom>
              <a:solidFill>
                <a:srgbClr val="FFFF99"/>
              </a:solidFill>
              <a:ln w="28575" algn="ctr">
                <a:solidFill>
                  <a:schemeClr val="tx2"/>
                </a:solidFill>
                <a:round/>
                <a:headEnd/>
                <a:tailEnd/>
              </a:ln>
            </p:spPr>
            <p:txBody>
              <a:bodyPr wrap="none" anchor="ctr"/>
              <a:lstStyle/>
              <a:p>
                <a:pPr algn="ctr"/>
                <a:r>
                  <a:rPr lang="en-GB" dirty="0"/>
                  <a:t>B</a:t>
                </a:r>
                <a:endParaRPr lang="en-US" dirty="0"/>
              </a:p>
            </p:txBody>
          </p:sp>
        </p:grpSp>
        <p:grpSp>
          <p:nvGrpSpPr>
            <p:cNvPr id="6" name="Group 57"/>
            <p:cNvGrpSpPr>
              <a:grpSpLocks/>
            </p:cNvGrpSpPr>
            <p:nvPr/>
          </p:nvGrpSpPr>
          <p:grpSpPr bwMode="auto">
            <a:xfrm>
              <a:off x="2510584" y="2590823"/>
              <a:ext cx="4555958" cy="449179"/>
              <a:chOff x="2502568" y="1776663"/>
              <a:chExt cx="4555958" cy="449179"/>
            </a:xfrm>
          </p:grpSpPr>
          <p:sp>
            <p:nvSpPr>
              <p:cNvPr id="31" name="Rectangle 30"/>
              <p:cNvSpPr/>
              <p:nvPr/>
            </p:nvSpPr>
            <p:spPr bwMode="auto">
              <a:xfrm>
                <a:off x="2502488" y="1781433"/>
                <a:ext cx="2153696" cy="444415"/>
              </a:xfrm>
              <a:prstGeom prst="rect">
                <a:avLst/>
              </a:prstGeom>
              <a:solidFill>
                <a:schemeClr val="bg1">
                  <a:lumMod val="75000"/>
                </a:schemeClr>
              </a:solidFill>
              <a:ln w="28575" cap="flat" cmpd="sng" algn="ctr">
                <a:solidFill>
                  <a:schemeClr val="tx2"/>
                </a:solidFill>
                <a:prstDash val="solid"/>
                <a:round/>
                <a:headEnd type="none" w="med" len="med"/>
                <a:tailEnd type="none" w="med" len="med"/>
              </a:ln>
              <a:effectLst/>
            </p:spPr>
            <p:txBody>
              <a:bodyPr wrap="none" anchor="ctr"/>
              <a:lstStyle/>
              <a:p>
                <a:pPr algn="ctr">
                  <a:defRPr/>
                </a:pPr>
                <a:r>
                  <a:rPr lang="en-GB" dirty="0">
                    <a:latin typeface="Arial" pitchFamily="34" charset="0"/>
                  </a:rPr>
                  <a:t>C</a:t>
                </a:r>
                <a:endParaRPr lang="en-US" dirty="0">
                  <a:latin typeface="Arial" pitchFamily="34" charset="0"/>
                </a:endParaRPr>
              </a:p>
            </p:txBody>
          </p:sp>
          <p:sp>
            <p:nvSpPr>
              <p:cNvPr id="32" name="Rectangle 59"/>
              <p:cNvSpPr>
                <a:spLocks noChangeArrowheads="1"/>
              </p:cNvSpPr>
              <p:nvPr/>
            </p:nvSpPr>
            <p:spPr bwMode="auto">
              <a:xfrm>
                <a:off x="4904873" y="1776663"/>
                <a:ext cx="2153653" cy="445168"/>
              </a:xfrm>
              <a:prstGeom prst="rect">
                <a:avLst/>
              </a:prstGeom>
              <a:solidFill>
                <a:srgbClr val="FFFF99"/>
              </a:solidFill>
              <a:ln w="28575" algn="ctr">
                <a:solidFill>
                  <a:schemeClr val="tx2"/>
                </a:solidFill>
                <a:round/>
                <a:headEnd/>
                <a:tailEnd/>
              </a:ln>
            </p:spPr>
            <p:txBody>
              <a:bodyPr wrap="none" anchor="ctr"/>
              <a:lstStyle/>
              <a:p>
                <a:pPr algn="ctr"/>
                <a:r>
                  <a:rPr lang="en-GB" dirty="0"/>
                  <a:t>D</a:t>
                </a:r>
                <a:endParaRPr lang="en-US" dirty="0"/>
              </a:p>
            </p:txBody>
          </p:sp>
        </p:grpSp>
        <p:grpSp>
          <p:nvGrpSpPr>
            <p:cNvPr id="7" name="Group 60"/>
            <p:cNvGrpSpPr>
              <a:grpSpLocks/>
            </p:cNvGrpSpPr>
            <p:nvPr/>
          </p:nvGrpSpPr>
          <p:grpSpPr bwMode="auto">
            <a:xfrm>
              <a:off x="2522616" y="4082791"/>
              <a:ext cx="4555958" cy="449179"/>
              <a:chOff x="2502568" y="1776663"/>
              <a:chExt cx="4555958" cy="449179"/>
            </a:xfrm>
          </p:grpSpPr>
          <p:sp>
            <p:nvSpPr>
              <p:cNvPr id="29" name="Rectangle 28"/>
              <p:cNvSpPr/>
              <p:nvPr/>
            </p:nvSpPr>
            <p:spPr bwMode="auto">
              <a:xfrm>
                <a:off x="2503153" y="1781427"/>
                <a:ext cx="2153696" cy="444415"/>
              </a:xfrm>
              <a:prstGeom prst="rect">
                <a:avLst/>
              </a:prstGeom>
              <a:solidFill>
                <a:schemeClr val="accent1"/>
              </a:solidFill>
              <a:ln w="28575" cap="flat" cmpd="sng" algn="ctr">
                <a:solidFill>
                  <a:schemeClr val="tx2"/>
                </a:solidFill>
                <a:prstDash val="solid"/>
                <a:round/>
                <a:headEnd type="none" w="med" len="med"/>
                <a:tailEnd type="none" w="med" len="med"/>
              </a:ln>
              <a:effectLst/>
            </p:spPr>
            <p:txBody>
              <a:bodyPr wrap="none" anchor="ctr"/>
              <a:lstStyle/>
              <a:p>
                <a:pPr algn="ctr">
                  <a:defRPr/>
                </a:pPr>
                <a:r>
                  <a:rPr lang="en-GB" dirty="0">
                    <a:latin typeface="Arial" pitchFamily="34" charset="0"/>
                  </a:rPr>
                  <a:t>A x C</a:t>
                </a:r>
                <a:endParaRPr lang="en-US" dirty="0">
                  <a:latin typeface="Arial" pitchFamily="34" charset="0"/>
                </a:endParaRPr>
              </a:p>
            </p:txBody>
          </p:sp>
          <p:sp>
            <p:nvSpPr>
              <p:cNvPr id="30" name="Rectangle 29"/>
              <p:cNvSpPr/>
              <p:nvPr/>
            </p:nvSpPr>
            <p:spPr bwMode="auto">
              <a:xfrm>
                <a:off x="4904437" y="1776665"/>
                <a:ext cx="2153697" cy="444415"/>
              </a:xfrm>
              <a:prstGeom prst="rect">
                <a:avLst/>
              </a:prstGeom>
              <a:solidFill>
                <a:schemeClr val="accent1"/>
              </a:solidFill>
              <a:ln w="28575" cap="flat" cmpd="sng" algn="ctr">
                <a:solidFill>
                  <a:schemeClr val="tx2"/>
                </a:solidFill>
                <a:prstDash val="solid"/>
                <a:round/>
                <a:headEnd type="none" w="med" len="med"/>
                <a:tailEnd type="none" w="med" len="med"/>
              </a:ln>
              <a:effectLst/>
            </p:spPr>
            <p:txBody>
              <a:bodyPr wrap="none" anchor="ctr"/>
              <a:lstStyle/>
              <a:p>
                <a:pPr algn="ctr">
                  <a:defRPr/>
                </a:pPr>
                <a:r>
                  <a:rPr lang="en-GB" dirty="0">
                    <a:latin typeface="Arial" pitchFamily="34" charset="0"/>
                  </a:rPr>
                  <a:t>B x D</a:t>
                </a:r>
                <a:endParaRPr lang="en-US" dirty="0">
                  <a:latin typeface="Arial" pitchFamily="34" charset="0"/>
                </a:endParaRPr>
              </a:p>
            </p:txBody>
          </p:sp>
        </p:grpSp>
        <p:sp>
          <p:nvSpPr>
            <p:cNvPr id="8" name="TextBox 63"/>
            <p:cNvSpPr txBox="1">
              <a:spLocks noChangeArrowheads="1"/>
            </p:cNvSpPr>
            <p:nvPr/>
          </p:nvSpPr>
          <p:spPr bwMode="auto">
            <a:xfrm>
              <a:off x="3412244" y="2185576"/>
              <a:ext cx="338469" cy="494503"/>
            </a:xfrm>
            <a:prstGeom prst="rect">
              <a:avLst/>
            </a:prstGeom>
            <a:noFill/>
            <a:ln w="9525">
              <a:noFill/>
              <a:miter lim="800000"/>
              <a:headEnd/>
              <a:tailEnd/>
            </a:ln>
          </p:spPr>
          <p:txBody>
            <a:bodyPr wrap="none">
              <a:spAutoFit/>
            </a:bodyPr>
            <a:lstStyle/>
            <a:p>
              <a:r>
                <a:rPr lang="en-GB" dirty="0"/>
                <a:t>X</a:t>
              </a:r>
              <a:endParaRPr lang="en-US" dirty="0"/>
            </a:p>
          </p:txBody>
        </p:sp>
        <p:sp>
          <p:nvSpPr>
            <p:cNvPr id="9" name="TextBox 64"/>
            <p:cNvSpPr txBox="1">
              <a:spLocks noChangeArrowheads="1"/>
            </p:cNvSpPr>
            <p:nvPr/>
          </p:nvSpPr>
          <p:spPr bwMode="auto">
            <a:xfrm>
              <a:off x="5790488" y="2185576"/>
              <a:ext cx="338469" cy="494503"/>
            </a:xfrm>
            <a:prstGeom prst="rect">
              <a:avLst/>
            </a:prstGeom>
            <a:noFill/>
            <a:ln w="9525">
              <a:noFill/>
              <a:miter lim="800000"/>
              <a:headEnd/>
              <a:tailEnd/>
            </a:ln>
          </p:spPr>
          <p:txBody>
            <a:bodyPr wrap="none">
              <a:spAutoFit/>
            </a:bodyPr>
            <a:lstStyle/>
            <a:p>
              <a:r>
                <a:rPr lang="en-GB" dirty="0"/>
                <a:t>X</a:t>
              </a:r>
              <a:endParaRPr lang="en-US" dirty="0"/>
            </a:p>
          </p:txBody>
        </p:sp>
        <p:sp>
          <p:nvSpPr>
            <p:cNvPr id="10" name="TextBox 65"/>
            <p:cNvSpPr txBox="1">
              <a:spLocks noChangeArrowheads="1"/>
            </p:cNvSpPr>
            <p:nvPr/>
          </p:nvSpPr>
          <p:spPr bwMode="auto">
            <a:xfrm>
              <a:off x="7134035" y="1840832"/>
              <a:ext cx="376931" cy="494503"/>
            </a:xfrm>
            <a:prstGeom prst="rect">
              <a:avLst/>
            </a:prstGeom>
            <a:noFill/>
            <a:ln w="9525">
              <a:noFill/>
              <a:miter lim="800000"/>
              <a:headEnd/>
              <a:tailEnd/>
            </a:ln>
          </p:spPr>
          <p:txBody>
            <a:bodyPr wrap="none">
              <a:spAutoFit/>
            </a:bodyPr>
            <a:lstStyle/>
            <a:p>
              <a:r>
                <a:rPr lang="en-GB" dirty="0" err="1"/>
                <a:t>rs</a:t>
              </a:r>
              <a:endParaRPr lang="en-US" dirty="0"/>
            </a:p>
          </p:txBody>
        </p:sp>
        <p:sp>
          <p:nvSpPr>
            <p:cNvPr id="11" name="TextBox 66"/>
            <p:cNvSpPr txBox="1">
              <a:spLocks noChangeArrowheads="1"/>
            </p:cNvSpPr>
            <p:nvPr/>
          </p:nvSpPr>
          <p:spPr bwMode="auto">
            <a:xfrm>
              <a:off x="7155667" y="2642960"/>
              <a:ext cx="325648" cy="494503"/>
            </a:xfrm>
            <a:prstGeom prst="rect">
              <a:avLst/>
            </a:prstGeom>
            <a:noFill/>
            <a:ln w="9525">
              <a:noFill/>
              <a:miter lim="800000"/>
              <a:headEnd/>
              <a:tailEnd/>
            </a:ln>
          </p:spPr>
          <p:txBody>
            <a:bodyPr wrap="none">
              <a:spAutoFit/>
            </a:bodyPr>
            <a:lstStyle/>
            <a:p>
              <a:r>
                <a:rPr lang="en-GB" dirty="0" err="1"/>
                <a:t>rt</a:t>
              </a:r>
              <a:endParaRPr lang="en-US" dirty="0"/>
            </a:p>
          </p:txBody>
        </p:sp>
        <p:sp>
          <p:nvSpPr>
            <p:cNvPr id="12" name="TextBox 67"/>
            <p:cNvSpPr txBox="1">
              <a:spLocks noChangeArrowheads="1"/>
            </p:cNvSpPr>
            <p:nvPr/>
          </p:nvSpPr>
          <p:spPr bwMode="auto">
            <a:xfrm>
              <a:off x="7135639" y="4134928"/>
              <a:ext cx="389752" cy="494503"/>
            </a:xfrm>
            <a:prstGeom prst="rect">
              <a:avLst/>
            </a:prstGeom>
            <a:noFill/>
            <a:ln w="9525">
              <a:noFill/>
              <a:miter lim="800000"/>
              <a:headEnd/>
              <a:tailEnd/>
            </a:ln>
          </p:spPr>
          <p:txBody>
            <a:bodyPr wrap="none">
              <a:spAutoFit/>
            </a:bodyPr>
            <a:lstStyle/>
            <a:p>
              <a:r>
                <a:rPr lang="en-GB" dirty="0"/>
                <a:t>rd</a:t>
              </a:r>
              <a:endParaRPr lang="en-US" dirty="0"/>
            </a:p>
          </p:txBody>
        </p:sp>
        <p:grpSp>
          <p:nvGrpSpPr>
            <p:cNvPr id="13" name="Group 99"/>
            <p:cNvGrpSpPr>
              <a:grpSpLocks/>
            </p:cNvGrpSpPr>
            <p:nvPr/>
          </p:nvGrpSpPr>
          <p:grpSpPr bwMode="auto">
            <a:xfrm>
              <a:off x="4908914" y="1295177"/>
              <a:ext cx="2129560" cy="412085"/>
              <a:chOff x="4908914" y="1235017"/>
              <a:chExt cx="2129560" cy="412085"/>
            </a:xfrm>
          </p:grpSpPr>
          <p:sp>
            <p:nvSpPr>
              <p:cNvPr id="26" name="TextBox 78"/>
              <p:cNvSpPr txBox="1">
                <a:spLocks noChangeArrowheads="1"/>
              </p:cNvSpPr>
              <p:nvPr/>
            </p:nvSpPr>
            <p:spPr bwMode="auto">
              <a:xfrm>
                <a:off x="5804140" y="1235017"/>
                <a:ext cx="383342" cy="412085"/>
              </a:xfrm>
              <a:prstGeom prst="rect">
                <a:avLst/>
              </a:prstGeom>
              <a:noFill/>
              <a:ln w="9525">
                <a:noFill/>
                <a:miter lim="800000"/>
                <a:headEnd/>
                <a:tailEnd/>
              </a:ln>
            </p:spPr>
            <p:txBody>
              <a:bodyPr wrap="none">
                <a:spAutoFit/>
              </a:bodyPr>
              <a:lstStyle/>
              <a:p>
                <a:r>
                  <a:rPr lang="en-GB" sz="1400" dirty="0"/>
                  <a:t>16</a:t>
                </a:r>
                <a:endParaRPr lang="en-US" sz="1400" dirty="0"/>
              </a:p>
            </p:txBody>
          </p:sp>
          <p:cxnSp>
            <p:nvCxnSpPr>
              <p:cNvPr id="27" name="Straight Arrow Connector 80"/>
              <p:cNvCxnSpPr>
                <a:cxnSpLocks noChangeShapeType="1"/>
              </p:cNvCxnSpPr>
              <p:nvPr/>
            </p:nvCxnSpPr>
            <p:spPr bwMode="auto">
              <a:xfrm>
                <a:off x="6184232" y="1432882"/>
                <a:ext cx="854242" cy="0"/>
              </a:xfrm>
              <a:prstGeom prst="straightConnector1">
                <a:avLst/>
              </a:prstGeom>
              <a:noFill/>
              <a:ln w="28575" algn="ctr">
                <a:solidFill>
                  <a:schemeClr val="tx2"/>
                </a:solidFill>
                <a:round/>
                <a:headEnd/>
                <a:tailEnd type="arrow" w="med" len="med"/>
              </a:ln>
            </p:spPr>
          </p:cxnSp>
          <p:cxnSp>
            <p:nvCxnSpPr>
              <p:cNvPr id="28" name="Straight Arrow Connector 90"/>
              <p:cNvCxnSpPr>
                <a:cxnSpLocks noChangeShapeType="1"/>
              </p:cNvCxnSpPr>
              <p:nvPr/>
            </p:nvCxnSpPr>
            <p:spPr bwMode="auto">
              <a:xfrm flipH="1">
                <a:off x="4908914" y="1432883"/>
                <a:ext cx="890336" cy="0"/>
              </a:xfrm>
              <a:prstGeom prst="straightConnector1">
                <a:avLst/>
              </a:prstGeom>
              <a:noFill/>
              <a:ln w="28575" algn="ctr">
                <a:solidFill>
                  <a:schemeClr val="tx2"/>
                </a:solidFill>
                <a:round/>
                <a:headEnd/>
                <a:tailEnd type="arrow" w="med" len="med"/>
              </a:ln>
            </p:spPr>
          </p:cxnSp>
        </p:grpSp>
        <p:grpSp>
          <p:nvGrpSpPr>
            <p:cNvPr id="14" name="Group 100"/>
            <p:cNvGrpSpPr>
              <a:grpSpLocks/>
            </p:cNvGrpSpPr>
            <p:nvPr/>
          </p:nvGrpSpPr>
          <p:grpSpPr bwMode="auto">
            <a:xfrm>
              <a:off x="2522562" y="1295176"/>
              <a:ext cx="2129560" cy="412085"/>
              <a:chOff x="4908914" y="1239032"/>
              <a:chExt cx="2129560" cy="412085"/>
            </a:xfrm>
          </p:grpSpPr>
          <p:sp>
            <p:nvSpPr>
              <p:cNvPr id="23" name="TextBox 101"/>
              <p:cNvSpPr txBox="1">
                <a:spLocks noChangeArrowheads="1"/>
              </p:cNvSpPr>
              <p:nvPr/>
            </p:nvSpPr>
            <p:spPr bwMode="auto">
              <a:xfrm>
                <a:off x="5804140" y="1239032"/>
                <a:ext cx="383342" cy="412085"/>
              </a:xfrm>
              <a:prstGeom prst="rect">
                <a:avLst/>
              </a:prstGeom>
              <a:noFill/>
              <a:ln w="9525">
                <a:noFill/>
                <a:miter lim="800000"/>
                <a:headEnd/>
                <a:tailEnd/>
              </a:ln>
            </p:spPr>
            <p:txBody>
              <a:bodyPr wrap="none">
                <a:spAutoFit/>
              </a:bodyPr>
              <a:lstStyle/>
              <a:p>
                <a:r>
                  <a:rPr lang="en-GB" sz="1400" dirty="0"/>
                  <a:t>16</a:t>
                </a:r>
                <a:endParaRPr lang="en-US" sz="1400" dirty="0"/>
              </a:p>
            </p:txBody>
          </p:sp>
          <p:cxnSp>
            <p:nvCxnSpPr>
              <p:cNvPr id="24" name="Straight Arrow Connector 102"/>
              <p:cNvCxnSpPr>
                <a:cxnSpLocks noChangeShapeType="1"/>
              </p:cNvCxnSpPr>
              <p:nvPr/>
            </p:nvCxnSpPr>
            <p:spPr bwMode="auto">
              <a:xfrm>
                <a:off x="6184232" y="1436899"/>
                <a:ext cx="854242" cy="0"/>
              </a:xfrm>
              <a:prstGeom prst="straightConnector1">
                <a:avLst/>
              </a:prstGeom>
              <a:noFill/>
              <a:ln w="28575" algn="ctr">
                <a:solidFill>
                  <a:schemeClr val="tx2"/>
                </a:solidFill>
                <a:round/>
                <a:headEnd/>
                <a:tailEnd type="arrow" w="med" len="med"/>
              </a:ln>
            </p:spPr>
          </p:cxnSp>
          <p:cxnSp>
            <p:nvCxnSpPr>
              <p:cNvPr id="25" name="Straight Arrow Connector 103"/>
              <p:cNvCxnSpPr>
                <a:cxnSpLocks noChangeShapeType="1"/>
              </p:cNvCxnSpPr>
              <p:nvPr/>
            </p:nvCxnSpPr>
            <p:spPr bwMode="auto">
              <a:xfrm flipH="1">
                <a:off x="4908914" y="1436898"/>
                <a:ext cx="890336" cy="0"/>
              </a:xfrm>
              <a:prstGeom prst="straightConnector1">
                <a:avLst/>
              </a:prstGeom>
              <a:noFill/>
              <a:ln w="28575" algn="ctr">
                <a:solidFill>
                  <a:schemeClr val="tx2"/>
                </a:solidFill>
                <a:round/>
                <a:headEnd/>
                <a:tailEnd type="arrow" w="med" len="med"/>
              </a:ln>
            </p:spPr>
          </p:cxnSp>
        </p:grpSp>
        <p:grpSp>
          <p:nvGrpSpPr>
            <p:cNvPr id="15" name="Group 112"/>
            <p:cNvGrpSpPr>
              <a:grpSpLocks/>
            </p:cNvGrpSpPr>
            <p:nvPr/>
          </p:nvGrpSpPr>
          <p:grpSpPr bwMode="auto">
            <a:xfrm>
              <a:off x="5493078" y="3064037"/>
              <a:ext cx="945855" cy="998626"/>
              <a:chOff x="5408857" y="5049248"/>
              <a:chExt cx="945855" cy="998626"/>
            </a:xfrm>
          </p:grpSpPr>
          <p:sp>
            <p:nvSpPr>
              <p:cNvPr id="20" name="Down Arrow 109"/>
              <p:cNvSpPr>
                <a:spLocks noChangeArrowheads="1"/>
              </p:cNvSpPr>
              <p:nvPr/>
            </p:nvSpPr>
            <p:spPr bwMode="auto">
              <a:xfrm>
                <a:off x="5783180" y="5049248"/>
                <a:ext cx="184483" cy="280737"/>
              </a:xfrm>
              <a:prstGeom prst="downArrow">
                <a:avLst>
                  <a:gd name="adj1" fmla="val 50000"/>
                  <a:gd name="adj2" fmla="val 49999"/>
                </a:avLst>
              </a:prstGeom>
              <a:solidFill>
                <a:schemeClr val="tx1"/>
              </a:solidFill>
              <a:ln w="9525" algn="ctr">
                <a:noFill/>
                <a:round/>
                <a:headEnd/>
                <a:tailEnd/>
              </a:ln>
            </p:spPr>
            <p:txBody>
              <a:bodyPr wrap="none"/>
              <a:lstStyle/>
              <a:p>
                <a:endParaRPr lang="en-US"/>
              </a:p>
            </p:txBody>
          </p:sp>
          <p:sp>
            <p:nvSpPr>
              <p:cNvPr id="21" name="Down Arrow 110"/>
              <p:cNvSpPr>
                <a:spLocks noChangeArrowheads="1"/>
              </p:cNvSpPr>
              <p:nvPr/>
            </p:nvSpPr>
            <p:spPr bwMode="auto">
              <a:xfrm>
                <a:off x="5791202" y="5767137"/>
                <a:ext cx="184483" cy="280737"/>
              </a:xfrm>
              <a:prstGeom prst="downArrow">
                <a:avLst>
                  <a:gd name="adj1" fmla="val 50000"/>
                  <a:gd name="adj2" fmla="val 49999"/>
                </a:avLst>
              </a:prstGeom>
              <a:solidFill>
                <a:schemeClr val="tx1"/>
              </a:solidFill>
              <a:ln w="9525" algn="ctr">
                <a:noFill/>
                <a:round/>
                <a:headEnd/>
                <a:tailEnd/>
              </a:ln>
            </p:spPr>
            <p:txBody>
              <a:bodyPr wrap="none"/>
              <a:lstStyle/>
              <a:p>
                <a:endParaRPr lang="en-US"/>
              </a:p>
            </p:txBody>
          </p:sp>
          <p:sp>
            <p:nvSpPr>
              <p:cNvPr id="22" name="TextBox 111"/>
              <p:cNvSpPr txBox="1">
                <a:spLocks noChangeArrowheads="1"/>
              </p:cNvSpPr>
              <p:nvPr/>
            </p:nvSpPr>
            <p:spPr bwMode="auto">
              <a:xfrm>
                <a:off x="5408857" y="5259054"/>
                <a:ext cx="945855" cy="618129"/>
              </a:xfrm>
              <a:prstGeom prst="rect">
                <a:avLst/>
              </a:prstGeom>
              <a:noFill/>
              <a:ln w="9525">
                <a:noFill/>
                <a:miter lim="800000"/>
                <a:headEnd/>
                <a:tailEnd/>
              </a:ln>
            </p:spPr>
            <p:txBody>
              <a:bodyPr wrap="none">
                <a:spAutoFit/>
              </a:bodyPr>
              <a:lstStyle/>
              <a:p>
                <a:r>
                  <a:rPr lang="en-GB" sz="1200" b="1" dirty="0"/>
                  <a:t>Rounding</a:t>
                </a:r>
              </a:p>
              <a:p>
                <a:r>
                  <a:rPr lang="en-GB" sz="1200" b="1" dirty="0"/>
                  <a:t>Saturation</a:t>
                </a:r>
                <a:endParaRPr lang="en-US" sz="1200" b="1" dirty="0"/>
              </a:p>
            </p:txBody>
          </p:sp>
        </p:grpSp>
        <p:grpSp>
          <p:nvGrpSpPr>
            <p:cNvPr id="16" name="Group 113"/>
            <p:cNvGrpSpPr>
              <a:grpSpLocks/>
            </p:cNvGrpSpPr>
            <p:nvPr/>
          </p:nvGrpSpPr>
          <p:grpSpPr bwMode="auto">
            <a:xfrm>
              <a:off x="3131471" y="3029602"/>
              <a:ext cx="945855" cy="1053114"/>
              <a:chOff x="5409451" y="4994760"/>
              <a:chExt cx="945855" cy="1053114"/>
            </a:xfrm>
          </p:grpSpPr>
          <p:sp>
            <p:nvSpPr>
              <p:cNvPr id="17" name="Down Arrow 114"/>
              <p:cNvSpPr>
                <a:spLocks noChangeArrowheads="1"/>
              </p:cNvSpPr>
              <p:nvPr/>
            </p:nvSpPr>
            <p:spPr bwMode="auto">
              <a:xfrm>
                <a:off x="5803598" y="4994760"/>
                <a:ext cx="184483" cy="280738"/>
              </a:xfrm>
              <a:prstGeom prst="downArrow">
                <a:avLst>
                  <a:gd name="adj1" fmla="val 50000"/>
                  <a:gd name="adj2" fmla="val 49999"/>
                </a:avLst>
              </a:prstGeom>
              <a:solidFill>
                <a:schemeClr val="tx1"/>
              </a:solidFill>
              <a:ln w="9525" algn="ctr">
                <a:noFill/>
                <a:round/>
                <a:headEnd/>
                <a:tailEnd/>
              </a:ln>
            </p:spPr>
            <p:txBody>
              <a:bodyPr wrap="none"/>
              <a:lstStyle/>
              <a:p>
                <a:endParaRPr lang="en-US" dirty="0"/>
              </a:p>
            </p:txBody>
          </p:sp>
          <p:sp>
            <p:nvSpPr>
              <p:cNvPr id="18" name="Down Arrow 115"/>
              <p:cNvSpPr>
                <a:spLocks noChangeArrowheads="1"/>
              </p:cNvSpPr>
              <p:nvPr/>
            </p:nvSpPr>
            <p:spPr bwMode="auto">
              <a:xfrm>
                <a:off x="5791202" y="5767137"/>
                <a:ext cx="184483" cy="280737"/>
              </a:xfrm>
              <a:prstGeom prst="downArrow">
                <a:avLst>
                  <a:gd name="adj1" fmla="val 50000"/>
                  <a:gd name="adj2" fmla="val 49999"/>
                </a:avLst>
              </a:prstGeom>
              <a:solidFill>
                <a:schemeClr val="tx1"/>
              </a:solidFill>
              <a:ln w="9525" algn="ctr">
                <a:noFill/>
                <a:round/>
                <a:headEnd/>
                <a:tailEnd/>
              </a:ln>
            </p:spPr>
            <p:txBody>
              <a:bodyPr wrap="none"/>
              <a:lstStyle/>
              <a:p>
                <a:endParaRPr lang="en-US"/>
              </a:p>
            </p:txBody>
          </p:sp>
          <p:sp>
            <p:nvSpPr>
              <p:cNvPr id="19" name="TextBox 116"/>
              <p:cNvSpPr txBox="1">
                <a:spLocks noChangeArrowheads="1"/>
              </p:cNvSpPr>
              <p:nvPr/>
            </p:nvSpPr>
            <p:spPr bwMode="auto">
              <a:xfrm>
                <a:off x="5409451" y="5239001"/>
                <a:ext cx="945855" cy="618129"/>
              </a:xfrm>
              <a:prstGeom prst="rect">
                <a:avLst/>
              </a:prstGeom>
              <a:noFill/>
              <a:ln w="9525">
                <a:noFill/>
                <a:miter lim="800000"/>
                <a:headEnd/>
                <a:tailEnd/>
              </a:ln>
            </p:spPr>
            <p:txBody>
              <a:bodyPr wrap="none">
                <a:spAutoFit/>
              </a:bodyPr>
              <a:lstStyle/>
              <a:p>
                <a:r>
                  <a:rPr lang="en-GB" sz="1200" b="1" dirty="0"/>
                  <a:t>Rounding</a:t>
                </a:r>
              </a:p>
              <a:p>
                <a:r>
                  <a:rPr lang="en-GB" sz="1200" b="1" dirty="0"/>
                  <a:t>Saturation</a:t>
                </a:r>
                <a:endParaRPr lang="en-US" sz="1200" b="1" dirty="0"/>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M14KE / </a:t>
            </a:r>
            <a:r>
              <a:rPr lang="en-US" dirty="0" err="1" smtClean="0"/>
              <a:t>microAptiv</a:t>
            </a:r>
            <a:r>
              <a:rPr lang="en-US" dirty="0" smtClean="0"/>
              <a:t> - </a:t>
            </a:r>
            <a:r>
              <a:rPr lang="ru-RU" dirty="0" smtClean="0"/>
              <a:t>объединение двух трендов в эволюции микроконтроллеров и </a:t>
            </a:r>
            <a:r>
              <a:rPr lang="en-US" dirty="0" smtClean="0"/>
              <a:t>DSP</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1222131"/>
            <a:ext cx="8839200" cy="509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Новые инструкции для эксклюзивного доступа</a:t>
            </a:r>
            <a:endParaRPr lang="en-US" dirty="0"/>
          </a:p>
        </p:txBody>
      </p:sp>
      <p:sp>
        <p:nvSpPr>
          <p:cNvPr id="3" name="Content Placeholder 2"/>
          <p:cNvSpPr>
            <a:spLocks noGrp="1"/>
          </p:cNvSpPr>
          <p:nvPr>
            <p:ph idx="1"/>
          </p:nvPr>
        </p:nvSpPr>
        <p:spPr/>
        <p:txBody>
          <a:bodyPr>
            <a:normAutofit fontScale="70000" lnSpcReduction="20000"/>
          </a:bodyPr>
          <a:lstStyle/>
          <a:p>
            <a:r>
              <a:rPr lang="ru-RU" dirty="0" smtClean="0"/>
              <a:t>В </a:t>
            </a:r>
            <a:r>
              <a:rPr lang="en-US" dirty="0" smtClean="0"/>
              <a:t>M14K </a:t>
            </a:r>
            <a:r>
              <a:rPr lang="ru-RU" dirty="0" smtClean="0"/>
              <a:t>и </a:t>
            </a:r>
            <a:r>
              <a:rPr lang="en-US" dirty="0" err="1" smtClean="0"/>
              <a:t>microAptiv</a:t>
            </a:r>
            <a:r>
              <a:rPr lang="en-US" dirty="0" smtClean="0"/>
              <a:t> </a:t>
            </a:r>
            <a:r>
              <a:rPr lang="ru-RU" dirty="0" smtClean="0"/>
              <a:t>появились новые инструкции для эксклюзивного доступа к памяти – </a:t>
            </a:r>
            <a:r>
              <a:rPr lang="en-US" dirty="0" smtClean="0"/>
              <a:t>ASET </a:t>
            </a:r>
            <a:r>
              <a:rPr lang="ru-RU" dirty="0" smtClean="0"/>
              <a:t>и </a:t>
            </a:r>
            <a:r>
              <a:rPr lang="en-US" dirty="0" smtClean="0"/>
              <a:t>ACLR</a:t>
            </a:r>
          </a:p>
          <a:p>
            <a:endParaRPr lang="en-US" dirty="0" smtClean="0"/>
          </a:p>
          <a:p>
            <a:pPr lvl="1"/>
            <a:r>
              <a:rPr lang="en-US" dirty="0" smtClean="0"/>
              <a:t>ASET – Atomic Bit Set</a:t>
            </a:r>
          </a:p>
          <a:p>
            <a:pPr lvl="1"/>
            <a:r>
              <a:rPr lang="en-US" dirty="0" smtClean="0"/>
              <a:t>ACLR – Atomic Bit Clear</a:t>
            </a:r>
            <a:endParaRPr lang="ru-RU" dirty="0" smtClean="0"/>
          </a:p>
          <a:p>
            <a:pPr lvl="1"/>
            <a:r>
              <a:rPr lang="ru-RU" dirty="0" smtClean="0"/>
              <a:t>Инструкции работают только с некэшируемой </a:t>
            </a:r>
            <a:r>
              <a:rPr lang="en-US" dirty="0" smtClean="0"/>
              <a:t>(</a:t>
            </a:r>
            <a:r>
              <a:rPr lang="en-US" dirty="0" err="1" smtClean="0"/>
              <a:t>uncached</a:t>
            </a:r>
            <a:r>
              <a:rPr lang="en-US" dirty="0" smtClean="0"/>
              <a:t>) </a:t>
            </a:r>
            <a:r>
              <a:rPr lang="ru-RU" dirty="0" smtClean="0"/>
              <a:t>памятью</a:t>
            </a:r>
            <a:endParaRPr lang="en-US" dirty="0" smtClean="0"/>
          </a:p>
          <a:p>
            <a:pPr lvl="1"/>
            <a:endParaRPr lang="ru-RU" dirty="0" smtClean="0"/>
          </a:p>
          <a:p>
            <a:r>
              <a:rPr lang="ru-RU" dirty="0" smtClean="0"/>
              <a:t>Что использовалось раньше в архитектуре </a:t>
            </a:r>
            <a:r>
              <a:rPr lang="en-US" dirty="0" smtClean="0"/>
              <a:t>MIPS </a:t>
            </a:r>
            <a:r>
              <a:rPr lang="ru-RU" dirty="0" smtClean="0"/>
              <a:t>для эксклюзивного доступа к памяти</a:t>
            </a:r>
          </a:p>
          <a:p>
            <a:endParaRPr lang="ru-RU" dirty="0" smtClean="0"/>
          </a:p>
          <a:p>
            <a:pPr lvl="1"/>
            <a:r>
              <a:rPr lang="en-US" dirty="0" smtClean="0"/>
              <a:t>LL – Load Linked</a:t>
            </a:r>
          </a:p>
          <a:p>
            <a:pPr lvl="1"/>
            <a:r>
              <a:rPr lang="en-US" dirty="0" smtClean="0"/>
              <a:t>SC – Store Conditional</a:t>
            </a:r>
            <a:endParaRPr lang="ru-RU" dirty="0" smtClean="0"/>
          </a:p>
          <a:p>
            <a:pPr lvl="1"/>
            <a:r>
              <a:rPr lang="ru-RU" dirty="0" smtClean="0"/>
              <a:t>Функциональность типа </a:t>
            </a:r>
            <a:r>
              <a:rPr lang="en-US" dirty="0" smtClean="0"/>
              <a:t>ASET </a:t>
            </a:r>
            <a:r>
              <a:rPr lang="ru-RU" dirty="0" smtClean="0"/>
              <a:t>требовала нетривиального программирования</a:t>
            </a:r>
          </a:p>
          <a:p>
            <a:pPr lvl="1"/>
            <a:endParaRPr lang="en-US" dirty="0" smtClean="0"/>
          </a:p>
          <a:p>
            <a:r>
              <a:rPr lang="ru-RU" dirty="0" smtClean="0"/>
              <a:t>В чем преимущество новых инструкций</a:t>
            </a:r>
            <a:r>
              <a:rPr lang="en-US" dirty="0" smtClean="0"/>
              <a:t>?</a:t>
            </a:r>
          </a:p>
          <a:p>
            <a:endParaRPr lang="en-US" dirty="0" smtClean="0"/>
          </a:p>
          <a:p>
            <a:pPr lvl="1"/>
            <a:r>
              <a:rPr lang="ru-RU" dirty="0" smtClean="0"/>
              <a:t>Гораздо проще писать код для частного случая эксклюзивного доступа к памяти</a:t>
            </a:r>
          </a:p>
          <a:p>
            <a:pPr lvl="1"/>
            <a:endParaRPr lang="ru-RU" dirty="0" smtClean="0"/>
          </a:p>
          <a:p>
            <a:pPr lvl="1"/>
            <a:r>
              <a:rPr lang="ru-RU" dirty="0" smtClean="0"/>
              <a:t>Работают с битами</a:t>
            </a:r>
          </a:p>
          <a:p>
            <a:pPr lvl="1"/>
            <a:endParaRPr lang="ru-RU" dirty="0" smtClean="0"/>
          </a:p>
          <a:p>
            <a:pPr lvl="1"/>
            <a:r>
              <a:rPr lang="ru-RU" dirty="0" smtClean="0"/>
              <a:t>Имеют предсказуемый тайминг для чтения, модификации и записи модифицированного значения</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Оптимизация обработки прерываний в </a:t>
            </a:r>
            <a:r>
              <a:rPr lang="en-US" dirty="0" smtClean="0"/>
              <a:t>M14K </a:t>
            </a:r>
            <a:r>
              <a:rPr lang="ru-RU" dirty="0" smtClean="0"/>
              <a:t>и </a:t>
            </a:r>
            <a:r>
              <a:rPr lang="en-US" dirty="0" err="1" smtClean="0"/>
              <a:t>microAptiv</a:t>
            </a:r>
            <a:endParaRPr lang="en-US" dirty="0"/>
          </a:p>
        </p:txBody>
      </p:sp>
      <p:sp>
        <p:nvSpPr>
          <p:cNvPr id="3" name="Content Placeholder 2"/>
          <p:cNvSpPr>
            <a:spLocks noGrp="1"/>
          </p:cNvSpPr>
          <p:nvPr>
            <p:ph idx="1"/>
          </p:nvPr>
        </p:nvSpPr>
        <p:spPr>
          <a:xfrm>
            <a:off x="152400" y="1246094"/>
            <a:ext cx="8839200" cy="5154706"/>
          </a:xfrm>
        </p:spPr>
        <p:txBody>
          <a:bodyPr>
            <a:normAutofit fontScale="85000" lnSpcReduction="20000"/>
          </a:bodyPr>
          <a:lstStyle/>
          <a:p>
            <a:r>
              <a:rPr lang="ru-RU" dirty="0" smtClean="0"/>
              <a:t>Добавлено в </a:t>
            </a:r>
            <a:r>
              <a:rPr lang="en-US" dirty="0" smtClean="0"/>
              <a:t>M14K </a:t>
            </a:r>
            <a:r>
              <a:rPr lang="ru-RU" dirty="0" smtClean="0"/>
              <a:t>и соответственно в </a:t>
            </a:r>
            <a:r>
              <a:rPr lang="en-US" dirty="0" err="1" smtClean="0"/>
              <a:t>microAptiv</a:t>
            </a:r>
            <a:endParaRPr lang="en-US" dirty="0" smtClean="0"/>
          </a:p>
          <a:p>
            <a:endParaRPr lang="en-US" dirty="0" smtClean="0"/>
          </a:p>
          <a:p>
            <a:r>
              <a:rPr lang="ru-RU" dirty="0" smtClean="0"/>
              <a:t>Во время прерывания происходит спекулятивный </a:t>
            </a:r>
            <a:r>
              <a:rPr lang="en-US" dirty="0" err="1" smtClean="0"/>
              <a:t>prefetch</a:t>
            </a:r>
            <a:r>
              <a:rPr lang="en-US" dirty="0" smtClean="0"/>
              <a:t> </a:t>
            </a:r>
            <a:r>
              <a:rPr lang="ru-RU" dirty="0" smtClean="0"/>
              <a:t>для адреса обработчика прерывания</a:t>
            </a:r>
          </a:p>
          <a:p>
            <a:endParaRPr lang="ru-RU" dirty="0" smtClean="0"/>
          </a:p>
          <a:p>
            <a:r>
              <a:rPr lang="ru-RU" dirty="0" smtClean="0"/>
              <a:t>Автоматическое сохранение в стеке и восстановление процессором регистра </a:t>
            </a:r>
            <a:r>
              <a:rPr lang="en-US" dirty="0" smtClean="0"/>
              <a:t>COP0 Status, EPS </a:t>
            </a:r>
            <a:r>
              <a:rPr lang="ru-RU" dirty="0" smtClean="0"/>
              <a:t>и подобной информации с </a:t>
            </a:r>
            <a:r>
              <a:rPr lang="en-US" dirty="0" smtClean="0"/>
              <a:t>Interrupt Automated Prologue (IAP) </a:t>
            </a:r>
            <a:r>
              <a:rPr lang="ru-RU" dirty="0" smtClean="0"/>
              <a:t>и </a:t>
            </a:r>
            <a:r>
              <a:rPr lang="en-US" dirty="0" smtClean="0"/>
              <a:t>Interrupt Automated Epilogue (IAE)</a:t>
            </a:r>
            <a:endParaRPr lang="ru-RU" dirty="0" smtClean="0"/>
          </a:p>
          <a:p>
            <a:endParaRPr lang="en-US" dirty="0" smtClean="0"/>
          </a:p>
          <a:p>
            <a:r>
              <a:rPr lang="ru-RU" dirty="0" smtClean="0"/>
              <a:t>«Цепные» (</a:t>
            </a:r>
            <a:r>
              <a:rPr lang="en-US" dirty="0" smtClean="0"/>
              <a:t>chained) </a:t>
            </a:r>
            <a:r>
              <a:rPr lang="ru-RU" dirty="0" smtClean="0"/>
              <a:t>прерывания – если одно прерывание случилось после другого, то первому не требуется возвращаться в код до прерывания – переход в обработчик второго случиться немедленно, даже минуя </a:t>
            </a:r>
            <a:r>
              <a:rPr lang="en-US" dirty="0" smtClean="0"/>
              <a:t>IAE </a:t>
            </a:r>
            <a:r>
              <a:rPr lang="ru-RU" dirty="0" smtClean="0"/>
              <a:t>и</a:t>
            </a:r>
            <a:r>
              <a:rPr lang="en-US" dirty="0" smtClean="0"/>
              <a:t> IAP</a:t>
            </a:r>
          </a:p>
          <a:p>
            <a:endParaRPr lang="ru-RU" dirty="0" smtClean="0"/>
          </a:p>
          <a:p>
            <a:r>
              <a:rPr lang="ru-RU" dirty="0" smtClean="0"/>
              <a:t>Новая инструкция </a:t>
            </a:r>
            <a:r>
              <a:rPr lang="en-US" dirty="0" smtClean="0"/>
              <a:t>IRET </a:t>
            </a:r>
            <a:r>
              <a:rPr lang="ru-RU" dirty="0" smtClean="0"/>
              <a:t>в дополнение к старой </a:t>
            </a:r>
            <a:r>
              <a:rPr lang="en-US" dirty="0" smtClean="0"/>
              <a:t>ERET</a:t>
            </a:r>
            <a:r>
              <a:rPr lang="ru-RU" dirty="0" smtClean="0"/>
              <a:t> для использования с </a:t>
            </a:r>
            <a:r>
              <a:rPr lang="en-US" dirty="0" smtClean="0"/>
              <a:t>IAP/IAE </a:t>
            </a:r>
            <a:r>
              <a:rPr lang="ru-RU" dirty="0" smtClean="0"/>
              <a:t>и цепными прерываниями</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Лучшая производительность в своем классе</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MIPS M4K</a:t>
            </a:r>
          </a:p>
          <a:p>
            <a:pPr lvl="1"/>
            <a:endParaRPr lang="en-US" dirty="0" smtClean="0"/>
          </a:p>
          <a:p>
            <a:pPr lvl="1"/>
            <a:r>
              <a:rPr lang="en-US" dirty="0" smtClean="0"/>
              <a:t>1.5 DMIPS / MHz</a:t>
            </a:r>
          </a:p>
          <a:p>
            <a:pPr lvl="1"/>
            <a:r>
              <a:rPr lang="ru-RU" dirty="0" smtClean="0"/>
              <a:t>На технологии 90 </a:t>
            </a:r>
            <a:r>
              <a:rPr lang="en-US" dirty="0" smtClean="0"/>
              <a:t>nm G </a:t>
            </a:r>
            <a:r>
              <a:rPr lang="ru-RU" dirty="0" smtClean="0"/>
              <a:t>может работать на 340</a:t>
            </a:r>
            <a:r>
              <a:rPr lang="en-US" dirty="0" smtClean="0"/>
              <a:t>MHz</a:t>
            </a:r>
          </a:p>
          <a:p>
            <a:pPr lvl="1"/>
            <a:r>
              <a:rPr lang="ru-RU" dirty="0" smtClean="0"/>
              <a:t>В </a:t>
            </a:r>
            <a:r>
              <a:rPr lang="en-US" dirty="0" smtClean="0"/>
              <a:t>Microchip PIC32 </a:t>
            </a:r>
            <a:r>
              <a:rPr lang="ru-RU" dirty="0" smtClean="0"/>
              <a:t>работает на частоте </a:t>
            </a:r>
            <a:r>
              <a:rPr lang="en-US" dirty="0" smtClean="0"/>
              <a:t>80 MHz</a:t>
            </a:r>
          </a:p>
          <a:p>
            <a:pPr lvl="1"/>
            <a:endParaRPr lang="en-US" dirty="0" smtClean="0"/>
          </a:p>
          <a:p>
            <a:r>
              <a:rPr lang="en-US" dirty="0" smtClean="0"/>
              <a:t>MIPS M14K</a:t>
            </a:r>
          </a:p>
          <a:p>
            <a:pPr lvl="1"/>
            <a:endParaRPr lang="en-US" dirty="0" smtClean="0"/>
          </a:p>
          <a:p>
            <a:pPr lvl="1"/>
            <a:r>
              <a:rPr lang="en-US" dirty="0" smtClean="0"/>
              <a:t>1.57 DMIPS / MHz</a:t>
            </a:r>
          </a:p>
          <a:p>
            <a:pPr lvl="1"/>
            <a:r>
              <a:rPr lang="en-US" dirty="0" smtClean="0"/>
              <a:t>2.72 </a:t>
            </a:r>
            <a:r>
              <a:rPr lang="en-US" dirty="0" err="1" smtClean="0"/>
              <a:t>CoreMarks</a:t>
            </a:r>
            <a:r>
              <a:rPr lang="en-US" dirty="0" smtClean="0"/>
              <a:t> / MHz</a:t>
            </a:r>
            <a:endParaRPr lang="ru-RU" dirty="0" smtClean="0"/>
          </a:p>
          <a:p>
            <a:pPr lvl="1"/>
            <a:r>
              <a:rPr lang="ru-RU" dirty="0" smtClean="0"/>
              <a:t>На технологии 65</a:t>
            </a:r>
            <a:r>
              <a:rPr lang="en-US" dirty="0" smtClean="0"/>
              <a:t>LP </a:t>
            </a:r>
            <a:r>
              <a:rPr lang="ru-RU" dirty="0" smtClean="0"/>
              <a:t>может работать на 400 </a:t>
            </a:r>
            <a:r>
              <a:rPr lang="en-US" dirty="0" smtClean="0"/>
              <a:t>MHz</a:t>
            </a:r>
          </a:p>
          <a:p>
            <a:endParaRPr lang="ru-RU" dirty="0" smtClean="0"/>
          </a:p>
          <a:p>
            <a:r>
              <a:rPr lang="en-US" dirty="0" smtClean="0"/>
              <a:t>MIPS </a:t>
            </a:r>
            <a:r>
              <a:rPr lang="en-US" dirty="0" err="1" smtClean="0"/>
              <a:t>microAptiv</a:t>
            </a:r>
            <a:endParaRPr lang="en-US" dirty="0" smtClean="0"/>
          </a:p>
          <a:p>
            <a:pPr lvl="1"/>
            <a:endParaRPr lang="ru-RU" dirty="0" smtClean="0"/>
          </a:p>
          <a:p>
            <a:pPr lvl="1"/>
            <a:r>
              <a:rPr lang="en-US" dirty="0" smtClean="0"/>
              <a:t>1.57 DMIPS / MHz</a:t>
            </a:r>
          </a:p>
          <a:p>
            <a:pPr lvl="1"/>
            <a:r>
              <a:rPr lang="en-US" dirty="0" smtClean="0"/>
              <a:t>3.09 </a:t>
            </a:r>
            <a:r>
              <a:rPr lang="en-US" dirty="0" err="1" smtClean="0"/>
              <a:t>CoreMarks</a:t>
            </a:r>
            <a:r>
              <a:rPr lang="en-US" dirty="0" smtClean="0"/>
              <a:t> / MHz </a:t>
            </a:r>
            <a:r>
              <a:rPr lang="ru-RU" dirty="0" smtClean="0"/>
              <a:t>в режиме </a:t>
            </a:r>
            <a:r>
              <a:rPr lang="en-US" dirty="0" err="1" smtClean="0"/>
              <a:t>microMIPS</a:t>
            </a:r>
            <a:r>
              <a:rPr lang="en-US" dirty="0" smtClean="0"/>
              <a:t> (16-</a:t>
            </a:r>
            <a:r>
              <a:rPr lang="ru-RU" dirty="0" smtClean="0"/>
              <a:t>битный набор инструкций)</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Экстра</a:t>
            </a:r>
            <a:r>
              <a:rPr lang="en-US" dirty="0" smtClean="0"/>
              <a:t>: </a:t>
            </a:r>
            <a:r>
              <a:rPr lang="ru-RU" dirty="0" smtClean="0"/>
              <a:t>Простор для инноваций в системах на кристалле</a:t>
            </a:r>
            <a:endParaRPr lang="en-US" dirty="0"/>
          </a:p>
        </p:txBody>
      </p:sp>
      <p:sp>
        <p:nvSpPr>
          <p:cNvPr id="3" name="Content Placeholder 2"/>
          <p:cNvSpPr>
            <a:spLocks noGrp="1"/>
          </p:cNvSpPr>
          <p:nvPr>
            <p:ph idx="1"/>
          </p:nvPr>
        </p:nvSpPr>
        <p:spPr/>
        <p:txBody>
          <a:bodyPr>
            <a:normAutofit fontScale="70000" lnSpcReduction="20000"/>
          </a:bodyPr>
          <a:lstStyle/>
          <a:p>
            <a:endParaRPr lang="ru-RU" dirty="0" smtClean="0"/>
          </a:p>
          <a:p>
            <a:r>
              <a:rPr lang="ru-RU" dirty="0" smtClean="0"/>
              <a:t>У внешнего интерфейса ядер </a:t>
            </a:r>
            <a:r>
              <a:rPr lang="en-US" dirty="0" smtClean="0"/>
              <a:t>M4K, M14K</a:t>
            </a:r>
            <a:r>
              <a:rPr lang="ru-RU" dirty="0" smtClean="0"/>
              <a:t> и</a:t>
            </a:r>
            <a:r>
              <a:rPr lang="en-US" dirty="0" smtClean="0"/>
              <a:t> </a:t>
            </a:r>
            <a:r>
              <a:rPr lang="en-US" dirty="0" err="1" smtClean="0"/>
              <a:t>microAptiv</a:t>
            </a:r>
            <a:r>
              <a:rPr lang="ru-RU" dirty="0" smtClean="0"/>
              <a:t> существует сигнал </a:t>
            </a:r>
            <a:r>
              <a:rPr lang="en-US" dirty="0" err="1" smtClean="0"/>
              <a:t>DS_Lock</a:t>
            </a:r>
            <a:r>
              <a:rPr lang="en-US" dirty="0" smtClean="0"/>
              <a:t>, </a:t>
            </a:r>
            <a:r>
              <a:rPr lang="ru-RU" dirty="0" smtClean="0"/>
              <a:t>который позволяет строить системы из очень большого количества малых ядер</a:t>
            </a:r>
          </a:p>
          <a:p>
            <a:pPr lvl="1"/>
            <a:endParaRPr lang="ru-RU" dirty="0" smtClean="0"/>
          </a:p>
          <a:p>
            <a:pPr lvl="1"/>
            <a:r>
              <a:rPr lang="en-US" dirty="0" err="1" smtClean="0"/>
              <a:t>DS_Lock</a:t>
            </a:r>
            <a:r>
              <a:rPr lang="ru-RU" dirty="0" smtClean="0"/>
              <a:t> – индикатор доступа к памяти с помощью команд </a:t>
            </a:r>
            <a:r>
              <a:rPr lang="en-US" dirty="0" smtClean="0"/>
              <a:t>Load Linked (LL) </a:t>
            </a:r>
            <a:r>
              <a:rPr lang="ru-RU" dirty="0" smtClean="0"/>
              <a:t>и </a:t>
            </a:r>
            <a:r>
              <a:rPr lang="en-US" dirty="0" smtClean="0"/>
              <a:t>Store Conditional (SC)</a:t>
            </a:r>
          </a:p>
          <a:p>
            <a:pPr lvl="1"/>
            <a:endParaRPr lang="ru-RU" dirty="0" smtClean="0"/>
          </a:p>
          <a:p>
            <a:pPr lvl="1"/>
            <a:r>
              <a:rPr lang="en-US" dirty="0" smtClean="0"/>
              <a:t>LL </a:t>
            </a:r>
            <a:r>
              <a:rPr lang="ru-RU" dirty="0" smtClean="0"/>
              <a:t>и </a:t>
            </a:r>
            <a:r>
              <a:rPr lang="en-US" dirty="0" smtClean="0"/>
              <a:t>SC </a:t>
            </a:r>
            <a:r>
              <a:rPr lang="ru-RU" dirty="0" smtClean="0"/>
              <a:t>предназначены для программирования многоядерных систем</a:t>
            </a:r>
          </a:p>
          <a:p>
            <a:pPr lvl="1"/>
            <a:endParaRPr lang="ru-RU" dirty="0" smtClean="0"/>
          </a:p>
          <a:p>
            <a:pPr lvl="1"/>
            <a:r>
              <a:rPr lang="ru-RU" dirty="0" smtClean="0"/>
              <a:t>Теоретически разработчик системы на кристалле может посадить на одну микросхему сотни ядер </a:t>
            </a:r>
            <a:r>
              <a:rPr lang="en-US" dirty="0" smtClean="0"/>
              <a:t>M4K</a:t>
            </a:r>
            <a:r>
              <a:rPr lang="ru-RU" dirty="0" smtClean="0"/>
              <a:t> и сделать «суперкомпьютер на кристалле» для специализированных вычислительных задач</a:t>
            </a:r>
          </a:p>
          <a:p>
            <a:endParaRPr lang="ru-RU" dirty="0" smtClean="0"/>
          </a:p>
          <a:p>
            <a:r>
              <a:rPr lang="ru-RU" dirty="0" smtClean="0"/>
              <a:t>У всех этих ядер имеется интерфейс </a:t>
            </a:r>
            <a:r>
              <a:rPr lang="en-US" dirty="0" err="1" smtClean="0"/>
              <a:t>CorExtend</a:t>
            </a:r>
            <a:r>
              <a:rPr lang="en-US" dirty="0" smtClean="0"/>
              <a:t> </a:t>
            </a:r>
            <a:r>
              <a:rPr lang="ru-RU" dirty="0" smtClean="0"/>
              <a:t>для добавления блока</a:t>
            </a:r>
            <a:r>
              <a:rPr lang="en-US" dirty="0" smtClean="0"/>
              <a:t> </a:t>
            </a:r>
            <a:r>
              <a:rPr lang="ru-RU" dirty="0" smtClean="0"/>
              <a:t>«пользовательских» команд</a:t>
            </a:r>
            <a:r>
              <a:rPr lang="en-US" dirty="0" smtClean="0"/>
              <a:t>, </a:t>
            </a:r>
            <a:r>
              <a:rPr lang="ru-RU" dirty="0" smtClean="0"/>
              <a:t>а также интерфейс для «пользовательского» сопроцессора 2</a:t>
            </a:r>
          </a:p>
          <a:p>
            <a:pPr lvl="1"/>
            <a:endParaRPr lang="ru-RU" dirty="0" smtClean="0"/>
          </a:p>
          <a:p>
            <a:pPr lvl="1"/>
            <a:r>
              <a:rPr lang="ru-RU" dirty="0" smtClean="0"/>
              <a:t>Под «пользователем» имеется в виду разработчик системы на кристалле</a:t>
            </a:r>
          </a:p>
          <a:p>
            <a:pPr lvl="1"/>
            <a:endParaRPr lang="ru-RU" dirty="0" smtClean="0"/>
          </a:p>
          <a:p>
            <a:pPr lvl="1"/>
            <a:r>
              <a:rPr lang="ru-RU" dirty="0" smtClean="0"/>
              <a:t>Интерфес для сопроцессора 2 использовался например для видеопроцессора </a:t>
            </a:r>
            <a:r>
              <a:rPr lang="en-US" dirty="0" smtClean="0"/>
              <a:t>Sony </a:t>
            </a:r>
            <a:r>
              <a:rPr lang="en-US" dirty="0" err="1" smtClean="0"/>
              <a:t>Playstation</a:t>
            </a:r>
            <a:r>
              <a:rPr lang="en-US" dirty="0" smtClean="0"/>
              <a:t> I </a:t>
            </a:r>
            <a:r>
              <a:rPr lang="ru-RU" dirty="0" smtClean="0"/>
              <a:t>и </a:t>
            </a:r>
            <a:r>
              <a:rPr lang="en-US" dirty="0" smtClean="0"/>
              <a:t>II</a:t>
            </a:r>
          </a:p>
          <a:p>
            <a:pPr lvl="1"/>
            <a:endParaRPr lang="ru-RU" dirty="0" smtClean="0"/>
          </a:p>
          <a:p>
            <a:pPr lvl="1"/>
            <a:r>
              <a:rPr lang="ru-RU" dirty="0" smtClean="0"/>
              <a:t>Об этих свойствах ядер более подробно рассказано в одной из следующих презентаций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04800" y="5638800"/>
            <a:ext cx="1295400" cy="707886"/>
          </a:xfrm>
          <a:prstGeom prst="rect">
            <a:avLst/>
          </a:prstGeom>
        </p:spPr>
        <p:txBody>
          <a:bodyPr>
            <a:spAutoFit/>
          </a:bodyPr>
          <a:lstStyle/>
          <a:p>
            <a:pPr>
              <a:spcBef>
                <a:spcPct val="50000"/>
              </a:spcBef>
              <a:defRPr/>
            </a:pPr>
            <a:r>
              <a:rPr lang="en-US" altLang="ja-JP" sz="1000" b="1" dirty="0" smtClean="0">
                <a:solidFill>
                  <a:srgbClr val="008000"/>
                </a:solidFill>
                <a:ea typeface="MS PGothic" pitchFamily="34" charset="-128"/>
                <a:cs typeface="+mn-cs"/>
              </a:rPr>
              <a:t>MIPS32, MIPS16e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a:t>
            </a:r>
            <a:r>
              <a:rPr lang="en-US" altLang="ja-JP" sz="1000" b="1" dirty="0">
                <a:solidFill>
                  <a:srgbClr val="008000"/>
                </a:solidFill>
                <a:ea typeface="MS PGothic" pitchFamily="34" charset="-128"/>
                <a:cs typeface="+mn-cs"/>
              </a:rPr>
              <a:t>1.5 DMIPS/MHz Low area &amp; power </a:t>
            </a:r>
          </a:p>
        </p:txBody>
      </p:sp>
      <p:sp>
        <p:nvSpPr>
          <p:cNvPr id="32845" name="Title 1"/>
          <p:cNvSpPr>
            <a:spLocks/>
          </p:cNvSpPr>
          <p:nvPr/>
        </p:nvSpPr>
        <p:spPr bwMode="auto">
          <a:xfrm>
            <a:off x="304800" y="152400"/>
            <a:ext cx="8153400" cy="868362"/>
          </a:xfrm>
          <a:prstGeom prst="rect">
            <a:avLst/>
          </a:prstGeom>
          <a:noFill/>
          <a:ln w="9525">
            <a:noFill/>
            <a:miter lim="800000"/>
            <a:headEnd/>
            <a:tailEnd/>
          </a:ln>
        </p:spPr>
        <p:txBody>
          <a:bodyPr anchor="ctr">
            <a:normAutofit lnSpcReduction="10000"/>
          </a:bodyPr>
          <a:lstStyle/>
          <a:p>
            <a:pPr algn="l" eaLnBrk="0" hangingPunct="0"/>
            <a:r>
              <a:rPr lang="ru-RU" sz="2800" b="1" dirty="0" smtClean="0">
                <a:solidFill>
                  <a:srgbClr val="4D4D4D"/>
                </a:solidFill>
              </a:rPr>
              <a:t>Прогресс ядер </a:t>
            </a:r>
            <a:r>
              <a:rPr lang="en-US" sz="2800" b="1" dirty="0" smtClean="0">
                <a:solidFill>
                  <a:srgbClr val="4D4D4D"/>
                </a:solidFill>
              </a:rPr>
              <a:t>MIPS, </a:t>
            </a:r>
            <a:r>
              <a:rPr lang="ru-RU" sz="2800" b="1" dirty="0" smtClean="0">
                <a:solidFill>
                  <a:srgbClr val="4D4D4D"/>
                </a:solidFill>
              </a:rPr>
              <a:t>предназначенных для микроконтроллеров (</a:t>
            </a:r>
            <a:r>
              <a:rPr lang="en-US" sz="2800" b="1" dirty="0" smtClean="0">
                <a:solidFill>
                  <a:srgbClr val="4D4D4D"/>
                </a:solidFill>
              </a:rPr>
              <a:t>M14KE = </a:t>
            </a:r>
            <a:r>
              <a:rPr lang="en-US" sz="2800" b="1" dirty="0" err="1" smtClean="0">
                <a:solidFill>
                  <a:srgbClr val="4D4D4D"/>
                </a:solidFill>
              </a:rPr>
              <a:t>microAptiv</a:t>
            </a:r>
            <a:r>
              <a:rPr lang="en-US" sz="2800" b="1" dirty="0" smtClean="0">
                <a:solidFill>
                  <a:srgbClr val="4D4D4D"/>
                </a:solidFill>
              </a:rPr>
              <a:t>)</a:t>
            </a:r>
            <a:endParaRPr lang="en-US" sz="2800" b="1" dirty="0">
              <a:solidFill>
                <a:srgbClr val="4D4D4D"/>
              </a:solidFill>
            </a:endParaRPr>
          </a:p>
        </p:txBody>
      </p:sp>
      <p:grpSp>
        <p:nvGrpSpPr>
          <p:cNvPr id="2" name="Group 103"/>
          <p:cNvGrpSpPr/>
          <p:nvPr/>
        </p:nvGrpSpPr>
        <p:grpSpPr>
          <a:xfrm>
            <a:off x="381000" y="2057400"/>
            <a:ext cx="7239000" cy="3505200"/>
            <a:chOff x="762000" y="1981200"/>
            <a:chExt cx="7239000" cy="3505200"/>
          </a:xfrm>
        </p:grpSpPr>
        <p:sp>
          <p:nvSpPr>
            <p:cNvPr id="56" name="Right Arrow 55"/>
            <p:cNvSpPr/>
            <p:nvPr/>
          </p:nvSpPr>
          <p:spPr>
            <a:xfrm rot="20764726">
              <a:off x="1748765" y="4520502"/>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2"/>
            <p:cNvGrpSpPr/>
            <p:nvPr/>
          </p:nvGrpSpPr>
          <p:grpSpPr>
            <a:xfrm>
              <a:off x="762000" y="1981200"/>
              <a:ext cx="7239000" cy="3505200"/>
              <a:chOff x="762000" y="1981200"/>
              <a:chExt cx="7239000" cy="3505200"/>
            </a:xfrm>
          </p:grpSpPr>
          <p:sp>
            <p:nvSpPr>
              <p:cNvPr id="84" name="Right Arrow 83"/>
              <p:cNvSpPr/>
              <p:nvPr/>
            </p:nvSpPr>
            <p:spPr>
              <a:xfrm rot="20764726">
                <a:off x="4800601" y="3910901"/>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rot="20764726">
                <a:off x="4800600" y="2691702"/>
                <a:ext cx="2080115"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0"/>
              <p:cNvGrpSpPr/>
              <p:nvPr/>
            </p:nvGrpSpPr>
            <p:grpSpPr>
              <a:xfrm>
                <a:off x="6934199" y="1981200"/>
                <a:ext cx="1066801" cy="2362200"/>
                <a:chOff x="7010400" y="1981200"/>
                <a:chExt cx="1066801" cy="2362200"/>
              </a:xfrm>
            </p:grpSpPr>
            <p:sp>
              <p:nvSpPr>
                <p:cNvPr id="88" name="Rectangle 8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8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M14KEc</a:t>
                  </a:r>
                </a:p>
                <a:p>
                  <a:pPr algn="ctr">
                    <a:spcBef>
                      <a:spcPct val="50000"/>
                    </a:spcBef>
                    <a:defRPr/>
                  </a:pPr>
                  <a:endParaRPr lang="en-US" sz="1400" b="1" dirty="0">
                    <a:solidFill>
                      <a:schemeClr val="bg1"/>
                    </a:solidFill>
                    <a:ea typeface="Geneva" charset="-128"/>
                    <a:cs typeface="+mn-cs"/>
                  </a:endParaRPr>
                </a:p>
              </p:txBody>
            </p:sp>
            <p:sp>
              <p:nvSpPr>
                <p:cNvPr id="9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M14KE</a:t>
                  </a:r>
                </a:p>
                <a:p>
                  <a:pPr algn="ctr">
                    <a:spcBef>
                      <a:spcPct val="50000"/>
                    </a:spcBef>
                    <a:defRPr/>
                  </a:pPr>
                  <a:endParaRPr lang="en-US" sz="1400" b="1" dirty="0">
                    <a:solidFill>
                      <a:schemeClr val="bg1"/>
                    </a:solidFill>
                    <a:ea typeface="Geneva" charset="-128"/>
                    <a:cs typeface="+mn-cs"/>
                  </a:endParaRPr>
                </a:p>
              </p:txBody>
            </p:sp>
          </p:grpSp>
          <p:sp>
            <p:nvSpPr>
              <p:cNvPr id="55" name="Right Arrow 54"/>
              <p:cNvSpPr/>
              <p:nvPr/>
            </p:nvSpPr>
            <p:spPr>
              <a:xfrm rot="20764726">
                <a:off x="1748764" y="3301301"/>
                <a:ext cx="2133600" cy="228600"/>
              </a:xfrm>
              <a:prstGeom prst="rightArrow">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1"/>
              <p:cNvGrpSpPr/>
              <p:nvPr/>
            </p:nvGrpSpPr>
            <p:grpSpPr>
              <a:xfrm>
                <a:off x="762000" y="3124200"/>
                <a:ext cx="1066801" cy="2362200"/>
                <a:chOff x="7010400" y="1981200"/>
                <a:chExt cx="1066801" cy="2362200"/>
              </a:xfrm>
            </p:grpSpPr>
            <p:sp>
              <p:nvSpPr>
                <p:cNvPr id="93" name="Rectangle 92"/>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4"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4KEc</a:t>
                  </a:r>
                </a:p>
                <a:p>
                  <a:pPr algn="ctr">
                    <a:spcBef>
                      <a:spcPct val="50000"/>
                    </a:spcBef>
                    <a:defRPr/>
                  </a:pPr>
                  <a:endParaRPr lang="en-US" sz="1400" b="1" dirty="0">
                    <a:solidFill>
                      <a:schemeClr val="bg1"/>
                    </a:solidFill>
                    <a:ea typeface="Geneva" charset="-128"/>
                    <a:cs typeface="+mn-cs"/>
                  </a:endParaRPr>
                </a:p>
              </p:txBody>
            </p:sp>
            <p:sp>
              <p:nvSpPr>
                <p:cNvPr id="96"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M4K</a:t>
                  </a:r>
                </a:p>
                <a:p>
                  <a:pPr algn="ctr">
                    <a:spcBef>
                      <a:spcPct val="50000"/>
                    </a:spcBef>
                    <a:defRPr/>
                  </a:pPr>
                  <a:endParaRPr lang="en-US" sz="1400" b="1" dirty="0">
                    <a:solidFill>
                      <a:schemeClr val="bg1"/>
                    </a:solidFill>
                    <a:ea typeface="Geneva" charset="-128"/>
                    <a:cs typeface="+mn-cs"/>
                  </a:endParaRPr>
                </a:p>
              </p:txBody>
            </p:sp>
          </p:grpSp>
          <p:grpSp>
            <p:nvGrpSpPr>
              <p:cNvPr id="6" name="Group 96"/>
              <p:cNvGrpSpPr/>
              <p:nvPr/>
            </p:nvGrpSpPr>
            <p:grpSpPr>
              <a:xfrm>
                <a:off x="3886199" y="2590800"/>
                <a:ext cx="1066801" cy="2362200"/>
                <a:chOff x="7010400" y="1981200"/>
                <a:chExt cx="1066801" cy="2362200"/>
              </a:xfrm>
            </p:grpSpPr>
            <p:sp>
              <p:nvSpPr>
                <p:cNvPr id="98" name="Rectangle 97"/>
                <p:cNvSpPr>
                  <a:spLocks noChangeArrowheads="1"/>
                </p:cNvSpPr>
                <p:nvPr/>
              </p:nvSpPr>
              <p:spPr bwMode="auto">
                <a:xfrm>
                  <a:off x="7010400" y="1981200"/>
                  <a:ext cx="1066801" cy="2362200"/>
                </a:xfrm>
                <a:prstGeom prst="rect">
                  <a:avLst/>
                </a:prstGeom>
                <a:solidFill>
                  <a:srgbClr val="808080"/>
                </a:solidFill>
                <a:ln w="28575">
                  <a:solidFill>
                    <a:schemeClr val="accent2"/>
                  </a:solidFill>
                  <a:round/>
                  <a:headEnd/>
                  <a:tailEnd/>
                </a:ln>
                <a:effectLst>
                  <a:outerShdw blurRad="63500" dist="38100" dir="2700000" algn="tl" rotWithShape="0">
                    <a:srgbClr val="000000">
                      <a:alpha val="39998"/>
                    </a:srgbClr>
                  </a:outerShdw>
                </a:effectLst>
                <a:scene3d>
                  <a:camera prst="orthographicFront"/>
                  <a:lightRig rig="threePt" dir="t"/>
                </a:scene3d>
                <a:sp3d>
                  <a:bevelT/>
                </a:sp3d>
              </p:spPr>
              <p:txBody>
                <a:bodyPr/>
                <a:lstStyle/>
                <a:p>
                  <a:pPr algn="ctr">
                    <a:defRPr/>
                  </a:pPr>
                  <a:endParaRPr lang="en-US" sz="1050">
                    <a:ea typeface="Geneva" charset="-128"/>
                    <a:cs typeface="+mn-cs"/>
                  </a:endParaRPr>
                </a:p>
              </p:txBody>
            </p:sp>
            <p:sp>
              <p:nvSpPr>
                <p:cNvPr id="99" name="Text Box 57"/>
                <p:cNvSpPr txBox="1">
                  <a:spLocks noChangeArrowheads="1"/>
                </p:cNvSpPr>
                <p:nvPr/>
              </p:nvSpPr>
              <p:spPr bwMode="auto">
                <a:xfrm>
                  <a:off x="7080639" y="2220763"/>
                  <a:ext cx="920361"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M14Kc</a:t>
                  </a:r>
                </a:p>
                <a:p>
                  <a:pPr algn="ctr">
                    <a:spcBef>
                      <a:spcPct val="50000"/>
                    </a:spcBef>
                    <a:defRPr/>
                  </a:pPr>
                  <a:endParaRPr lang="en-US" sz="1400" b="1" dirty="0">
                    <a:solidFill>
                      <a:schemeClr val="bg1"/>
                    </a:solidFill>
                    <a:ea typeface="Geneva" charset="-128"/>
                    <a:cs typeface="+mn-cs"/>
                  </a:endParaRPr>
                </a:p>
              </p:txBody>
            </p:sp>
            <p:sp>
              <p:nvSpPr>
                <p:cNvPr id="100" name="Text Box 57"/>
                <p:cNvSpPr txBox="1">
                  <a:spLocks noChangeArrowheads="1"/>
                </p:cNvSpPr>
                <p:nvPr/>
              </p:nvSpPr>
              <p:spPr bwMode="auto">
                <a:xfrm>
                  <a:off x="7080640" y="3276600"/>
                  <a:ext cx="920360" cy="954107"/>
                </a:xfrm>
                <a:prstGeom prst="rect">
                  <a:avLst/>
                </a:prstGeom>
                <a:solidFill>
                  <a:srgbClr val="4D4D4D"/>
                </a:solidFill>
                <a:ln w="9525">
                  <a:noFill/>
                  <a:miter lim="800000"/>
                  <a:headEnd/>
                  <a:tailEnd/>
                </a:ln>
                <a:scene3d>
                  <a:camera prst="orthographicFront"/>
                  <a:lightRig rig="threePt" dir="t"/>
                </a:scene3d>
                <a:sp3d>
                  <a:bevelT/>
                </a:sp3d>
              </p:spPr>
              <p:txBody>
                <a:bodyPr wrap="square" anchor="ctr">
                  <a:spAutoFit/>
                </a:bodyPr>
                <a:lstStyle/>
                <a:p>
                  <a:pPr algn="ctr">
                    <a:spcBef>
                      <a:spcPct val="50000"/>
                    </a:spcBef>
                    <a:defRPr/>
                  </a:pPr>
                  <a:endParaRPr lang="en-US" sz="1400" b="1" dirty="0" smtClean="0">
                    <a:solidFill>
                      <a:schemeClr val="bg1"/>
                    </a:solidFill>
                    <a:ea typeface="Geneva" charset="-128"/>
                    <a:cs typeface="+mn-cs"/>
                  </a:endParaRPr>
                </a:p>
                <a:p>
                  <a:pPr algn="ctr">
                    <a:spcBef>
                      <a:spcPct val="50000"/>
                    </a:spcBef>
                    <a:defRPr/>
                  </a:pPr>
                  <a:r>
                    <a:rPr lang="en-US" sz="1400" b="1" dirty="0" smtClean="0">
                      <a:solidFill>
                        <a:schemeClr val="bg1"/>
                      </a:solidFill>
                      <a:ea typeface="Geneva" charset="-128"/>
                      <a:cs typeface="+mn-cs"/>
                    </a:rPr>
                    <a:t>M14K</a:t>
                  </a:r>
                </a:p>
                <a:p>
                  <a:pPr algn="ctr">
                    <a:spcBef>
                      <a:spcPct val="50000"/>
                    </a:spcBef>
                    <a:defRPr/>
                  </a:pPr>
                  <a:endParaRPr lang="en-US" sz="1400" b="1" dirty="0">
                    <a:solidFill>
                      <a:schemeClr val="bg1"/>
                    </a:solidFill>
                    <a:ea typeface="Geneva" charset="-128"/>
                    <a:cs typeface="+mn-cs"/>
                  </a:endParaRPr>
                </a:p>
              </p:txBody>
            </p:sp>
          </p:grpSp>
          <p:sp>
            <p:nvSpPr>
              <p:cNvPr id="101" name="TextBox 100"/>
              <p:cNvSpPr txBox="1"/>
              <p:nvPr/>
            </p:nvSpPr>
            <p:spPr>
              <a:xfrm>
                <a:off x="1828800" y="3429000"/>
                <a:ext cx="2133918" cy="1015663"/>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microMIPS ISA</a:t>
                </a:r>
              </a:p>
              <a:p>
                <a:pPr algn="ctr"/>
                <a:r>
                  <a:rPr lang="en-US" sz="1200" b="1" dirty="0" smtClean="0">
                    <a:solidFill>
                      <a:srgbClr val="4D4D4D"/>
                    </a:solidFill>
                  </a:rPr>
                  <a:t>Reduced Interrupt Latency</a:t>
                </a:r>
              </a:p>
              <a:p>
                <a:pPr algn="ctr"/>
                <a:r>
                  <a:rPr lang="en-US" sz="1200" b="1" dirty="0" smtClean="0">
                    <a:solidFill>
                      <a:srgbClr val="4D4D4D"/>
                    </a:solidFill>
                  </a:rPr>
                  <a:t>Enhanced Debug</a:t>
                </a:r>
              </a:p>
              <a:p>
                <a:pPr algn="ctr"/>
                <a:r>
                  <a:rPr lang="en-US" sz="1200" b="1" dirty="0" smtClean="0">
                    <a:solidFill>
                      <a:srgbClr val="4D4D4D"/>
                    </a:solidFill>
                  </a:rPr>
                  <a:t>AHB-</a:t>
                </a:r>
                <a:r>
                  <a:rPr lang="en-US" sz="1200" b="1" dirty="0" err="1" smtClean="0">
                    <a:solidFill>
                      <a:srgbClr val="4D4D4D"/>
                    </a:solidFill>
                  </a:rPr>
                  <a:t>Lite</a:t>
                </a:r>
                <a:endParaRPr lang="en-US" sz="1200" b="1" dirty="0" smtClean="0">
                  <a:solidFill>
                    <a:srgbClr val="4D4D4D"/>
                  </a:solidFill>
                </a:endParaRPr>
              </a:p>
            </p:txBody>
          </p:sp>
          <p:sp>
            <p:nvSpPr>
              <p:cNvPr id="102" name="TextBox 101"/>
              <p:cNvSpPr txBox="1"/>
              <p:nvPr/>
            </p:nvSpPr>
            <p:spPr>
              <a:xfrm>
                <a:off x="5240020" y="2971800"/>
                <a:ext cx="1313180" cy="830997"/>
              </a:xfrm>
              <a:prstGeom prst="rect">
                <a:avLst/>
              </a:prstGeom>
              <a:noFill/>
            </p:spPr>
            <p:txBody>
              <a:bodyPr wrap="none" rtlCol="0">
                <a:spAutoFit/>
              </a:bodyPr>
              <a:lstStyle/>
              <a:p>
                <a:pPr algn="ctr"/>
                <a:r>
                  <a:rPr lang="en-US" sz="1200" b="1" dirty="0" smtClean="0">
                    <a:solidFill>
                      <a:srgbClr val="4D4D4D"/>
                    </a:solidFill>
                  </a:rPr>
                  <a:t>+</a:t>
                </a:r>
              </a:p>
              <a:p>
                <a:pPr algn="ctr"/>
                <a:r>
                  <a:rPr lang="en-US" sz="1200" b="1" dirty="0" smtClean="0">
                    <a:solidFill>
                      <a:srgbClr val="4D4D4D"/>
                    </a:solidFill>
                  </a:rPr>
                  <a:t>DSP ASE r2</a:t>
                </a:r>
              </a:p>
              <a:p>
                <a:pPr algn="ctr"/>
                <a:r>
                  <a:rPr lang="en-US" sz="1200" b="1" dirty="0" smtClean="0">
                    <a:solidFill>
                      <a:srgbClr val="4D4D4D"/>
                    </a:solidFill>
                  </a:rPr>
                  <a:t>Enhanced MDU</a:t>
                </a:r>
              </a:p>
              <a:p>
                <a:pPr algn="ctr"/>
                <a:r>
                  <a:rPr lang="en-US" sz="1200" b="1" dirty="0" smtClean="0">
                    <a:solidFill>
                      <a:srgbClr val="4D4D4D"/>
                    </a:solidFill>
                  </a:rPr>
                  <a:t>2-wire Debug</a:t>
                </a:r>
              </a:p>
            </p:txBody>
          </p:sp>
        </p:grpSp>
      </p:grpSp>
      <p:sp>
        <p:nvSpPr>
          <p:cNvPr id="105" name="Rectangle 104"/>
          <p:cNvSpPr/>
          <p:nvPr/>
        </p:nvSpPr>
        <p:spPr>
          <a:xfrm>
            <a:off x="3276600" y="5181600"/>
            <a:ext cx="21336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5-stage pipeline                       1.57 DMIPS/MHz                      2.76 CoreMark/MHz              250MHz, 0.25mm</a:t>
            </a:r>
            <a:r>
              <a:rPr lang="en-US" altLang="ja-JP" sz="1000" b="1" baseline="30000" dirty="0" smtClean="0">
                <a:solidFill>
                  <a:srgbClr val="008000"/>
                </a:solidFill>
                <a:ea typeface="MS PGothic" pitchFamily="34" charset="-128"/>
                <a:cs typeface="+mn-cs"/>
              </a:rPr>
              <a:t>2</a:t>
            </a:r>
            <a:r>
              <a:rPr lang="en-US" altLang="ja-JP" sz="1000" b="1" dirty="0" smtClean="0">
                <a:solidFill>
                  <a:srgbClr val="008000"/>
                </a:solidFill>
                <a:ea typeface="MS PGothic" pitchFamily="34" charset="-128"/>
                <a:cs typeface="+mn-cs"/>
              </a:rPr>
              <a:t>  @ 90LP       Up to 35% code size reduction               </a:t>
            </a:r>
          </a:p>
        </p:txBody>
      </p:sp>
      <p:sp>
        <p:nvSpPr>
          <p:cNvPr id="106" name="Rectangle 105"/>
          <p:cNvSpPr/>
          <p:nvPr/>
        </p:nvSpPr>
        <p:spPr>
          <a:xfrm>
            <a:off x="6400800" y="4572000"/>
            <a:ext cx="1828800" cy="1015663"/>
          </a:xfrm>
          <a:prstGeom prst="rect">
            <a:avLst/>
          </a:prstGeom>
        </p:spPr>
        <p:txBody>
          <a:bodyPr wrap="square">
            <a:spAutoFit/>
          </a:bodyPr>
          <a:lstStyle/>
          <a:p>
            <a:pPr>
              <a:spcBef>
                <a:spcPct val="50000"/>
              </a:spcBef>
              <a:defRPr/>
            </a:pPr>
            <a:r>
              <a:rPr lang="en-US" altLang="ja-JP" sz="1000" b="1" dirty="0" smtClean="0">
                <a:solidFill>
                  <a:srgbClr val="008000"/>
                </a:solidFill>
                <a:ea typeface="MS PGothic" pitchFamily="34" charset="-128"/>
                <a:cs typeface="+mn-cs"/>
              </a:rPr>
              <a:t>MIPS32, microMIPS           </a:t>
            </a:r>
            <a:r>
              <a:rPr lang="en-US" altLang="ja-JP" sz="1000" b="1" dirty="0">
                <a:solidFill>
                  <a:srgbClr val="008000"/>
                </a:solidFill>
                <a:ea typeface="MS PGothic" pitchFamily="34" charset="-128"/>
                <a:cs typeface="+mn-cs"/>
              </a:rPr>
              <a:t>5-stage </a:t>
            </a:r>
            <a:r>
              <a:rPr lang="en-US" altLang="ja-JP" sz="1000" b="1" dirty="0" smtClean="0">
                <a:solidFill>
                  <a:srgbClr val="008000"/>
                </a:solidFill>
                <a:ea typeface="MS PGothic" pitchFamily="34" charset="-128"/>
                <a:cs typeface="+mn-cs"/>
              </a:rPr>
              <a:t>pipeline              1.57 DMIPS/MHz             2.76 CoreMark/MHz              400MHz, </a:t>
            </a:r>
            <a:r>
              <a:rPr lang="en-US" altLang="ja-JP" sz="1000" b="1" dirty="0" smtClean="0">
                <a:solidFill>
                  <a:srgbClr val="008000"/>
                </a:solidFill>
                <a:ea typeface="MS PGothic" pitchFamily="34" charset="-128"/>
              </a:rPr>
              <a:t>0.25mm</a:t>
            </a:r>
            <a:r>
              <a:rPr lang="en-US" altLang="ja-JP" sz="1000" b="1" baseline="30000" dirty="0" smtClean="0">
                <a:solidFill>
                  <a:srgbClr val="008000"/>
                </a:solidFill>
                <a:ea typeface="MS PGothic" pitchFamily="34" charset="-128"/>
              </a:rPr>
              <a:t>2</a:t>
            </a:r>
            <a:r>
              <a:rPr lang="en-US" altLang="ja-JP" sz="1000" b="1" dirty="0" smtClean="0">
                <a:solidFill>
                  <a:srgbClr val="008000"/>
                </a:solidFill>
                <a:ea typeface="MS PGothic" pitchFamily="34" charset="-128"/>
                <a:cs typeface="+mn-cs"/>
              </a:rPr>
              <a:t> @ 65LP            DSP &amp; SIMD Engines                                 </a:t>
            </a:r>
          </a:p>
        </p:txBody>
      </p:sp>
      <p:sp>
        <p:nvSpPr>
          <p:cNvPr id="107" name="Rectangle 106"/>
          <p:cNvSpPr/>
          <p:nvPr/>
        </p:nvSpPr>
        <p:spPr>
          <a:xfrm>
            <a:off x="7620000" y="2286000"/>
            <a:ext cx="15240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Cache Controller</a:t>
            </a:r>
          </a:p>
          <a:p>
            <a:pPr>
              <a:buFont typeface="Arial" pitchFamily="34" charset="0"/>
              <a:buChar char="•"/>
            </a:pPr>
            <a:r>
              <a:rPr lang="en-US" sz="1200" b="1" dirty="0" smtClean="0">
                <a:solidFill>
                  <a:srgbClr val="4D4D4D"/>
                </a:solidFill>
              </a:rPr>
              <a:t> I&amp;D Cache</a:t>
            </a:r>
          </a:p>
          <a:p>
            <a:pPr>
              <a:buFont typeface="Arial" pitchFamily="34" charset="0"/>
              <a:buChar char="•"/>
            </a:pPr>
            <a:r>
              <a:rPr lang="en-US" sz="1200" b="1" dirty="0" smtClean="0">
                <a:solidFill>
                  <a:srgbClr val="4D4D4D"/>
                </a:solidFill>
              </a:rPr>
              <a:t> TLB MMU</a:t>
            </a:r>
          </a:p>
          <a:p>
            <a:pPr>
              <a:buFont typeface="Arial" pitchFamily="34" charset="0"/>
              <a:buChar char="•"/>
            </a:pPr>
            <a:r>
              <a:rPr lang="en-US" sz="1200" b="1" dirty="0" smtClean="0">
                <a:solidFill>
                  <a:srgbClr val="4D4D4D"/>
                </a:solidFill>
              </a:rPr>
              <a:t> I&amp;D SPRAM</a:t>
            </a:r>
          </a:p>
        </p:txBody>
      </p:sp>
      <p:sp>
        <p:nvSpPr>
          <p:cNvPr id="108" name="Rectangle 107"/>
          <p:cNvSpPr/>
          <p:nvPr/>
        </p:nvSpPr>
        <p:spPr>
          <a:xfrm>
            <a:off x="7696200" y="3429000"/>
            <a:ext cx="1600200" cy="830997"/>
          </a:xfrm>
          <a:prstGeom prst="rect">
            <a:avLst/>
          </a:prstGeom>
        </p:spPr>
        <p:txBody>
          <a:bodyPr wrap="square">
            <a:spAutoFit/>
          </a:bodyPr>
          <a:lstStyle/>
          <a:p>
            <a:pPr>
              <a:buFont typeface="Arial" pitchFamily="34" charset="0"/>
              <a:buChar char="•"/>
            </a:pPr>
            <a:r>
              <a:rPr lang="en-US" sz="1200" b="1" dirty="0" smtClean="0">
                <a:solidFill>
                  <a:srgbClr val="4D4D4D"/>
                </a:solidFill>
              </a:rPr>
              <a:t> I&amp;D SRAM I/F</a:t>
            </a:r>
          </a:p>
          <a:p>
            <a:pPr>
              <a:buFont typeface="Arial" pitchFamily="34" charset="0"/>
              <a:buChar char="•"/>
            </a:pPr>
            <a:r>
              <a:rPr lang="en-US" sz="1200" b="1" dirty="0" smtClean="0">
                <a:solidFill>
                  <a:srgbClr val="4D4D4D"/>
                </a:solidFill>
              </a:rPr>
              <a:t> FMT MMU</a:t>
            </a:r>
          </a:p>
          <a:p>
            <a:pPr>
              <a:buFont typeface="Arial" pitchFamily="34" charset="0"/>
              <a:buChar char="•"/>
            </a:pPr>
            <a:r>
              <a:rPr lang="en-GB" sz="1200" b="1" dirty="0" smtClean="0">
                <a:solidFill>
                  <a:srgbClr val="4D4D4D"/>
                </a:solidFill>
              </a:rPr>
              <a:t> MPU</a:t>
            </a:r>
            <a:endParaRPr lang="en-US" sz="1200" b="1" dirty="0" smtClean="0">
              <a:solidFill>
                <a:srgbClr val="4D4D4D"/>
              </a:solidFill>
            </a:endParaRPr>
          </a:p>
          <a:p>
            <a:pPr>
              <a:buFont typeface="Arial" pitchFamily="34" charset="0"/>
              <a:buChar char="•"/>
            </a:pPr>
            <a:r>
              <a:rPr lang="en-US" sz="1200" b="1" dirty="0" smtClean="0">
                <a:solidFill>
                  <a:srgbClr val="4D4D4D"/>
                </a:solidFill>
              </a:rPr>
              <a:t> Flash Pre-Fetch</a:t>
            </a:r>
          </a:p>
        </p:txBody>
      </p:sp>
      <p:sp>
        <p:nvSpPr>
          <p:cNvPr id="28" name="Pentagon 27"/>
          <p:cNvSpPr/>
          <p:nvPr/>
        </p:nvSpPr>
        <p:spPr>
          <a:xfrm>
            <a:off x="2133600" y="1219200"/>
            <a:ext cx="5486400" cy="609600"/>
          </a:xfrm>
          <a:prstGeom prst="homePlate">
            <a:avLst/>
          </a:prstGeom>
          <a:solidFill>
            <a:srgbClr val="008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Same Architecture &amp; ISA </a:t>
            </a:r>
          </a:p>
          <a:p>
            <a:pPr algn="ctr"/>
            <a:r>
              <a:rPr lang="en-US" sz="1600" b="1" dirty="0" smtClean="0">
                <a:solidFill>
                  <a:schemeClr val="bg1"/>
                </a:solidFill>
              </a:rPr>
              <a:t>Same Development Tools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510" y="3621852"/>
            <a:ext cx="3017520" cy="2779776"/>
          </a:xfrm>
          <a:prstGeom prst="roundRect">
            <a:avLst/>
          </a:prstGeom>
          <a:solidFill>
            <a:srgbClr val="7F1461"/>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100" dirty="0">
              <a:solidFill>
                <a:schemeClr val="bg2"/>
              </a:solidFill>
            </a:endParaRPr>
          </a:p>
        </p:txBody>
      </p:sp>
      <p:sp>
        <p:nvSpPr>
          <p:cNvPr id="18" name="Rounded Rectangle 17"/>
          <p:cNvSpPr/>
          <p:nvPr/>
        </p:nvSpPr>
        <p:spPr>
          <a:xfrm>
            <a:off x="3022110" y="3455784"/>
            <a:ext cx="3017520" cy="2779776"/>
          </a:xfrm>
          <a:prstGeom prst="roundRect">
            <a:avLst/>
          </a:prstGeom>
          <a:solidFill>
            <a:srgbClr val="7F1461"/>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100" dirty="0">
              <a:solidFill>
                <a:schemeClr val="bg2"/>
              </a:solidFill>
            </a:endParaRPr>
          </a:p>
        </p:txBody>
      </p:sp>
      <p:sp>
        <p:nvSpPr>
          <p:cNvPr id="50183" name="Rectangle 2"/>
          <p:cNvSpPr>
            <a:spLocks noGrp="1" noChangeArrowheads="1"/>
          </p:cNvSpPr>
          <p:nvPr>
            <p:ph type="title"/>
          </p:nvPr>
        </p:nvSpPr>
        <p:spPr/>
        <p:txBody>
          <a:bodyPr>
            <a:normAutofit/>
          </a:bodyPr>
          <a:lstStyle/>
          <a:p>
            <a:r>
              <a:rPr lang="ru-RU" dirty="0" smtClean="0"/>
              <a:t>Спецификации для следущего ядра - </a:t>
            </a:r>
            <a:r>
              <a:rPr lang="en-US" dirty="0" err="1" smtClean="0"/>
              <a:t>microAptiv</a:t>
            </a:r>
            <a:endParaRPr lang="en-US" dirty="0" smtClean="0"/>
          </a:p>
        </p:txBody>
      </p:sp>
      <p:sp>
        <p:nvSpPr>
          <p:cNvPr id="4" name="Content Placeholder 3"/>
          <p:cNvSpPr>
            <a:spLocks noGrp="1"/>
          </p:cNvSpPr>
          <p:nvPr>
            <p:ph idx="1"/>
          </p:nvPr>
        </p:nvSpPr>
        <p:spPr>
          <a:xfrm>
            <a:off x="84138" y="3659188"/>
            <a:ext cx="3000375" cy="2468562"/>
          </a:xfrm>
        </p:spPr>
        <p:txBody>
          <a:bodyPr rtlCol="0" anchor="ctr">
            <a:normAutofit lnSpcReduction="10000"/>
          </a:bodyPr>
          <a:lstStyle/>
          <a:p>
            <a:pPr algn="ctr" fontAlgn="auto">
              <a:spcAft>
                <a:spcPts val="0"/>
              </a:spcAft>
              <a:buFont typeface="Wingdings" pitchFamily="2" charset="2"/>
              <a:buNone/>
              <a:defRPr/>
            </a:pPr>
            <a:r>
              <a:rPr lang="en-GB" sz="2000" dirty="0" smtClean="0">
                <a:solidFill>
                  <a:schemeClr val="bg1"/>
                </a:solidFill>
              </a:rPr>
              <a:t>Embedded / MCU</a:t>
            </a:r>
            <a:endParaRPr lang="en-US" sz="2000" dirty="0" smtClean="0">
              <a:solidFill>
                <a:schemeClr val="bg1"/>
              </a:solidFill>
            </a:endParaRPr>
          </a:p>
          <a:p>
            <a:pPr algn="ctr" fontAlgn="auto">
              <a:spcAft>
                <a:spcPts val="0"/>
              </a:spcAft>
              <a:buFont typeface="Wingdings" pitchFamily="2" charset="2"/>
              <a:buNone/>
              <a:defRPr/>
            </a:pPr>
            <a:endParaRPr lang="en-US" sz="600" dirty="0" smtClean="0">
              <a:solidFill>
                <a:schemeClr val="bg1"/>
              </a:solidFill>
            </a:endParaRPr>
          </a:p>
          <a:p>
            <a:pPr fontAlgn="auto">
              <a:spcAft>
                <a:spcPts val="0"/>
              </a:spcAft>
              <a:buClr>
                <a:schemeClr val="tx1"/>
              </a:buClr>
              <a:defRPr/>
            </a:pPr>
            <a:r>
              <a:rPr lang="en-GB" sz="1800" dirty="0" smtClean="0">
                <a:solidFill>
                  <a:schemeClr val="bg1"/>
                </a:solidFill>
              </a:rPr>
              <a:t>150MHz – 90LP</a:t>
            </a:r>
            <a:endParaRPr lang="en-US" sz="1800" dirty="0" smtClean="0">
              <a:solidFill>
                <a:schemeClr val="bg1"/>
              </a:solidFill>
            </a:endParaRPr>
          </a:p>
          <a:p>
            <a:pPr fontAlgn="auto">
              <a:spcAft>
                <a:spcPts val="0"/>
              </a:spcAft>
              <a:buClr>
                <a:schemeClr val="tx1"/>
              </a:buClr>
              <a:defRPr/>
            </a:pPr>
            <a:r>
              <a:rPr lang="en-GB" sz="1800" dirty="0" smtClean="0">
                <a:solidFill>
                  <a:schemeClr val="bg1"/>
                </a:solidFill>
              </a:rPr>
              <a:t>Real time</a:t>
            </a:r>
            <a:endParaRPr lang="en-US" sz="1800" dirty="0" smtClean="0">
              <a:solidFill>
                <a:schemeClr val="bg1"/>
              </a:solidFill>
            </a:endParaRPr>
          </a:p>
          <a:p>
            <a:pPr fontAlgn="auto">
              <a:spcAft>
                <a:spcPts val="0"/>
              </a:spcAft>
              <a:buClr>
                <a:schemeClr val="tx1"/>
              </a:buClr>
              <a:defRPr/>
            </a:pPr>
            <a:r>
              <a:rPr lang="en-GB" sz="1800" dirty="0" smtClean="0">
                <a:solidFill>
                  <a:schemeClr val="bg1"/>
                </a:solidFill>
              </a:rPr>
              <a:t>Flash/SRAM</a:t>
            </a:r>
            <a:endParaRPr lang="en-US" sz="1800" dirty="0" smtClean="0">
              <a:solidFill>
                <a:schemeClr val="bg1"/>
              </a:solidFill>
            </a:endParaRPr>
          </a:p>
          <a:p>
            <a:pPr fontAlgn="auto">
              <a:spcAft>
                <a:spcPts val="0"/>
              </a:spcAft>
              <a:buClr>
                <a:schemeClr val="tx1"/>
              </a:buClr>
              <a:defRPr/>
            </a:pPr>
            <a:r>
              <a:rPr lang="en-US" sz="1800" dirty="0" smtClean="0">
                <a:solidFill>
                  <a:schemeClr val="bg1"/>
                </a:solidFill>
              </a:rPr>
              <a:t>DSP ASE</a:t>
            </a:r>
          </a:p>
          <a:p>
            <a:pPr fontAlgn="auto">
              <a:spcAft>
                <a:spcPts val="0"/>
              </a:spcAft>
              <a:buClr>
                <a:schemeClr val="tx1"/>
              </a:buClr>
              <a:defRPr/>
            </a:pPr>
            <a:r>
              <a:rPr lang="en-GB" sz="1800" dirty="0" smtClean="0">
                <a:solidFill>
                  <a:schemeClr val="bg1"/>
                </a:solidFill>
              </a:rPr>
              <a:t>MPU Security</a:t>
            </a:r>
          </a:p>
          <a:p>
            <a:pPr fontAlgn="auto">
              <a:spcAft>
                <a:spcPts val="0"/>
              </a:spcAft>
              <a:buClr>
                <a:schemeClr val="tx1"/>
              </a:buClr>
              <a:defRPr/>
            </a:pPr>
            <a:r>
              <a:rPr lang="en-GB" sz="1800" dirty="0" smtClean="0">
                <a:solidFill>
                  <a:schemeClr val="bg1"/>
                </a:solidFill>
              </a:rPr>
              <a:t>RTOS/Linux</a:t>
            </a:r>
            <a:endParaRPr lang="en-US" sz="1800" dirty="0">
              <a:solidFill>
                <a:schemeClr val="bg1"/>
              </a:solidFill>
            </a:endParaRPr>
          </a:p>
        </p:txBody>
      </p:sp>
      <p:sp>
        <p:nvSpPr>
          <p:cNvPr id="10" name="Content Placeholder 3"/>
          <p:cNvSpPr txBox="1">
            <a:spLocks/>
          </p:cNvSpPr>
          <p:nvPr/>
        </p:nvSpPr>
        <p:spPr bwMode="auto">
          <a:xfrm>
            <a:off x="3016250" y="3465513"/>
            <a:ext cx="3001963" cy="2676525"/>
          </a:xfrm>
          <a:prstGeom prst="rect">
            <a:avLst/>
          </a:prstGeom>
          <a:noFill/>
          <a:ln>
            <a:noFill/>
          </a:ln>
          <a:extLst>
            <a:ext uri="{909E8E84-426E-40dd-AFC4-6F175D3DCCD1}"/>
            <a:ext uri="{91240B29-F687-4f45-9708-019B960494DF}"/>
            <a:ext uri="{FAA26D3D-D897-4be2-8F04-BA451C77F1D7}"/>
          </a:extLst>
        </p:spPr>
        <p:txBody>
          <a:bodyPr anchor="ctr"/>
          <a:lstStyle/>
          <a:p>
            <a:pPr algn="ctr">
              <a:spcBef>
                <a:spcPct val="20000"/>
              </a:spcBef>
              <a:buClr>
                <a:srgbClr val="E64418"/>
              </a:buClr>
              <a:buFont typeface="Wingdings" charset="0"/>
              <a:buNone/>
              <a:defRPr/>
            </a:pPr>
            <a:r>
              <a:rPr lang="en-GB" sz="2000" b="1" kern="0" dirty="0">
                <a:solidFill>
                  <a:schemeClr val="bg1"/>
                </a:solidFill>
                <a:latin typeface="+mn-lt"/>
                <a:ea typeface="ＭＳ Ｐゴシック" charset="0"/>
                <a:cs typeface="ＭＳ Ｐゴシック" charset="0"/>
              </a:rPr>
              <a:t>Mobile</a:t>
            </a:r>
            <a:endParaRPr lang="en-US" sz="2000" b="1" kern="0" dirty="0">
              <a:solidFill>
                <a:schemeClr val="bg1"/>
              </a:solidFill>
              <a:latin typeface="+mn-lt"/>
              <a:ea typeface="ＭＳ Ｐゴシック" charset="0"/>
              <a:cs typeface="ＭＳ Ｐゴシック" charset="0"/>
            </a:endParaRPr>
          </a:p>
          <a:p>
            <a:pPr marL="342900" indent="-342900" algn="ctr">
              <a:spcBef>
                <a:spcPct val="20000"/>
              </a:spcBef>
              <a:buClr>
                <a:srgbClr val="E64418"/>
              </a:buClr>
              <a:buFont typeface="Wingdings" charset="0"/>
              <a:buNone/>
              <a:defRPr/>
            </a:pPr>
            <a:endParaRPr lang="en-US" sz="600"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300MHz – 65LP</a:t>
            </a:r>
            <a:endParaRPr lang="en-US"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dirty="0">
                <a:solidFill>
                  <a:schemeClr val="bg1"/>
                </a:solidFill>
                <a:latin typeface="+mn-lt"/>
                <a:ea typeface="ＭＳ Ｐゴシック" charset="0"/>
                <a:cs typeface="ＭＳ Ｐゴシック" charset="0"/>
              </a:rPr>
              <a:t>Real time</a:t>
            </a:r>
            <a:endParaRPr lang="en-US" b="1"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US" b="1" kern="0" dirty="0">
                <a:solidFill>
                  <a:schemeClr val="bg1"/>
                </a:solidFill>
                <a:latin typeface="+mn-lt"/>
                <a:ea typeface="ＭＳ Ｐゴシック" charset="0"/>
                <a:cs typeface="ＭＳ Ｐゴシック" charset="0"/>
              </a:rPr>
              <a:t>Flash/SDRAM</a:t>
            </a:r>
          </a:p>
          <a:p>
            <a:pPr marL="342900" indent="-342900">
              <a:spcBef>
                <a:spcPct val="20000"/>
              </a:spcBef>
              <a:buClr>
                <a:schemeClr val="tx1"/>
              </a:buClr>
              <a:buFont typeface="Wingdings" charset="0"/>
              <a:buChar char="v"/>
              <a:defRPr/>
            </a:pPr>
            <a:r>
              <a:rPr lang="en-US" b="1" kern="0" dirty="0">
                <a:solidFill>
                  <a:schemeClr val="bg1"/>
                </a:solidFill>
                <a:latin typeface="+mn-lt"/>
                <a:ea typeface="ＭＳ Ｐゴシック" charset="0"/>
                <a:cs typeface="ＭＳ Ｐゴシック" charset="0"/>
              </a:rPr>
              <a:t>DSP ASE</a:t>
            </a: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MPU/MMU</a:t>
            </a:r>
            <a:endParaRPr lang="en-US"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RTOS/Kernel</a:t>
            </a:r>
            <a:endParaRPr lang="en-US" b="1" kern="0" dirty="0">
              <a:solidFill>
                <a:schemeClr val="bg1"/>
              </a:solidFill>
              <a:latin typeface="+mn-lt"/>
              <a:ea typeface="ＭＳ Ｐゴシック" charset="0"/>
              <a:cs typeface="ＭＳ Ｐゴシック" charset="0"/>
            </a:endParaRPr>
          </a:p>
        </p:txBody>
      </p:sp>
      <p:sp>
        <p:nvSpPr>
          <p:cNvPr id="17" name="Rounded Rectangle 16"/>
          <p:cNvSpPr/>
          <p:nvPr/>
        </p:nvSpPr>
        <p:spPr>
          <a:xfrm>
            <a:off x="6029625" y="3317024"/>
            <a:ext cx="3017520" cy="2779776"/>
          </a:xfrm>
          <a:prstGeom prst="roundRect">
            <a:avLst/>
          </a:prstGeom>
          <a:solidFill>
            <a:srgbClr val="7F1461"/>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100" dirty="0">
              <a:solidFill>
                <a:schemeClr val="bg1"/>
              </a:solidFill>
            </a:endParaRPr>
          </a:p>
        </p:txBody>
      </p:sp>
      <p:sp>
        <p:nvSpPr>
          <p:cNvPr id="11" name="Content Placeholder 3"/>
          <p:cNvSpPr txBox="1">
            <a:spLocks/>
          </p:cNvSpPr>
          <p:nvPr/>
        </p:nvSpPr>
        <p:spPr bwMode="auto">
          <a:xfrm>
            <a:off x="6078538" y="3440113"/>
            <a:ext cx="3065462" cy="2333625"/>
          </a:xfrm>
          <a:prstGeom prst="rect">
            <a:avLst/>
          </a:prstGeom>
          <a:noFill/>
          <a:ln>
            <a:noFill/>
          </a:ln>
          <a:extLst>
            <a:ext uri="{909E8E84-426E-40dd-AFC4-6F175D3DCCD1}"/>
            <a:ext uri="{91240B29-F687-4f45-9708-019B960494DF}"/>
            <a:ext uri="{FAA26D3D-D897-4be2-8F04-BA451C77F1D7}"/>
          </a:extLst>
        </p:spPr>
        <p:txBody>
          <a:bodyPr anchor="ctr"/>
          <a:lstStyle/>
          <a:p>
            <a:pPr marL="342900" indent="-342900" algn="ctr">
              <a:spcBef>
                <a:spcPct val="20000"/>
              </a:spcBef>
              <a:buClr>
                <a:srgbClr val="E64418"/>
              </a:buClr>
              <a:buFont typeface="Wingdings" charset="0"/>
              <a:buNone/>
              <a:defRPr/>
            </a:pPr>
            <a:r>
              <a:rPr lang="en-US" sz="2000" b="1" kern="0" dirty="0">
                <a:solidFill>
                  <a:schemeClr val="bg1"/>
                </a:solidFill>
                <a:latin typeface="+mn-lt"/>
                <a:ea typeface="ＭＳ Ｐゴシック" charset="0"/>
                <a:cs typeface="ＭＳ Ｐゴシック" charset="0"/>
              </a:rPr>
              <a:t>Networking</a:t>
            </a:r>
          </a:p>
          <a:p>
            <a:pPr marL="342900" indent="-342900" algn="ctr">
              <a:spcBef>
                <a:spcPct val="20000"/>
              </a:spcBef>
              <a:buClr>
                <a:srgbClr val="E64418"/>
              </a:buClr>
              <a:buFont typeface="Wingdings" charset="0"/>
              <a:buNone/>
              <a:defRPr/>
            </a:pPr>
            <a:endParaRPr lang="en-US" sz="600"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400MHz – 65G</a:t>
            </a:r>
            <a:endParaRPr lang="en-US"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High throughput</a:t>
            </a:r>
            <a:endParaRPr lang="en-US"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Cache/SDRAM</a:t>
            </a:r>
            <a:endParaRPr lang="en-US" b="1" kern="0" dirty="0">
              <a:solidFill>
                <a:schemeClr val="bg1"/>
              </a:solidFill>
              <a:latin typeface="+mn-lt"/>
              <a:ea typeface="ＭＳ Ｐゴシック" charset="0"/>
              <a:cs typeface="ＭＳ Ｐゴシック" charset="0"/>
            </a:endParaRP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DSP ASE</a:t>
            </a: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MPU/MMU</a:t>
            </a:r>
          </a:p>
          <a:p>
            <a:pPr marL="342900" indent="-342900">
              <a:spcBef>
                <a:spcPct val="20000"/>
              </a:spcBef>
              <a:buClr>
                <a:schemeClr val="tx1"/>
              </a:buClr>
              <a:buFont typeface="Wingdings" charset="0"/>
              <a:buChar char="v"/>
              <a:defRPr/>
            </a:pPr>
            <a:r>
              <a:rPr lang="en-GB" b="1" kern="0" dirty="0">
                <a:solidFill>
                  <a:schemeClr val="bg1"/>
                </a:solidFill>
                <a:latin typeface="+mn-lt"/>
                <a:ea typeface="ＭＳ Ｐゴシック" charset="0"/>
                <a:cs typeface="ＭＳ Ｐゴシック" charset="0"/>
              </a:rPr>
              <a:t>RTOS/Linux</a:t>
            </a:r>
            <a:endParaRPr lang="en-US" b="1" kern="0" dirty="0">
              <a:solidFill>
                <a:schemeClr val="bg1"/>
              </a:solidFill>
              <a:latin typeface="+mn-lt"/>
              <a:ea typeface="ＭＳ Ｐゴシック" charset="0"/>
              <a:cs typeface="ＭＳ Ｐゴシック" charset="0"/>
            </a:endParaRPr>
          </a:p>
        </p:txBody>
      </p:sp>
      <p:graphicFrame>
        <p:nvGraphicFramePr>
          <p:cNvPr id="12" name="Table 11"/>
          <p:cNvGraphicFramePr>
            <a:graphicFrameLocks noGrp="1"/>
          </p:cNvGraphicFramePr>
          <p:nvPr/>
        </p:nvGraphicFramePr>
        <p:xfrm>
          <a:off x="244475" y="1319213"/>
          <a:ext cx="5566036" cy="1765298"/>
        </p:xfrm>
        <a:graphic>
          <a:graphicData uri="http://schemas.openxmlformats.org/drawingml/2006/table">
            <a:tbl>
              <a:tblPr firstRow="1" bandRow="1">
                <a:tableStyleId>{073A0DAA-6AF3-43AB-8588-CEC1D06C72B9}</a:tableStyleId>
              </a:tblPr>
              <a:tblGrid>
                <a:gridCol w="2444656"/>
                <a:gridCol w="868680"/>
                <a:gridCol w="259308"/>
                <a:gridCol w="868680"/>
                <a:gridCol w="256032"/>
                <a:gridCol w="868680"/>
              </a:tblGrid>
              <a:tr h="370840">
                <a:tc>
                  <a:txBody>
                    <a:bodyPr/>
                    <a:lstStyle/>
                    <a:p>
                      <a:r>
                        <a:rPr lang="en-GB" sz="1400" dirty="0" err="1" smtClean="0"/>
                        <a:t>microAptiv</a:t>
                      </a:r>
                      <a:endParaRPr lang="en-US" sz="1400" dirty="0"/>
                    </a:p>
                  </a:txBody>
                  <a:tcPr/>
                </a:tc>
                <a:tc>
                  <a:txBody>
                    <a:bodyPr/>
                    <a:lstStyle/>
                    <a:p>
                      <a:pPr algn="ctr"/>
                      <a:r>
                        <a:rPr lang="en-GB" sz="1400" dirty="0" smtClean="0"/>
                        <a:t>MCU</a:t>
                      </a:r>
                      <a:endParaRPr lang="en-US" sz="1400" dirty="0" smtClean="0"/>
                    </a:p>
                  </a:txBody>
                  <a:tcPr/>
                </a:tc>
                <a:tc>
                  <a:txBody>
                    <a:bodyPr/>
                    <a:lstStyle/>
                    <a:p>
                      <a:pPr algn="ctr"/>
                      <a:endParaRPr lang="en-US" sz="1400" dirty="0" smtClean="0"/>
                    </a:p>
                  </a:txBody>
                  <a:tcPr/>
                </a:tc>
                <a:tc>
                  <a:txBody>
                    <a:bodyPr/>
                    <a:lstStyle/>
                    <a:p>
                      <a:pPr algn="ctr"/>
                      <a:r>
                        <a:rPr lang="en-GB" sz="1400" dirty="0" smtClean="0"/>
                        <a:t>MCU</a:t>
                      </a:r>
                      <a:endParaRPr lang="en-US" sz="1400" dirty="0" smtClean="0"/>
                    </a:p>
                  </a:txBody>
                  <a:tcPr/>
                </a:tc>
                <a:tc>
                  <a:txBody>
                    <a:bodyPr/>
                    <a:lstStyle/>
                    <a:p>
                      <a:pPr marL="0" algn="ctr" defTabSz="914400" rtl="0" eaLnBrk="1" latinLnBrk="0" hangingPunct="1"/>
                      <a:endParaRPr lang="en-US" sz="1200" b="0" kern="1200" dirty="0" smtClean="0">
                        <a:solidFill>
                          <a:srgbClr val="7030A0"/>
                        </a:solidFill>
                        <a:latin typeface="+mn-lt"/>
                        <a:ea typeface="+mn-ea"/>
                        <a:cs typeface="+mn-cs"/>
                      </a:endParaRPr>
                    </a:p>
                  </a:txBody>
                  <a:tcPr/>
                </a:tc>
                <a:tc>
                  <a:txBody>
                    <a:bodyPr/>
                    <a:lstStyle/>
                    <a:p>
                      <a:pPr algn="ctr"/>
                      <a:r>
                        <a:rPr lang="en-GB" sz="1400" dirty="0" smtClean="0"/>
                        <a:t>MPU</a:t>
                      </a:r>
                      <a:endParaRPr lang="en-US" sz="1400" dirty="0" smtClean="0"/>
                    </a:p>
                  </a:txBody>
                  <a:tcPr/>
                </a:tc>
              </a:tr>
              <a:tr h="276859">
                <a:tc>
                  <a:txBody>
                    <a:bodyPr/>
                    <a:lstStyle/>
                    <a:p>
                      <a:pPr marL="0" algn="l" defTabSz="914400" rtl="0" eaLnBrk="1" latinLnBrk="0" hangingPunct="1"/>
                      <a:r>
                        <a:rPr lang="en-GB" sz="1200" kern="1200" dirty="0" smtClean="0"/>
                        <a:t>Process</a:t>
                      </a:r>
                      <a:endParaRPr lang="en-US" sz="1200" b="1" kern="1200" dirty="0">
                        <a:solidFill>
                          <a:schemeClr val="bg1"/>
                        </a:solidFill>
                        <a:latin typeface="+mn-lt"/>
                        <a:ea typeface="+mn-ea"/>
                        <a:cs typeface="+mn-cs"/>
                      </a:endParaRPr>
                    </a:p>
                  </a:txBody>
                  <a:tcPr/>
                </a:tc>
                <a:tc>
                  <a:txBody>
                    <a:bodyPr/>
                    <a:lstStyle/>
                    <a:p>
                      <a:pPr marL="0" algn="ctr" defTabSz="914400" rtl="0" eaLnBrk="1" latinLnBrk="0" hangingPunct="1"/>
                      <a:r>
                        <a:rPr lang="en-GB" sz="1200" kern="1200" dirty="0" smtClean="0"/>
                        <a:t>90LP</a:t>
                      </a:r>
                      <a:endParaRPr lang="en-US" sz="1200" b="1" kern="1200" dirty="0">
                        <a:solidFill>
                          <a:schemeClr val="lt1"/>
                        </a:solidFill>
                        <a:latin typeface="+mn-lt"/>
                        <a:ea typeface="+mn-ea"/>
                        <a:cs typeface="+mn-cs"/>
                      </a:endParaRPr>
                    </a:p>
                  </a:txBody>
                  <a:tcPr/>
                </a:tc>
                <a:tc>
                  <a:txBody>
                    <a:bodyPr/>
                    <a:lstStyle/>
                    <a:p>
                      <a:pPr marL="0" algn="ctr" defTabSz="914400" rtl="0" eaLnBrk="1" latinLnBrk="0" hangingPunct="1"/>
                      <a:endParaRPr lang="en-US" sz="1200" b="1" kern="1200" dirty="0">
                        <a:solidFill>
                          <a:schemeClr val="lt1"/>
                        </a:solidFill>
                        <a:latin typeface="+mn-lt"/>
                        <a:ea typeface="+mn-ea"/>
                        <a:cs typeface="+mn-cs"/>
                      </a:endParaRPr>
                    </a:p>
                  </a:txBody>
                  <a:tcPr/>
                </a:tc>
                <a:tc>
                  <a:txBody>
                    <a:bodyPr/>
                    <a:lstStyle/>
                    <a:p>
                      <a:pPr marL="0" algn="ctr" defTabSz="914400" rtl="0" eaLnBrk="1" latinLnBrk="0" hangingPunct="1"/>
                      <a:r>
                        <a:rPr lang="en-GB" sz="1200" kern="1200" dirty="0" smtClean="0"/>
                        <a:t>65LP</a:t>
                      </a:r>
                      <a:endParaRPr lang="en-US" sz="1200" b="1" kern="1200" dirty="0">
                        <a:solidFill>
                          <a:schemeClr val="lt1"/>
                        </a:solidFill>
                        <a:latin typeface="+mn-lt"/>
                        <a:ea typeface="+mn-ea"/>
                        <a:cs typeface="+mn-cs"/>
                      </a:endParaRPr>
                    </a:p>
                  </a:txBody>
                  <a:tcPr/>
                </a:tc>
                <a:tc>
                  <a:txBody>
                    <a:bodyPr/>
                    <a:lstStyle/>
                    <a:p>
                      <a:pPr marL="0" algn="ctr" defTabSz="914400" rtl="0" eaLnBrk="1" latinLnBrk="0" hangingPunct="1"/>
                      <a:endParaRPr lang="en-US" sz="1200" b="0" kern="1200" dirty="0">
                        <a:solidFill>
                          <a:srgbClr val="7030A0"/>
                        </a:solidFill>
                        <a:latin typeface="+mn-lt"/>
                        <a:ea typeface="+mn-ea"/>
                        <a:cs typeface="+mn-cs"/>
                      </a:endParaRPr>
                    </a:p>
                  </a:txBody>
                  <a:tcPr/>
                </a:tc>
                <a:tc>
                  <a:txBody>
                    <a:bodyPr/>
                    <a:lstStyle/>
                    <a:p>
                      <a:pPr marL="0" algn="ctr" defTabSz="914400" rtl="0" eaLnBrk="1" latinLnBrk="0" hangingPunct="1"/>
                      <a:r>
                        <a:rPr lang="en-GB" sz="1200" kern="1200" dirty="0" smtClean="0"/>
                        <a:t>65G</a:t>
                      </a:r>
                      <a:endParaRPr lang="en-US" sz="1200" b="1" kern="1200" dirty="0">
                        <a:solidFill>
                          <a:schemeClr val="lt1"/>
                        </a:solidFill>
                        <a:latin typeface="+mn-lt"/>
                        <a:ea typeface="+mn-ea"/>
                        <a:cs typeface="+mn-cs"/>
                      </a:endParaRPr>
                    </a:p>
                  </a:txBody>
                  <a:tcPr/>
                </a:tc>
              </a:tr>
              <a:tr h="279400">
                <a:tc>
                  <a:txBody>
                    <a:bodyPr/>
                    <a:lstStyle/>
                    <a:p>
                      <a:r>
                        <a:rPr lang="en-US" sz="1200" dirty="0" smtClean="0"/>
                        <a:t>Prod</a:t>
                      </a:r>
                      <a:r>
                        <a:rPr lang="en-US" sz="1200" baseline="0" dirty="0" smtClean="0"/>
                        <a:t> Freq </a:t>
                      </a:r>
                      <a:r>
                        <a:rPr lang="en-US" sz="1200" dirty="0" smtClean="0"/>
                        <a:t>(MHz)</a:t>
                      </a:r>
                      <a:endParaRPr lang="en-US" sz="1200" b="1" dirty="0">
                        <a:solidFill>
                          <a:srgbClr val="485FAA"/>
                        </a:solidFill>
                      </a:endParaRPr>
                    </a:p>
                  </a:txBody>
                  <a:tcPr/>
                </a:tc>
                <a:tc>
                  <a:txBody>
                    <a:bodyPr/>
                    <a:lstStyle/>
                    <a:p>
                      <a:pPr algn="ctr"/>
                      <a:r>
                        <a:rPr lang="en-GB" sz="1200" dirty="0" smtClean="0"/>
                        <a:t>235</a:t>
                      </a:r>
                      <a:endParaRPr lang="en-US" sz="1200" b="0" dirty="0">
                        <a:solidFill>
                          <a:srgbClr val="485FAA"/>
                        </a:solidFill>
                      </a:endParaRPr>
                    </a:p>
                  </a:txBody>
                  <a:tcPr/>
                </a:tc>
                <a:tc>
                  <a:txBody>
                    <a:bodyPr/>
                    <a:lstStyle/>
                    <a:p>
                      <a:pPr algn="ctr"/>
                      <a:endParaRPr lang="en-US" sz="1200" b="0" dirty="0">
                        <a:solidFill>
                          <a:srgbClr val="485FAA"/>
                        </a:solidFill>
                      </a:endParaRPr>
                    </a:p>
                  </a:txBody>
                  <a:tcPr/>
                </a:tc>
                <a:tc>
                  <a:txBody>
                    <a:bodyPr/>
                    <a:lstStyle/>
                    <a:p>
                      <a:pPr algn="ctr"/>
                      <a:r>
                        <a:rPr lang="en-GB" sz="1200" dirty="0" smtClean="0"/>
                        <a:t>380</a:t>
                      </a:r>
                      <a:endParaRPr lang="en-US" sz="1200" b="0" dirty="0">
                        <a:solidFill>
                          <a:srgbClr val="485FAA"/>
                        </a:solidFill>
                      </a:endParaRPr>
                    </a:p>
                  </a:txBody>
                  <a:tcPr/>
                </a:tc>
                <a:tc>
                  <a:txBody>
                    <a:bodyPr/>
                    <a:lstStyle/>
                    <a:p>
                      <a:pPr marL="0" algn="ctr" defTabSz="914400" rtl="0" eaLnBrk="1" latinLnBrk="0" hangingPunct="1"/>
                      <a:endParaRPr lang="en-US" sz="1200" b="0" kern="1200" dirty="0">
                        <a:solidFill>
                          <a:srgbClr val="485FAA"/>
                        </a:solidFill>
                        <a:latin typeface="+mn-lt"/>
                        <a:ea typeface="+mn-ea"/>
                        <a:cs typeface="+mn-cs"/>
                      </a:endParaRPr>
                    </a:p>
                  </a:txBody>
                  <a:tcPr/>
                </a:tc>
                <a:tc>
                  <a:txBody>
                    <a:bodyPr/>
                    <a:lstStyle/>
                    <a:p>
                      <a:pPr algn="ctr"/>
                      <a:r>
                        <a:rPr lang="en-GB" sz="1200" dirty="0" smtClean="0"/>
                        <a:t>500</a:t>
                      </a:r>
                      <a:endParaRPr lang="en-US" sz="1200" b="0" dirty="0">
                        <a:solidFill>
                          <a:srgbClr val="485FAA"/>
                        </a:solidFill>
                      </a:endParaRPr>
                    </a:p>
                  </a:txBody>
                  <a:tcPr/>
                </a:tc>
              </a:tr>
              <a:tr h="289559">
                <a:tc>
                  <a:txBody>
                    <a:bodyPr/>
                    <a:lstStyle/>
                    <a:p>
                      <a:r>
                        <a:rPr lang="en-US" sz="1200" dirty="0" smtClean="0"/>
                        <a:t>Core Area (mm</a:t>
                      </a:r>
                      <a:r>
                        <a:rPr lang="en-US" sz="1200" baseline="30000" dirty="0" smtClean="0"/>
                        <a:t>2</a:t>
                      </a:r>
                      <a:r>
                        <a:rPr lang="en-US" sz="1200" dirty="0" smtClean="0"/>
                        <a:t>)</a:t>
                      </a:r>
                      <a:endParaRPr lang="en-US" sz="1200" b="1" dirty="0" smtClean="0">
                        <a:solidFill>
                          <a:srgbClr val="485FAA"/>
                        </a:solidFill>
                      </a:endParaRPr>
                    </a:p>
                  </a:txBody>
                  <a:tcPr/>
                </a:tc>
                <a:tc>
                  <a:txBody>
                    <a:bodyPr/>
                    <a:lstStyle/>
                    <a:p>
                      <a:pPr algn="ctr"/>
                      <a:r>
                        <a:rPr lang="en-GB" sz="1200" dirty="0" smtClean="0"/>
                        <a:t>0.42</a:t>
                      </a:r>
                      <a:endParaRPr lang="en-US" sz="1200" b="0" dirty="0">
                        <a:solidFill>
                          <a:srgbClr val="485FAA"/>
                        </a:solidFill>
                      </a:endParaRPr>
                    </a:p>
                  </a:txBody>
                  <a:tcPr/>
                </a:tc>
                <a:tc>
                  <a:txBody>
                    <a:bodyPr/>
                    <a:lstStyle/>
                    <a:p>
                      <a:pPr algn="ctr"/>
                      <a:endParaRPr lang="en-US" sz="1200" b="0" dirty="0">
                        <a:solidFill>
                          <a:srgbClr val="485FAA"/>
                        </a:solidFill>
                      </a:endParaRPr>
                    </a:p>
                  </a:txBody>
                  <a:tcPr/>
                </a:tc>
                <a:tc>
                  <a:txBody>
                    <a:bodyPr/>
                    <a:lstStyle/>
                    <a:p>
                      <a:pPr algn="ctr"/>
                      <a:r>
                        <a:rPr lang="en-GB" sz="1200" dirty="0" smtClean="0"/>
                        <a:t>0.24</a:t>
                      </a:r>
                      <a:endParaRPr lang="en-US" sz="1200" b="0" dirty="0">
                        <a:solidFill>
                          <a:srgbClr val="485FAA"/>
                        </a:solidFill>
                      </a:endParaRPr>
                    </a:p>
                  </a:txBody>
                  <a:tcPr/>
                </a:tc>
                <a:tc>
                  <a:txBody>
                    <a:bodyPr/>
                    <a:lstStyle/>
                    <a:p>
                      <a:pPr marL="0" algn="ctr" defTabSz="914400" rtl="0" eaLnBrk="1" latinLnBrk="0" hangingPunct="1"/>
                      <a:endParaRPr lang="en-US" sz="1200" b="0" kern="1200" dirty="0">
                        <a:solidFill>
                          <a:srgbClr val="485FAA"/>
                        </a:solidFill>
                        <a:latin typeface="+mn-lt"/>
                        <a:ea typeface="+mn-ea"/>
                        <a:cs typeface="+mn-cs"/>
                      </a:endParaRPr>
                    </a:p>
                  </a:txBody>
                  <a:tcPr/>
                </a:tc>
                <a:tc>
                  <a:txBody>
                    <a:bodyPr/>
                    <a:lstStyle/>
                    <a:p>
                      <a:pPr algn="ctr"/>
                      <a:r>
                        <a:rPr lang="en-GB" sz="1200" dirty="0" smtClean="0"/>
                        <a:t>0.33</a:t>
                      </a:r>
                      <a:endParaRPr lang="en-US" sz="1200" b="0" dirty="0">
                        <a:solidFill>
                          <a:srgbClr val="485FAA"/>
                        </a:solidFill>
                      </a:endParaRPr>
                    </a:p>
                  </a:txBody>
                  <a:tcPr/>
                </a:tc>
              </a:tr>
              <a:tr h="226059">
                <a:tc>
                  <a:txBody>
                    <a:bodyPr/>
                    <a:lstStyle/>
                    <a:p>
                      <a:r>
                        <a:rPr lang="en-US" sz="1200" dirty="0" smtClean="0"/>
                        <a:t>Core Active Power (</a:t>
                      </a:r>
                      <a:r>
                        <a:rPr lang="en-US" sz="1000" dirty="0" smtClean="0"/>
                        <a:t>mW/MHz</a:t>
                      </a:r>
                      <a:r>
                        <a:rPr lang="en-US" sz="1200" dirty="0" smtClean="0"/>
                        <a:t>)</a:t>
                      </a:r>
                      <a:endParaRPr lang="en-US" sz="1200" b="1" dirty="0">
                        <a:solidFill>
                          <a:srgbClr val="485FAA"/>
                        </a:solidFill>
                      </a:endParaRPr>
                    </a:p>
                  </a:txBody>
                  <a:tcPr/>
                </a:tc>
                <a:tc>
                  <a:txBody>
                    <a:bodyPr/>
                    <a:lstStyle/>
                    <a:p>
                      <a:pPr algn="ctr"/>
                      <a:r>
                        <a:rPr lang="en-GB" sz="1200" dirty="0" smtClean="0"/>
                        <a:t>0.16</a:t>
                      </a:r>
                      <a:endParaRPr lang="en-US" sz="1200" b="0" dirty="0">
                        <a:solidFill>
                          <a:srgbClr val="485FAA"/>
                        </a:solidFill>
                      </a:endParaRPr>
                    </a:p>
                  </a:txBody>
                  <a:tcPr/>
                </a:tc>
                <a:tc>
                  <a:txBody>
                    <a:bodyPr/>
                    <a:lstStyle/>
                    <a:p>
                      <a:pPr algn="ctr"/>
                      <a:endParaRPr lang="en-US" sz="1200" b="0" dirty="0">
                        <a:solidFill>
                          <a:srgbClr val="485FAA"/>
                        </a:solidFill>
                      </a:endParaRPr>
                    </a:p>
                  </a:txBody>
                  <a:tcPr/>
                </a:tc>
                <a:tc>
                  <a:txBody>
                    <a:bodyPr/>
                    <a:lstStyle/>
                    <a:p>
                      <a:pPr algn="ctr"/>
                      <a:r>
                        <a:rPr lang="en-GB" sz="1200" dirty="0" smtClean="0"/>
                        <a:t>0.08</a:t>
                      </a:r>
                      <a:endParaRPr lang="en-US" sz="1200" b="0" dirty="0">
                        <a:solidFill>
                          <a:srgbClr val="485FAA"/>
                        </a:solidFill>
                      </a:endParaRPr>
                    </a:p>
                  </a:txBody>
                  <a:tcPr/>
                </a:tc>
                <a:tc>
                  <a:txBody>
                    <a:bodyPr/>
                    <a:lstStyle/>
                    <a:p>
                      <a:pPr marL="0" algn="ctr" defTabSz="914400" rtl="0" eaLnBrk="1" latinLnBrk="0" hangingPunct="1"/>
                      <a:endParaRPr lang="en-US" sz="1200" b="0" kern="1200" dirty="0">
                        <a:solidFill>
                          <a:srgbClr val="485FAA"/>
                        </a:solidFill>
                        <a:latin typeface="+mn-lt"/>
                        <a:ea typeface="+mn-ea"/>
                        <a:cs typeface="+mn-cs"/>
                      </a:endParaRPr>
                    </a:p>
                  </a:txBody>
                  <a:tcPr/>
                </a:tc>
                <a:tc>
                  <a:txBody>
                    <a:bodyPr/>
                    <a:lstStyle/>
                    <a:p>
                      <a:pPr algn="ctr"/>
                      <a:r>
                        <a:rPr lang="en-GB" sz="1200" dirty="0" smtClean="0"/>
                        <a:t>0.10</a:t>
                      </a:r>
                      <a:endParaRPr lang="en-US" sz="1200" b="0" dirty="0">
                        <a:solidFill>
                          <a:srgbClr val="485FAA"/>
                        </a:solidFill>
                      </a:endParaRPr>
                    </a:p>
                  </a:txBody>
                  <a:tcPr/>
                </a:tc>
              </a:tr>
              <a:tr h="226059">
                <a:tc>
                  <a:txBody>
                    <a:bodyPr/>
                    <a:lstStyle/>
                    <a:p>
                      <a:r>
                        <a:rPr lang="en-GB" sz="1200" dirty="0" smtClean="0"/>
                        <a:t>Library</a:t>
                      </a:r>
                      <a:endParaRPr lang="en-US" sz="1200" b="1" dirty="0">
                        <a:solidFill>
                          <a:srgbClr val="485FAA"/>
                        </a:solidFill>
                      </a:endParaRPr>
                    </a:p>
                  </a:txBody>
                  <a:tcPr/>
                </a:tc>
                <a:tc>
                  <a:txBody>
                    <a:bodyPr/>
                    <a:lstStyle/>
                    <a:p>
                      <a:pPr algn="ctr"/>
                      <a:r>
                        <a:rPr lang="en-GB" sz="1200" dirty="0" smtClean="0"/>
                        <a:t>9T-SVt</a:t>
                      </a:r>
                      <a:endParaRPr lang="en-US" sz="1200" b="0" dirty="0">
                        <a:solidFill>
                          <a:srgbClr val="485FAA"/>
                        </a:solidFill>
                      </a:endParaRPr>
                    </a:p>
                  </a:txBody>
                  <a:tcPr/>
                </a:tc>
                <a:tc>
                  <a:txBody>
                    <a:bodyPr/>
                    <a:lstStyle/>
                    <a:p>
                      <a:pPr algn="ctr"/>
                      <a:endParaRPr lang="en-US" sz="1200" b="0" dirty="0">
                        <a:solidFill>
                          <a:srgbClr val="485FAA"/>
                        </a:solidFill>
                      </a:endParaRPr>
                    </a:p>
                  </a:txBody>
                  <a:tcPr/>
                </a:tc>
                <a:tc>
                  <a:txBody>
                    <a:bodyPr/>
                    <a:lstStyle/>
                    <a:p>
                      <a:pPr algn="ctr"/>
                      <a:r>
                        <a:rPr lang="en-GB" sz="1200" dirty="0" smtClean="0"/>
                        <a:t>9T-LVt</a:t>
                      </a:r>
                      <a:endParaRPr lang="en-US" sz="1200" b="0" dirty="0">
                        <a:solidFill>
                          <a:srgbClr val="485FAA"/>
                        </a:solidFill>
                      </a:endParaRPr>
                    </a:p>
                  </a:txBody>
                  <a:tcPr/>
                </a:tc>
                <a:tc>
                  <a:txBody>
                    <a:bodyPr/>
                    <a:lstStyle/>
                    <a:p>
                      <a:pPr marL="0" algn="ctr" defTabSz="914400" rtl="0" eaLnBrk="1" latinLnBrk="0" hangingPunct="1"/>
                      <a:endParaRPr lang="en-US" sz="1200" b="0" kern="1200" dirty="0">
                        <a:solidFill>
                          <a:srgbClr val="485FAA"/>
                        </a:solidFill>
                        <a:latin typeface="+mn-lt"/>
                        <a:ea typeface="+mn-ea"/>
                        <a:cs typeface="+mn-cs"/>
                      </a:endParaRPr>
                    </a:p>
                  </a:txBody>
                  <a:tcPr/>
                </a:tc>
                <a:tc>
                  <a:txBody>
                    <a:bodyPr/>
                    <a:lstStyle/>
                    <a:p>
                      <a:pPr algn="ctr"/>
                      <a:r>
                        <a:rPr lang="en-GB" sz="1200" dirty="0" smtClean="0"/>
                        <a:t>9T-SVt</a:t>
                      </a:r>
                      <a:endParaRPr lang="en-US" sz="1200" b="0" dirty="0">
                        <a:solidFill>
                          <a:srgbClr val="485FAA"/>
                        </a:solidFill>
                      </a:endParaRPr>
                    </a:p>
                  </a:txBody>
                  <a:tcPr/>
                </a:tc>
              </a:tr>
            </a:tbl>
          </a:graphicData>
        </a:graphic>
      </p:graphicFrame>
      <p:sp>
        <p:nvSpPr>
          <p:cNvPr id="50241" name="TextBox 12"/>
          <p:cNvSpPr txBox="1">
            <a:spLocks noChangeArrowheads="1"/>
          </p:cNvSpPr>
          <p:nvPr/>
        </p:nvSpPr>
        <p:spPr bwMode="auto">
          <a:xfrm>
            <a:off x="2044700" y="982663"/>
            <a:ext cx="1965325" cy="369887"/>
          </a:xfrm>
          <a:prstGeom prst="rect">
            <a:avLst/>
          </a:prstGeom>
          <a:noFill/>
          <a:ln w="9525">
            <a:noFill/>
            <a:miter lim="800000"/>
            <a:headEnd/>
            <a:tailEnd/>
          </a:ln>
        </p:spPr>
        <p:txBody>
          <a:bodyPr>
            <a:spAutoFit/>
          </a:bodyPr>
          <a:lstStyle/>
          <a:p>
            <a:pPr algn="ctr"/>
            <a:r>
              <a:rPr lang="en-US" b="1"/>
              <a:t>Target Specs</a:t>
            </a:r>
          </a:p>
        </p:txBody>
      </p:sp>
      <p:sp>
        <p:nvSpPr>
          <p:cNvPr id="5121" name="Rectangle 1"/>
          <p:cNvSpPr>
            <a:spLocks noChangeArrowheads="1"/>
          </p:cNvSpPr>
          <p:nvPr/>
        </p:nvSpPr>
        <p:spPr bwMode="auto">
          <a:xfrm>
            <a:off x="6018213" y="1187450"/>
            <a:ext cx="3125787" cy="1938338"/>
          </a:xfrm>
          <a:prstGeom prst="rect">
            <a:avLst/>
          </a:prstGeom>
          <a:noFill/>
          <a:ln w="9525">
            <a:noFill/>
            <a:miter lim="800000"/>
            <a:headEnd/>
            <a:tailEnd/>
          </a:ln>
          <a:effectLst/>
        </p:spPr>
        <p:txBody>
          <a:bodyPr anchor="ctr">
            <a:spAutoFit/>
          </a:bodyPr>
          <a:lstStyle/>
          <a:p>
            <a:pPr>
              <a:defRPr/>
            </a:pPr>
            <a:r>
              <a:rPr lang="en-US" sz="1000" dirty="0">
                <a:latin typeface="+mj-lt"/>
                <a:ea typeface="Calibri" pitchFamily="34" charset="0"/>
                <a:cs typeface="Times New Roman" pitchFamily="18" charset="0"/>
              </a:rPr>
              <a:t>Frequency, power consumption and size depend </a:t>
            </a:r>
            <a:br>
              <a:rPr lang="en-US" sz="1000" dirty="0">
                <a:latin typeface="+mj-lt"/>
                <a:ea typeface="Calibri" pitchFamily="34" charset="0"/>
                <a:cs typeface="Times New Roman" pitchFamily="18" charset="0"/>
              </a:rPr>
            </a:br>
            <a:r>
              <a:rPr lang="en-US" sz="1000" dirty="0">
                <a:latin typeface="+mj-lt"/>
                <a:ea typeface="Calibri" pitchFamily="34" charset="0"/>
                <a:cs typeface="Times New Roman" pitchFamily="18" charset="0"/>
              </a:rPr>
              <a:t>upon configuration options, synthesis, silicon vendor, process and cell libraries</a:t>
            </a:r>
            <a:endParaRPr lang="en-US" sz="1000" dirty="0">
              <a:latin typeface="+mj-lt"/>
              <a:ea typeface="ＭＳ Ｐゴシック" charset="0"/>
              <a:cs typeface="Arial" pitchFamily="34" charset="0"/>
            </a:endParaRPr>
          </a:p>
          <a:p>
            <a:pPr marL="109538" indent="-109538" eaLnBrk="0" hangingPunct="0">
              <a:buFont typeface="Arial" pitchFamily="34" charset="0"/>
              <a:buChar char="•"/>
              <a:defRPr/>
            </a:pPr>
            <a:r>
              <a:rPr lang="en-US" sz="1000" dirty="0">
                <a:latin typeface="+mj-lt"/>
                <a:ea typeface="Calibri" pitchFamily="34" charset="0"/>
                <a:cs typeface="Times New Roman" pitchFamily="18" charset="0"/>
              </a:rPr>
              <a:t>Production frequency, PTSI, +/- 5% OCV, </a:t>
            </a:r>
            <a:br>
              <a:rPr lang="en-US" sz="1000" dirty="0">
                <a:latin typeface="+mj-lt"/>
                <a:ea typeface="Calibri" pitchFamily="34" charset="0"/>
                <a:cs typeface="Times New Roman" pitchFamily="18" charset="0"/>
              </a:rPr>
            </a:br>
            <a:r>
              <a:rPr lang="en-US" sz="1000" dirty="0">
                <a:latin typeface="+mj-lt"/>
                <a:ea typeface="Calibri" pitchFamily="34" charset="0"/>
                <a:cs typeface="Times New Roman" pitchFamily="18" charset="0"/>
              </a:rPr>
              <a:t>100ps clock jitter</a:t>
            </a:r>
            <a:endParaRPr lang="en-US" sz="1000" dirty="0">
              <a:latin typeface="+mj-lt"/>
              <a:ea typeface="ＭＳ Ｐゴシック" charset="0"/>
              <a:cs typeface="Arial" pitchFamily="34" charset="0"/>
            </a:endParaRPr>
          </a:p>
          <a:p>
            <a:pPr marL="109538" indent="-109538" eaLnBrk="0" hangingPunct="0">
              <a:buFont typeface="Arial" pitchFamily="34" charset="0"/>
              <a:buChar char="•"/>
              <a:defRPr/>
            </a:pPr>
            <a:r>
              <a:rPr lang="en-US" sz="1000" dirty="0">
                <a:latin typeface="+mj-lt"/>
                <a:ea typeface="Calibri" pitchFamily="34" charset="0"/>
                <a:cs typeface="Times New Roman" pitchFamily="18" charset="0"/>
              </a:rPr>
              <a:t>Core Area = </a:t>
            </a:r>
            <a:r>
              <a:rPr lang="en-US" sz="1000" dirty="0" err="1">
                <a:latin typeface="+mj-lt"/>
                <a:ea typeface="Calibri" pitchFamily="34" charset="0"/>
                <a:cs typeface="Times New Roman" pitchFamily="18" charset="0"/>
              </a:rPr>
              <a:t>Floorplan</a:t>
            </a:r>
            <a:r>
              <a:rPr lang="en-US" sz="1000" dirty="0">
                <a:latin typeface="+mj-lt"/>
                <a:ea typeface="Calibri" pitchFamily="34" charset="0"/>
                <a:cs typeface="Times New Roman" pitchFamily="18" charset="0"/>
              </a:rPr>
              <a:t> area</a:t>
            </a:r>
            <a:endParaRPr lang="en-US" sz="1000" dirty="0">
              <a:latin typeface="+mj-lt"/>
              <a:ea typeface="ＭＳ Ｐゴシック" charset="0"/>
              <a:cs typeface="Arial" pitchFamily="34" charset="0"/>
            </a:endParaRPr>
          </a:p>
          <a:p>
            <a:pPr marL="109538" indent="-109538" eaLnBrk="0" hangingPunct="0">
              <a:buFont typeface="Arial" pitchFamily="34" charset="0"/>
              <a:buChar char="•"/>
              <a:defRPr/>
            </a:pPr>
            <a:r>
              <a:rPr lang="en-US" sz="1000" dirty="0">
                <a:latin typeface="+mj-lt"/>
                <a:ea typeface="Calibri" pitchFamily="34" charset="0"/>
                <a:cs typeface="Times New Roman" pitchFamily="18" charset="0"/>
              </a:rPr>
              <a:t>MCU =  Speed Optimized – </a:t>
            </a:r>
            <a:br>
              <a:rPr lang="en-US" sz="1000" dirty="0">
                <a:latin typeface="+mj-lt"/>
                <a:ea typeface="Calibri" pitchFamily="34" charset="0"/>
                <a:cs typeface="Times New Roman" pitchFamily="18" charset="0"/>
              </a:rPr>
            </a:br>
            <a:r>
              <a:rPr lang="en-US" sz="1000" dirty="0" err="1">
                <a:latin typeface="+mj-lt"/>
                <a:ea typeface="Calibri" pitchFamily="34" charset="0"/>
                <a:cs typeface="Times New Roman" pitchFamily="18" charset="0"/>
              </a:rPr>
              <a:t>microMIPS+MCU</a:t>
            </a:r>
            <a:r>
              <a:rPr lang="en-US" sz="1000" dirty="0">
                <a:latin typeface="+mj-lt"/>
                <a:ea typeface="Calibri" pitchFamily="34" charset="0"/>
                <a:cs typeface="Times New Roman" pitchFamily="18" charset="0"/>
              </a:rPr>
              <a:t> </a:t>
            </a:r>
            <a:r>
              <a:rPr lang="en-US" sz="1000" dirty="0" err="1">
                <a:latin typeface="+mj-lt"/>
                <a:ea typeface="Calibri" pitchFamily="34" charset="0"/>
                <a:cs typeface="Times New Roman" pitchFamily="18" charset="0"/>
              </a:rPr>
              <a:t>ASE+Fast</a:t>
            </a:r>
            <a:r>
              <a:rPr lang="en-US" sz="1000" dirty="0">
                <a:latin typeface="+mj-lt"/>
                <a:ea typeface="Calibri" pitchFamily="34" charset="0"/>
                <a:cs typeface="Times New Roman" pitchFamily="18" charset="0"/>
              </a:rPr>
              <a:t> </a:t>
            </a:r>
            <a:r>
              <a:rPr lang="en-US" sz="1000" dirty="0" err="1">
                <a:latin typeface="+mj-lt"/>
                <a:ea typeface="Calibri" pitchFamily="34" charset="0"/>
                <a:cs typeface="Times New Roman" pitchFamily="18" charset="0"/>
              </a:rPr>
              <a:t>MDU+Scan+Prefetech+AHB+Memory</a:t>
            </a:r>
            <a:r>
              <a:rPr lang="en-US" sz="1000" dirty="0">
                <a:latin typeface="+mj-lt"/>
                <a:ea typeface="Calibri" pitchFamily="34" charset="0"/>
                <a:cs typeface="Times New Roman" pitchFamily="18" charset="0"/>
              </a:rPr>
              <a:t> Protection </a:t>
            </a:r>
          </a:p>
          <a:p>
            <a:pPr marL="109538" indent="-109538" eaLnBrk="0" hangingPunct="0">
              <a:buFont typeface="Arial" pitchFamily="34" charset="0"/>
              <a:buChar char="•"/>
              <a:defRPr/>
            </a:pPr>
            <a:r>
              <a:rPr lang="en-US" sz="1000" dirty="0">
                <a:latin typeface="+mj-lt"/>
                <a:ea typeface="Calibri" pitchFamily="34" charset="0"/>
                <a:cs typeface="Times New Roman" pitchFamily="18" charset="0"/>
              </a:rPr>
              <a:t>MPU = Speed Optimized – </a:t>
            </a:r>
            <a:r>
              <a:rPr lang="en-US" sz="1000" dirty="0" err="1">
                <a:latin typeface="+mj-lt"/>
                <a:ea typeface="Calibri" pitchFamily="34" charset="0"/>
                <a:cs typeface="Times New Roman" pitchFamily="18" charset="0"/>
              </a:rPr>
              <a:t>microMIPS+MCU</a:t>
            </a:r>
            <a:r>
              <a:rPr lang="en-US" sz="1000" dirty="0">
                <a:latin typeface="+mj-lt"/>
                <a:ea typeface="Calibri" pitchFamily="34" charset="0"/>
                <a:cs typeface="Times New Roman" pitchFamily="18" charset="0"/>
              </a:rPr>
              <a:t> </a:t>
            </a:r>
            <a:r>
              <a:rPr lang="en-US" sz="1000" dirty="0" err="1">
                <a:latin typeface="+mj-lt"/>
                <a:ea typeface="Calibri" pitchFamily="34" charset="0"/>
                <a:cs typeface="Times New Roman" pitchFamily="18" charset="0"/>
              </a:rPr>
              <a:t>ASE+Fast</a:t>
            </a:r>
            <a:r>
              <a:rPr lang="en-US" sz="1000" dirty="0">
                <a:latin typeface="+mj-lt"/>
                <a:ea typeface="Calibri" pitchFamily="34" charset="0"/>
                <a:cs typeface="Times New Roman" pitchFamily="18" charset="0"/>
              </a:rPr>
              <a:t> MDU+Scan+16 TLB MMU+AHB</a:t>
            </a:r>
          </a:p>
          <a:p>
            <a:pPr marL="109538" indent="-109538" eaLnBrk="0" hangingPunct="0">
              <a:buFont typeface="Arial" pitchFamily="34" charset="0"/>
              <a:buChar char="•"/>
              <a:defRPr/>
            </a:pPr>
            <a:r>
              <a:rPr lang="en-US" sz="1000" dirty="0">
                <a:latin typeface="+mj-lt"/>
                <a:ea typeface="Calibri" pitchFamily="34" charset="0"/>
                <a:cs typeface="Times New Roman" pitchFamily="18" charset="0"/>
              </a:rPr>
              <a:t>Memory configuration – 8KB/8KB I/D Cache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Главные особенности</a:t>
            </a:r>
            <a:endParaRPr lang="en-US" dirty="0"/>
          </a:p>
        </p:txBody>
      </p:sp>
      <p:sp>
        <p:nvSpPr>
          <p:cNvPr id="3" name="Content Placeholder 2"/>
          <p:cNvSpPr>
            <a:spLocks noGrp="1"/>
          </p:cNvSpPr>
          <p:nvPr>
            <p:ph idx="1"/>
          </p:nvPr>
        </p:nvSpPr>
        <p:spPr>
          <a:xfrm>
            <a:off x="152400" y="1143000"/>
            <a:ext cx="8839200" cy="5320553"/>
          </a:xfrm>
        </p:spPr>
        <p:txBody>
          <a:bodyPr>
            <a:normAutofit fontScale="70000" lnSpcReduction="20000"/>
          </a:bodyPr>
          <a:lstStyle/>
          <a:p>
            <a:endParaRPr lang="ru-RU" dirty="0" smtClean="0"/>
          </a:p>
          <a:p>
            <a:r>
              <a:rPr lang="ru-RU" dirty="0" smtClean="0"/>
              <a:t>Пять стадий конвейера</a:t>
            </a:r>
          </a:p>
          <a:p>
            <a:endParaRPr lang="ru-RU" dirty="0" smtClean="0"/>
          </a:p>
          <a:p>
            <a:pPr lvl="1"/>
            <a:r>
              <a:rPr lang="ru-RU" dirty="0" smtClean="0"/>
              <a:t>Использование форвардинга данных для минимизации остановок конвейера</a:t>
            </a:r>
          </a:p>
          <a:p>
            <a:endParaRPr lang="ru-RU" dirty="0" smtClean="0"/>
          </a:p>
          <a:p>
            <a:r>
              <a:rPr lang="ru-RU" dirty="0" smtClean="0"/>
              <a:t>32-битный набор инструкций и 16-битные инструкции для экономии памяти</a:t>
            </a:r>
          </a:p>
          <a:p>
            <a:endParaRPr lang="ru-RU" dirty="0" smtClean="0"/>
          </a:p>
          <a:p>
            <a:r>
              <a:rPr lang="ru-RU" dirty="0" smtClean="0"/>
              <a:t>Фиксированная трансляция виртуальных адресов для защиты памяти</a:t>
            </a:r>
          </a:p>
          <a:p>
            <a:endParaRPr lang="ru-RU" dirty="0" smtClean="0"/>
          </a:p>
          <a:p>
            <a:r>
              <a:rPr lang="ru-RU" dirty="0" smtClean="0"/>
              <a:t>Различные опции умножения и деления для разработчика </a:t>
            </a:r>
            <a:r>
              <a:rPr lang="en-US" dirty="0" err="1" smtClean="0"/>
              <a:t>SoC</a:t>
            </a:r>
            <a:endParaRPr lang="ru-RU" dirty="0" smtClean="0"/>
          </a:p>
          <a:p>
            <a:endParaRPr lang="ru-RU" dirty="0" smtClean="0"/>
          </a:p>
          <a:p>
            <a:pPr lvl="1"/>
            <a:r>
              <a:rPr lang="ru-RU" dirty="0" smtClean="0"/>
              <a:t>Быстрое и медленное, а также специальные команды для алгоритмов </a:t>
            </a:r>
            <a:r>
              <a:rPr lang="en-US" dirty="0" smtClean="0"/>
              <a:t>DSP</a:t>
            </a:r>
            <a:endParaRPr lang="ru-RU" dirty="0" smtClean="0"/>
          </a:p>
          <a:p>
            <a:endParaRPr lang="ru-RU" dirty="0" smtClean="0"/>
          </a:p>
          <a:p>
            <a:r>
              <a:rPr lang="ru-RU" dirty="0" smtClean="0"/>
              <a:t>Векторные прерывания и поддержка внешнего контроллера прерываний</a:t>
            </a:r>
          </a:p>
          <a:p>
            <a:endParaRPr lang="ru-RU" dirty="0" smtClean="0"/>
          </a:p>
          <a:p>
            <a:r>
              <a:rPr lang="ru-RU" dirty="0" smtClean="0"/>
              <a:t>Набор «теневых» регистров для ускоренной обработки прерываний</a:t>
            </a:r>
            <a:endParaRPr lang="en-US" dirty="0" smtClean="0"/>
          </a:p>
          <a:p>
            <a:endParaRPr lang="en-US" dirty="0" smtClean="0"/>
          </a:p>
          <a:p>
            <a:pPr lvl="1"/>
            <a:r>
              <a:rPr lang="ru-RU" dirty="0" smtClean="0"/>
              <a:t>Не требуется сохранение регистров в обработчике прерывания</a:t>
            </a:r>
          </a:p>
          <a:p>
            <a:endParaRPr lang="ru-RU" dirty="0" smtClean="0"/>
          </a:p>
          <a:p>
            <a:r>
              <a:rPr lang="ru-RU" dirty="0" smtClean="0"/>
              <a:t>Гибкий контроль энергопотребления</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Конвейер </a:t>
            </a:r>
            <a:r>
              <a:rPr lang="en-US" dirty="0" smtClean="0"/>
              <a:t>M4K </a:t>
            </a:r>
            <a:r>
              <a:rPr lang="ru-RU" dirty="0" smtClean="0"/>
              <a:t>напоминает конвейер из учебников</a:t>
            </a:r>
            <a:endParaRPr lang="en-US" dirty="0"/>
          </a:p>
        </p:txBody>
      </p:sp>
      <p:pic>
        <p:nvPicPr>
          <p:cNvPr id="7" name="Content Placeholder 6" descr="mips_20121012_154415.jpg"/>
          <p:cNvPicPr>
            <a:picLocks noGrp="1" noChangeAspect="1"/>
          </p:cNvPicPr>
          <p:nvPr>
            <p:ph idx="1"/>
          </p:nvPr>
        </p:nvPicPr>
        <p:blipFill>
          <a:blip r:embed="rId2" cstate="print"/>
          <a:stretch>
            <a:fillRect/>
          </a:stretch>
        </p:blipFill>
        <p:spPr>
          <a:xfrm>
            <a:off x="3836893" y="1369090"/>
            <a:ext cx="5040137" cy="2050088"/>
          </a:xfrm>
        </p:spPr>
      </p:pic>
      <p:pic>
        <p:nvPicPr>
          <p:cNvPr id="8" name="Picture 7" descr="m4k_bypassing_2.png"/>
          <p:cNvPicPr>
            <a:picLocks noChangeAspect="1"/>
          </p:cNvPicPr>
          <p:nvPr/>
        </p:nvPicPr>
        <p:blipFill>
          <a:blip r:embed="rId3" cstate="print"/>
          <a:stretch>
            <a:fillRect/>
          </a:stretch>
        </p:blipFill>
        <p:spPr>
          <a:xfrm>
            <a:off x="3998259" y="3642360"/>
            <a:ext cx="4814046" cy="1925617"/>
          </a:xfrm>
          <a:prstGeom prst="rect">
            <a:avLst/>
          </a:prstGeom>
        </p:spPr>
      </p:pic>
      <p:sp>
        <p:nvSpPr>
          <p:cNvPr id="10" name="Content Placeholder 2"/>
          <p:cNvSpPr txBox="1">
            <a:spLocks/>
          </p:cNvSpPr>
          <p:nvPr/>
        </p:nvSpPr>
        <p:spPr bwMode="auto">
          <a:xfrm>
            <a:off x="152400" y="1143000"/>
            <a:ext cx="3603812" cy="4504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800100" lvl="1" indent="-342900" eaLnBrk="0" hangingPunct="0">
              <a:spcBef>
                <a:spcPct val="20000"/>
              </a:spcBef>
              <a:buClr>
                <a:srgbClr val="E64418"/>
              </a:buClr>
            </a:pPr>
            <a:endParaRPr kumimoji="0" lang="ru-RU" b="0" i="0" u="none" strike="noStrike" kern="0" cap="none" spc="0" normalizeH="0" baseline="0" noProof="0" dirty="0" smtClean="0">
              <a:ln>
                <a:noFill/>
              </a:ln>
              <a:solidFill>
                <a:srgbClr val="7666AC"/>
              </a:solidFill>
              <a:effectLst/>
              <a:uLnTx/>
              <a:uFillTx/>
              <a:latin typeface="+mn-lt"/>
            </a:endParaRPr>
          </a:p>
          <a:p>
            <a:pPr marL="342900" indent="-342900" eaLnBrk="0" hangingPunct="0">
              <a:spcBef>
                <a:spcPct val="20000"/>
              </a:spcBef>
              <a:buClr>
                <a:srgbClr val="E64418"/>
              </a:buClr>
              <a:buFont typeface="Wingdings" pitchFamily="2" charset="2"/>
              <a:buChar char="v"/>
            </a:pPr>
            <a:r>
              <a:rPr lang="ru-RU" sz="2400" kern="0" dirty="0" smtClean="0"/>
              <a:t>Сверху – конвейер  процессора, реализующего подмножество  архитектуры </a:t>
            </a:r>
            <a:r>
              <a:rPr lang="en-US" sz="2400" kern="0" dirty="0" smtClean="0"/>
              <a:t>MIPS </a:t>
            </a:r>
            <a:r>
              <a:rPr lang="ru-RU" sz="2400" kern="0" dirty="0" smtClean="0"/>
              <a:t>из учебника</a:t>
            </a:r>
          </a:p>
          <a:p>
            <a:pPr marL="800100" lvl="1" indent="-342900" eaLnBrk="0" hangingPunct="0">
              <a:spcBef>
                <a:spcPct val="20000"/>
              </a:spcBef>
              <a:buClr>
                <a:srgbClr val="E64418"/>
              </a:buClr>
              <a:buFont typeface="Wingdings" pitchFamily="2" charset="2"/>
              <a:buChar char="v"/>
            </a:pPr>
            <a:endParaRPr lang="ru-RU" sz="2400" b="0" kern="0" dirty="0" smtClean="0"/>
          </a:p>
          <a:p>
            <a:pPr marL="800100" lvl="1" indent="-342900" eaLnBrk="0" hangingPunct="0">
              <a:spcBef>
                <a:spcPct val="20000"/>
              </a:spcBef>
              <a:buClr>
                <a:srgbClr val="E64418"/>
              </a:buClr>
              <a:buFont typeface="Wingdings" pitchFamily="2" charset="2"/>
              <a:buChar char="v"/>
            </a:pPr>
            <a:r>
              <a:rPr lang="en-US" sz="2400" b="0" kern="0" dirty="0" smtClean="0"/>
              <a:t>David Harris and Sarah Harris. Digital Design and Computer Architecture, 2-nd edition. 2012.</a:t>
            </a:r>
            <a:endParaRPr lang="ru-RU" sz="2400" kern="0" dirty="0" smtClean="0">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r>
              <a:rPr kumimoji="0" lang="ru-RU" sz="2400" b="1" i="0" u="none" strike="noStrike" kern="0" cap="none" spc="0" normalizeH="0" baseline="0" noProof="0" dirty="0" smtClean="0">
                <a:ln>
                  <a:noFill/>
                </a:ln>
                <a:solidFill>
                  <a:srgbClr val="7666AC"/>
                </a:solidFill>
                <a:effectLst/>
                <a:uLnTx/>
                <a:uFillTx/>
                <a:latin typeface="+mn-lt"/>
                <a:ea typeface="+mn-ea"/>
                <a:cs typeface="+mn-cs"/>
              </a:rPr>
              <a:t>Снизу – конвейер индустриального процессора </a:t>
            </a:r>
            <a:r>
              <a:rPr kumimoji="0" lang="en-US" sz="2400" b="1" i="0" u="none" strike="noStrike" kern="0" cap="none" spc="0" normalizeH="0" baseline="0" noProof="0" dirty="0" smtClean="0">
                <a:ln>
                  <a:noFill/>
                </a:ln>
                <a:solidFill>
                  <a:srgbClr val="7666AC"/>
                </a:solidFill>
                <a:effectLst/>
                <a:uLnTx/>
                <a:uFillTx/>
                <a:latin typeface="+mn-lt"/>
                <a:ea typeface="+mn-ea"/>
                <a:cs typeface="+mn-cs"/>
              </a:rPr>
              <a:t>MIPS M4K</a:t>
            </a: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342900" indent="-342900" eaLnBrk="0" hangingPunct="0">
              <a:spcBef>
                <a:spcPct val="20000"/>
              </a:spcBef>
              <a:buClr>
                <a:srgbClr val="E64418"/>
              </a:buClr>
              <a:buFont typeface="Wingdings" pitchFamily="2" charset="2"/>
              <a:buChar char="v"/>
            </a:pPr>
            <a:endParaRPr kumimoji="0" lang="ru-RU" sz="2400" b="1" i="0" u="none" strike="noStrike" kern="0" cap="none" spc="0" normalizeH="0" baseline="0" noProof="0" dirty="0" smtClean="0">
              <a:ln>
                <a:noFill/>
              </a:ln>
              <a:solidFill>
                <a:srgbClr val="7666AC"/>
              </a:solidFill>
              <a:effectLst/>
              <a:uLnTx/>
              <a:uFillTx/>
              <a:latin typeface="+mn-lt"/>
              <a:ea typeface="+mn-ea"/>
              <a:cs typeface="+mn-cs"/>
            </a:endParaRPr>
          </a:p>
          <a:p>
            <a:pPr marL="800100" lvl="1" indent="-342900" eaLnBrk="0" hangingPunct="0">
              <a:spcBef>
                <a:spcPct val="20000"/>
              </a:spcBef>
              <a:buClr>
                <a:srgbClr val="E64418"/>
              </a:buClr>
              <a:buFont typeface="Wingdings" pitchFamily="2" charset="2"/>
              <a:buChar char="v"/>
            </a:pPr>
            <a:r>
              <a:rPr lang="en-US" sz="2400" b="0" kern="0" dirty="0" smtClean="0">
                <a:latin typeface="+mn-lt"/>
                <a:ea typeface="+mn-ea"/>
                <a:cs typeface="+mn-cs"/>
              </a:rPr>
              <a:t>MIPS32® M4K™ Processor Core Software User’s Manual</a:t>
            </a:r>
            <a:endParaRPr kumimoji="0" lang="ru-RU" sz="2400" b="0" i="0" u="none" strike="noStrike" kern="0" cap="none" spc="0" normalizeH="0" baseline="0" noProof="0" dirty="0" smtClean="0">
              <a:ln>
                <a:noFill/>
              </a:ln>
              <a:solidFill>
                <a:srgbClr val="7666AC"/>
              </a:solidFill>
              <a:effectLst/>
              <a:uLnTx/>
              <a:uFillTx/>
              <a:latin typeface="+mn-lt"/>
              <a:ea typeface="+mn-ea"/>
              <a:cs typeface="+mn-cs"/>
            </a:endParaRPr>
          </a:p>
        </p:txBody>
      </p:sp>
      <p:sp>
        <p:nvSpPr>
          <p:cNvPr id="11" name="TextBox 10"/>
          <p:cNvSpPr txBox="1"/>
          <p:nvPr/>
        </p:nvSpPr>
        <p:spPr>
          <a:xfrm>
            <a:off x="264817" y="5815584"/>
            <a:ext cx="8531711" cy="566928"/>
          </a:xfrm>
          <a:prstGeom prst="rect">
            <a:avLst/>
          </a:prstGeom>
          <a:noFill/>
        </p:spPr>
        <p:txBody>
          <a:bodyPr wrap="square" rtlCol="0">
            <a:normAutofit fontScale="77500" lnSpcReduction="20000"/>
          </a:bodyPr>
          <a:lstStyle/>
          <a:p>
            <a:r>
              <a:rPr lang="ru-RU" dirty="0" smtClean="0"/>
              <a:t>Сохраняя преемственность от элегантного академического дизайна</a:t>
            </a:r>
            <a:r>
              <a:rPr lang="en-US" dirty="0" smtClean="0"/>
              <a:t>, </a:t>
            </a:r>
            <a:r>
              <a:rPr lang="ru-RU" dirty="0" smtClean="0"/>
              <a:t>индустриальный </a:t>
            </a:r>
            <a:r>
              <a:rPr lang="en-US" dirty="0" smtClean="0"/>
              <a:t>MIPS M4K </a:t>
            </a:r>
            <a:r>
              <a:rPr lang="ru-RU" dirty="0" smtClean="0"/>
              <a:t>оптимизирован по таймингу и содержит много опций</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Более полная диаграмма конвейера </a:t>
            </a:r>
            <a:r>
              <a:rPr lang="en-US" dirty="0" smtClean="0"/>
              <a:t>MIPS M4K</a:t>
            </a:r>
            <a:r>
              <a:rPr lang="ru-RU" dirty="0" smtClean="0"/>
              <a:t> (вариант с быстрым умножением и делением)</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 y="1546860"/>
            <a:ext cx="8839200" cy="3535680"/>
          </a:xfrm>
          <a:prstGeom prst="rect">
            <a:avLst/>
          </a:prstGeom>
          <a:noFill/>
          <a:ln w="9525">
            <a:noFill/>
            <a:miter lim="800000"/>
            <a:headEnd/>
            <a:tailEnd/>
          </a:ln>
        </p:spPr>
      </p:pic>
      <p:sp>
        <p:nvSpPr>
          <p:cNvPr id="7" name="TextBox 6"/>
          <p:cNvSpPr txBox="1"/>
          <p:nvPr/>
        </p:nvSpPr>
        <p:spPr>
          <a:xfrm>
            <a:off x="376519" y="5934635"/>
            <a:ext cx="6293222" cy="358589"/>
          </a:xfrm>
          <a:prstGeom prst="rect">
            <a:avLst/>
          </a:prstGeom>
          <a:noFill/>
        </p:spPr>
        <p:txBody>
          <a:bodyPr wrap="square" rtlCol="0">
            <a:normAutofit fontScale="62500" lnSpcReduction="20000"/>
          </a:bodyPr>
          <a:lstStyle/>
          <a:p>
            <a:pPr marL="0" lvl="1"/>
            <a:r>
              <a:rPr lang="ru-RU" sz="2400" b="0" kern="0" dirty="0" smtClean="0">
                <a:solidFill>
                  <a:schemeClr val="tx1"/>
                </a:solidFill>
              </a:rPr>
              <a:t>Источник</a:t>
            </a:r>
            <a:r>
              <a:rPr lang="en-US" sz="2400" b="0" kern="0" dirty="0" smtClean="0">
                <a:solidFill>
                  <a:schemeClr val="tx1"/>
                </a:solidFill>
              </a:rPr>
              <a:t>: MIPS32® M4K™ Processor Core Software User’s Manual</a:t>
            </a:r>
            <a:endParaRPr lang="ru-RU" sz="2400" b="0" kern="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Иллюстрация форвардинга в конвейере </a:t>
            </a:r>
            <a:r>
              <a:rPr lang="en-US" dirty="0" smtClean="0"/>
              <a:t>MIPS M4K</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62000" y="2324100"/>
            <a:ext cx="7620000" cy="2895600"/>
          </a:xfrm>
          <a:prstGeom prst="rect">
            <a:avLst/>
          </a:prstGeom>
          <a:noFill/>
          <a:ln w="9525">
            <a:noFill/>
            <a:miter lim="800000"/>
            <a:headEnd/>
            <a:tailEnd/>
          </a:ln>
        </p:spPr>
      </p:pic>
      <p:sp>
        <p:nvSpPr>
          <p:cNvPr id="5" name="TextBox 4"/>
          <p:cNvSpPr txBox="1"/>
          <p:nvPr/>
        </p:nvSpPr>
        <p:spPr>
          <a:xfrm>
            <a:off x="923366" y="5925670"/>
            <a:ext cx="6293222" cy="358589"/>
          </a:xfrm>
          <a:prstGeom prst="rect">
            <a:avLst/>
          </a:prstGeom>
          <a:noFill/>
        </p:spPr>
        <p:txBody>
          <a:bodyPr wrap="square" rtlCol="0">
            <a:normAutofit fontScale="62500" lnSpcReduction="20000"/>
          </a:bodyPr>
          <a:lstStyle/>
          <a:p>
            <a:pPr marL="0" lvl="1"/>
            <a:r>
              <a:rPr lang="ru-RU" sz="2400" b="0" kern="0" dirty="0" smtClean="0">
                <a:solidFill>
                  <a:schemeClr val="tx1"/>
                </a:solidFill>
              </a:rPr>
              <a:t>Источник</a:t>
            </a:r>
            <a:r>
              <a:rPr lang="en-US" sz="2400" b="0" kern="0" dirty="0" smtClean="0">
                <a:solidFill>
                  <a:schemeClr val="tx1"/>
                </a:solidFill>
              </a:rPr>
              <a:t>: MIPS32® M4K™ Processor Core Software User’s Manual</a:t>
            </a:r>
            <a:endParaRPr lang="ru-RU" sz="2400" b="0" kern="0" dirty="0" smtClean="0">
              <a:solidFill>
                <a:schemeClr val="tx1"/>
              </a:solidFill>
            </a:endParaRPr>
          </a:p>
        </p:txBody>
      </p:sp>
      <p:sp>
        <p:nvSpPr>
          <p:cNvPr id="8" name="TextBox 7"/>
          <p:cNvSpPr txBox="1"/>
          <p:nvPr/>
        </p:nvSpPr>
        <p:spPr>
          <a:xfrm>
            <a:off x="815788" y="1434354"/>
            <a:ext cx="7082117" cy="403412"/>
          </a:xfrm>
          <a:prstGeom prst="rect">
            <a:avLst/>
          </a:prstGeom>
          <a:noFill/>
        </p:spPr>
        <p:txBody>
          <a:bodyPr wrap="square" rtlCol="0">
            <a:normAutofit fontScale="70000" lnSpcReduction="20000"/>
          </a:bodyPr>
          <a:lstStyle/>
          <a:p>
            <a:pPr marL="0" lvl="1"/>
            <a:r>
              <a:rPr lang="ru-RU" sz="2400" b="0" kern="0" dirty="0" smtClean="0">
                <a:solidFill>
                  <a:schemeClr val="tx1"/>
                </a:solidFill>
              </a:rPr>
              <a:t>Форвардинг позволяет избежать остановок конвейера (</a:t>
            </a:r>
            <a:r>
              <a:rPr lang="en-US" sz="2400" b="0" kern="0" dirty="0" smtClean="0">
                <a:solidFill>
                  <a:schemeClr val="tx1"/>
                </a:solidFill>
              </a:rPr>
              <a:t>stall </a:t>
            </a:r>
            <a:r>
              <a:rPr lang="ru-RU" sz="2400" b="0" kern="0" dirty="0" smtClean="0">
                <a:solidFill>
                  <a:schemeClr val="tx1"/>
                </a:solidFill>
              </a:rPr>
              <a:t>и </a:t>
            </a:r>
            <a:r>
              <a:rPr lang="en-US" sz="2400" b="0" kern="0" dirty="0" smtClean="0">
                <a:solidFill>
                  <a:schemeClr val="tx1"/>
                </a:solidFill>
              </a:rPr>
              <a:t>slip)</a:t>
            </a:r>
            <a:endParaRPr lang="ru-RU" sz="2400" b="0" kern="0" dirty="0" smtClean="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37483</TotalTime>
  <Words>2068</Words>
  <Application>Microsoft Office PowerPoint</Application>
  <PresentationFormat>On-screen Show (4:3)</PresentationFormat>
  <Paragraphs>393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1_New Horizontal MIPS Confidential with Sales_Disclaimer</vt:lpstr>
      <vt:lpstr>Slide 1</vt:lpstr>
      <vt:lpstr>Чем ядра MIPS M4K, M14K и microAptiv хороши для микроконтроллеров?</vt:lpstr>
      <vt:lpstr>Лучшая производительность в своем классе</vt:lpstr>
      <vt:lpstr>Slide 4</vt:lpstr>
      <vt:lpstr>Спецификации для следущего ядра - microAptiv</vt:lpstr>
      <vt:lpstr>Главные особенности</vt:lpstr>
      <vt:lpstr>Конвейер M4K напоминает конвейер из учебников</vt:lpstr>
      <vt:lpstr>Более полная диаграмма конвейера MIPS M4K (вариант с быстрым умножением и делением)</vt:lpstr>
      <vt:lpstr>Иллюстрация форвардинга в конвейере MIPS M4K</vt:lpstr>
      <vt:lpstr>16-битные наборы инструкций – MIPS16e и microMIPS</vt:lpstr>
      <vt:lpstr>Пример 32-битной и 16-битной команд</vt:lpstr>
      <vt:lpstr>Общие задачи устройства управления памятью - Memory Management Unit (MMU)</vt:lpstr>
      <vt:lpstr>Два варианта трансляции виртуальных адресов в архитектуре MIPS</vt:lpstr>
      <vt:lpstr>Принцип реализации MMU с помощью TLB</vt:lpstr>
      <vt:lpstr>Реализация MMU в MIPS M14Kc и microAptiv MPU</vt:lpstr>
      <vt:lpstr>Реализация MMU с помощью FMT</vt:lpstr>
      <vt:lpstr>Карта виртуальных адресов M4K</vt:lpstr>
      <vt:lpstr>Трансляция виртуальных адресов в физические с помощью Fixed Mapping Translation в user mode</vt:lpstr>
      <vt:lpstr>Трансляция виртуальных адресов в физические с помощью Fixed Mapping Translation в kernel mode</vt:lpstr>
      <vt:lpstr>Но в PIC32 адресное пространство пользователя вообще не используется</vt:lpstr>
      <vt:lpstr>Новый способ защиты памяти- Memory Protection Unit</vt:lpstr>
      <vt:lpstr>Устройство защиты памяти – Memory Protection Unit</vt:lpstr>
      <vt:lpstr>Умножение и деление</vt:lpstr>
      <vt:lpstr>Зачем нужна специальная команда умножения со сложением - MADD?</vt:lpstr>
      <vt:lpstr>Новое ядро M14KE / microAptiv реализует большое набор инструкций для DSP</vt:lpstr>
      <vt:lpstr>Пример команды из DSP-расширения</vt:lpstr>
      <vt:lpstr>MIPS M14KE / microAptiv - объединение двух трендов в эволюции микроконтроллеров и DSP</vt:lpstr>
      <vt:lpstr>Новые инструкции для эксклюзивного доступа</vt:lpstr>
      <vt:lpstr>Оптимизация обработки прерываний в M14K и microAptiv</vt:lpstr>
      <vt:lpstr>Экстра: Простор для инноваций в системах на кристалле</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1300</cp:revision>
  <dcterms:created xsi:type="dcterms:W3CDTF">2011-02-09T22:38:41Z</dcterms:created>
  <dcterms:modified xsi:type="dcterms:W3CDTF">2012-11-20T15:28:09Z</dcterms:modified>
</cp:coreProperties>
</file>