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29"/>
  </p:notesMasterIdLst>
  <p:handoutMasterIdLst>
    <p:handoutMasterId r:id="rId30"/>
  </p:handoutMasterIdLst>
  <p:sldIdLst>
    <p:sldId id="525" r:id="rId2"/>
    <p:sldId id="551" r:id="rId3"/>
    <p:sldId id="588" r:id="rId4"/>
    <p:sldId id="570" r:id="rId5"/>
    <p:sldId id="569" r:id="rId6"/>
    <p:sldId id="554" r:id="rId7"/>
    <p:sldId id="581" r:id="rId8"/>
    <p:sldId id="560" r:id="rId9"/>
    <p:sldId id="585" r:id="rId10"/>
    <p:sldId id="558" r:id="rId11"/>
    <p:sldId id="590" r:id="rId12"/>
    <p:sldId id="591" r:id="rId13"/>
    <p:sldId id="589" r:id="rId14"/>
    <p:sldId id="587" r:id="rId15"/>
    <p:sldId id="583" r:id="rId16"/>
    <p:sldId id="584" r:id="rId17"/>
    <p:sldId id="571" r:id="rId18"/>
    <p:sldId id="572" r:id="rId19"/>
    <p:sldId id="573" r:id="rId20"/>
    <p:sldId id="574" r:id="rId21"/>
    <p:sldId id="575" r:id="rId22"/>
    <p:sldId id="576" r:id="rId23"/>
    <p:sldId id="577" r:id="rId24"/>
    <p:sldId id="579" r:id="rId25"/>
    <p:sldId id="582" r:id="rId26"/>
    <p:sldId id="578" r:id="rId27"/>
    <p:sldId id="549" r:id="rId28"/>
  </p:sldIdLst>
  <p:sldSz cx="9144000" cy="6858000" type="screen4x3"/>
  <p:notesSz cx="7010400" cy="9296400"/>
  <p:defaultTextStyle>
    <a:defPPr>
      <a:defRPr lang="en-US"/>
    </a:defPPr>
    <a:lvl1pPr algn="l" rtl="0" fontAlgn="base">
      <a:spcBef>
        <a:spcPct val="0"/>
      </a:spcBef>
      <a:spcAft>
        <a:spcPct val="0"/>
      </a:spcAft>
      <a:defRPr sz="2000" b="1" kern="1200">
        <a:solidFill>
          <a:srgbClr val="7666AC"/>
        </a:solidFill>
        <a:latin typeface="Arial" charset="0"/>
        <a:ea typeface="MS PGothic" pitchFamily="34" charset="-128"/>
        <a:cs typeface="Arial" charset="0"/>
      </a:defRPr>
    </a:lvl1pPr>
    <a:lvl2pPr marL="457200" algn="l" rtl="0" fontAlgn="base">
      <a:spcBef>
        <a:spcPct val="0"/>
      </a:spcBef>
      <a:spcAft>
        <a:spcPct val="0"/>
      </a:spcAft>
      <a:defRPr sz="2000" b="1" kern="1200">
        <a:solidFill>
          <a:srgbClr val="7666AC"/>
        </a:solidFill>
        <a:latin typeface="Arial" charset="0"/>
        <a:ea typeface="MS PGothic" pitchFamily="34" charset="-128"/>
        <a:cs typeface="Arial" charset="0"/>
      </a:defRPr>
    </a:lvl2pPr>
    <a:lvl3pPr marL="914400" algn="l" rtl="0" fontAlgn="base">
      <a:spcBef>
        <a:spcPct val="0"/>
      </a:spcBef>
      <a:spcAft>
        <a:spcPct val="0"/>
      </a:spcAft>
      <a:defRPr sz="2000" b="1" kern="1200">
        <a:solidFill>
          <a:srgbClr val="7666AC"/>
        </a:solidFill>
        <a:latin typeface="Arial" charset="0"/>
        <a:ea typeface="MS PGothic" pitchFamily="34" charset="-128"/>
        <a:cs typeface="Arial" charset="0"/>
      </a:defRPr>
    </a:lvl3pPr>
    <a:lvl4pPr marL="1371600" algn="l" rtl="0" fontAlgn="base">
      <a:spcBef>
        <a:spcPct val="0"/>
      </a:spcBef>
      <a:spcAft>
        <a:spcPct val="0"/>
      </a:spcAft>
      <a:defRPr sz="2000" b="1" kern="1200">
        <a:solidFill>
          <a:srgbClr val="7666AC"/>
        </a:solidFill>
        <a:latin typeface="Arial" charset="0"/>
        <a:ea typeface="MS PGothic" pitchFamily="34" charset="-128"/>
        <a:cs typeface="Arial" charset="0"/>
      </a:defRPr>
    </a:lvl4pPr>
    <a:lvl5pPr marL="1828800" algn="l" rtl="0" fontAlgn="base">
      <a:spcBef>
        <a:spcPct val="0"/>
      </a:spcBef>
      <a:spcAft>
        <a:spcPct val="0"/>
      </a:spcAft>
      <a:defRPr sz="2000" b="1" kern="1200">
        <a:solidFill>
          <a:srgbClr val="7666AC"/>
        </a:solidFill>
        <a:latin typeface="Arial" charset="0"/>
        <a:ea typeface="MS PGothic" pitchFamily="34" charset="-128"/>
        <a:cs typeface="Arial" charset="0"/>
      </a:defRPr>
    </a:lvl5pPr>
    <a:lvl6pPr marL="2286000" algn="l" defTabSz="914400" rtl="0" eaLnBrk="1" latinLnBrk="0" hangingPunct="1">
      <a:defRPr sz="2000" b="1" kern="1200">
        <a:solidFill>
          <a:srgbClr val="7666AC"/>
        </a:solidFill>
        <a:latin typeface="Arial" charset="0"/>
        <a:ea typeface="MS PGothic" pitchFamily="34" charset="-128"/>
        <a:cs typeface="Arial" charset="0"/>
      </a:defRPr>
    </a:lvl6pPr>
    <a:lvl7pPr marL="2743200" algn="l" defTabSz="914400" rtl="0" eaLnBrk="1" latinLnBrk="0" hangingPunct="1">
      <a:defRPr sz="2000" b="1" kern="1200">
        <a:solidFill>
          <a:srgbClr val="7666AC"/>
        </a:solidFill>
        <a:latin typeface="Arial" charset="0"/>
        <a:ea typeface="MS PGothic" pitchFamily="34" charset="-128"/>
        <a:cs typeface="Arial" charset="0"/>
      </a:defRPr>
    </a:lvl7pPr>
    <a:lvl8pPr marL="3200400" algn="l" defTabSz="914400" rtl="0" eaLnBrk="1" latinLnBrk="0" hangingPunct="1">
      <a:defRPr sz="2000" b="1" kern="1200">
        <a:solidFill>
          <a:srgbClr val="7666AC"/>
        </a:solidFill>
        <a:latin typeface="Arial" charset="0"/>
        <a:ea typeface="MS PGothic" pitchFamily="34" charset="-128"/>
        <a:cs typeface="Arial" charset="0"/>
      </a:defRPr>
    </a:lvl8pPr>
    <a:lvl9pPr marL="3657600" algn="l" defTabSz="914400" rtl="0" eaLnBrk="1" latinLnBrk="0" hangingPunct="1">
      <a:defRPr sz="2000" b="1" kern="1200">
        <a:solidFill>
          <a:srgbClr val="7666AC"/>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76AC"/>
    <a:srgbClr val="485FAA"/>
    <a:srgbClr val="7666AC"/>
    <a:srgbClr val="AA1B81"/>
    <a:srgbClr val="7F1461"/>
    <a:srgbClr val="7666AD"/>
    <a:srgbClr val="00A1AC"/>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3" autoAdjust="0"/>
    <p:restoredTop sz="89130" autoAdjust="0"/>
  </p:normalViewPr>
  <p:slideViewPr>
    <p:cSldViewPr snapToGrid="0">
      <p:cViewPr varScale="1">
        <p:scale>
          <a:sx n="85" d="100"/>
          <a:sy n="85" d="100"/>
        </p:scale>
        <p:origin x="-802" y="-8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3E7FF47D-1802-4678-B741-50ABA730FAF0}" type="datetimeFigureOut">
              <a:rPr lang="en-US"/>
              <a:pPr>
                <a:defRPr/>
              </a:pPr>
              <a:t>11/19/2012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E4BAA3B8-09B9-4FB9-8BE3-EAB393A65E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5"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fld id="{6AD0EAE1-A942-4EE8-A66B-AE741CDF11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2288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341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PT.jpg"/>
          <p:cNvPicPr>
            <a:picLocks noChangeAspect="1"/>
          </p:cNvPicPr>
          <p:nvPr/>
        </p:nvPicPr>
        <p:blipFill>
          <a:blip r:embed="rId13" cstate="print"/>
          <a:srcRect/>
          <a:stretch>
            <a:fillRect/>
          </a:stretch>
        </p:blipFill>
        <p:spPr bwMode="auto">
          <a:xfrm>
            <a:off x="0" y="0"/>
            <a:ext cx="9144000" cy="6850063"/>
          </a:xfrm>
          <a:prstGeom prst="rect">
            <a:avLst/>
          </a:prstGeom>
          <a:noFill/>
          <a:ln w="9525">
            <a:noFill/>
            <a:miter lim="800000"/>
            <a:headEnd/>
            <a:tailEnd/>
          </a:ln>
        </p:spPr>
      </p:pic>
      <p:pic>
        <p:nvPicPr>
          <p:cNvPr id="1027" name="Picture 7" descr="MIPS-Logo-white"/>
          <p:cNvPicPr>
            <a:picLocks noChangeAspect="1" noChangeArrowheads="1"/>
          </p:cNvPicPr>
          <p:nvPr/>
        </p:nvPicPr>
        <p:blipFill>
          <a:blip r:embed="rId14" cstate="print"/>
          <a:srcRect/>
          <a:stretch>
            <a:fillRect/>
          </a:stretch>
        </p:blipFill>
        <p:spPr bwMode="invGray">
          <a:xfrm>
            <a:off x="8077200" y="6608763"/>
            <a:ext cx="836613" cy="192087"/>
          </a:xfrm>
          <a:prstGeom prst="rect">
            <a:avLst/>
          </a:prstGeom>
          <a:noFill/>
          <a:ln w="9525">
            <a:noFill/>
            <a:miter lim="800000"/>
            <a:headEnd/>
            <a:tailEnd/>
          </a:ln>
        </p:spPr>
      </p:pic>
      <p:sp>
        <p:nvSpPr>
          <p:cNvPr id="15" name="Rectangle 18"/>
          <p:cNvSpPr>
            <a:spLocks noChangeArrowheads="1"/>
          </p:cNvSpPr>
          <p:nvPr/>
        </p:nvSpPr>
        <p:spPr bwMode="auto">
          <a:xfrm>
            <a:off x="9525" y="6583363"/>
            <a:ext cx="323850" cy="228600"/>
          </a:xfrm>
          <a:prstGeom prst="rect">
            <a:avLst/>
          </a:prstGeom>
          <a:noFill/>
          <a:ln w="9525">
            <a:noFill/>
            <a:miter lim="800000"/>
            <a:headEnd/>
            <a:tailEnd/>
          </a:ln>
          <a:effectLst/>
        </p:spPr>
        <p:txBody>
          <a:bodyPr wrap="none">
            <a:spAutoFit/>
          </a:bodyPr>
          <a:lstStyle/>
          <a:p>
            <a:pPr algn="ctr">
              <a:defRPr/>
            </a:pPr>
            <a:fld id="{80403A2B-26D7-44AE-821F-F3515E626535}" type="slidenum">
              <a:rPr lang="en-US" sz="900" b="0">
                <a:solidFill>
                  <a:schemeClr val="tx2"/>
                </a:solidFill>
                <a:ea typeface="ＭＳ Ｐゴシック" charset="0"/>
                <a:cs typeface="ＭＳ Ｐゴシック" charset="0"/>
              </a:rPr>
              <a:pPr algn="ctr">
                <a:defRPr/>
              </a:pPr>
              <a:t>‹#›</a:t>
            </a:fld>
            <a:endParaRPr lang="en-US" sz="900" b="0">
              <a:solidFill>
                <a:schemeClr val="tx2"/>
              </a:solidFill>
              <a:ea typeface="ＭＳ Ｐゴシック" charset="0"/>
              <a:cs typeface="ＭＳ Ｐゴシック" charset="0"/>
            </a:endParaRPr>
          </a:p>
        </p:txBody>
      </p:sp>
      <p:sp>
        <p:nvSpPr>
          <p:cNvPr id="16" name="Text Box 27"/>
          <p:cNvSpPr txBox="1">
            <a:spLocks noChangeArrowheads="1"/>
          </p:cNvSpPr>
          <p:nvPr/>
        </p:nvSpPr>
        <p:spPr bwMode="auto">
          <a:xfrm>
            <a:off x="1962150" y="6588125"/>
            <a:ext cx="5886450" cy="230188"/>
          </a:xfrm>
          <a:prstGeom prst="rect">
            <a:avLst/>
          </a:prstGeom>
          <a:noFill/>
          <a:ln w="9525" algn="ctr">
            <a:noFill/>
            <a:miter lim="800000"/>
            <a:headEnd/>
            <a:tailEnd/>
          </a:ln>
          <a:effectLst/>
        </p:spPr>
        <p:txBody>
          <a:bodyPr>
            <a:spAutoFit/>
          </a:bodyPr>
          <a:lstStyle/>
          <a:p>
            <a:pPr algn="ctr">
              <a:defRPr/>
            </a:pPr>
            <a:r>
              <a:rPr lang="en-US" sz="900" b="0" dirty="0">
                <a:solidFill>
                  <a:srgbClr val="333333"/>
                </a:solidFill>
                <a:ea typeface="ＭＳ Ｐゴシック" charset="0"/>
              </a:rPr>
              <a:t>© 2012 MIPS Technologies, Inc. All rights reserved.</a:t>
            </a:r>
          </a:p>
        </p:txBody>
      </p:sp>
      <p:sp>
        <p:nvSpPr>
          <p:cNvPr id="1030" name="Title Placeholder 1"/>
          <p:cNvSpPr>
            <a:spLocks noGrp="1"/>
          </p:cNvSpPr>
          <p:nvPr>
            <p:ph type="title"/>
          </p:nvPr>
        </p:nvSpPr>
        <p:spPr bwMode="auto">
          <a:xfrm>
            <a:off x="152400" y="762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52400" y="1143000"/>
            <a:ext cx="8839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6" r:id="rId1"/>
    <p:sldLayoutId id="2147483895" r:id="rId2"/>
    <p:sldLayoutId id="2147483894" r:id="rId3"/>
    <p:sldLayoutId id="2147483893" r:id="rId4"/>
    <p:sldLayoutId id="2147483892" r:id="rId5"/>
    <p:sldLayoutId id="2147483891" r:id="rId6"/>
    <p:sldLayoutId id="2147483890" r:id="rId7"/>
    <p:sldLayoutId id="2147483889" r:id="rId8"/>
    <p:sldLayoutId id="2147483888" r:id="rId9"/>
    <p:sldLayoutId id="2147483887" r:id="rId10"/>
    <p:sldLayoutId id="2147483886"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E64418"/>
        </a:buClr>
        <a:buFont typeface="Wingdings" pitchFamily="2" charset="2"/>
        <a:buChar char="v"/>
        <a:defRPr sz="2400" b="1">
          <a:solidFill>
            <a:srgbClr val="7666AC"/>
          </a:solidFill>
          <a:latin typeface="+mn-lt"/>
          <a:ea typeface="+mn-ea"/>
          <a:cs typeface="+mn-cs"/>
        </a:defRPr>
      </a:lvl1pPr>
      <a:lvl2pPr marL="742950" indent="-285750" algn="l" rtl="0" eaLnBrk="0" fontAlgn="base" hangingPunct="0">
        <a:spcBef>
          <a:spcPct val="20000"/>
        </a:spcBef>
        <a:spcAft>
          <a:spcPct val="0"/>
        </a:spcAft>
        <a:buClr>
          <a:srgbClr val="8EC000"/>
        </a:buClr>
        <a:buFont typeface="Wingdings" pitchFamily="2" charset="2"/>
        <a:buChar char="§"/>
        <a:defRPr sz="2000">
          <a:solidFill>
            <a:srgbClr val="7666AC"/>
          </a:solidFill>
          <a:latin typeface="+mn-lt"/>
        </a:defRPr>
      </a:lvl2pPr>
      <a:lvl3pPr marL="1143000" indent="-228600" algn="l" rtl="0" eaLnBrk="0" fontAlgn="base" hangingPunct="0">
        <a:spcBef>
          <a:spcPct val="20000"/>
        </a:spcBef>
        <a:spcAft>
          <a:spcPct val="0"/>
        </a:spcAft>
        <a:buClr>
          <a:srgbClr val="8EC000"/>
        </a:buClr>
        <a:buFont typeface="Arial" charset="0"/>
        <a:buChar char="•"/>
        <a:defRPr>
          <a:solidFill>
            <a:srgbClr val="7666AC"/>
          </a:solidFill>
          <a:latin typeface="+mn-lt"/>
        </a:defRPr>
      </a:lvl3pPr>
      <a:lvl4pPr marL="1600200" indent="-228600" algn="l" rtl="0" eaLnBrk="0" fontAlgn="base" hangingPunct="0">
        <a:spcBef>
          <a:spcPct val="20000"/>
        </a:spcBef>
        <a:spcAft>
          <a:spcPct val="0"/>
        </a:spcAft>
        <a:buClr>
          <a:srgbClr val="8EC000"/>
        </a:buClr>
        <a:buFont typeface="Wingdings" pitchFamily="2" charset="2"/>
        <a:buChar char="§"/>
        <a:defRPr sz="1600">
          <a:solidFill>
            <a:srgbClr val="7666AC"/>
          </a:solidFill>
          <a:latin typeface="+mn-lt"/>
        </a:defRPr>
      </a:lvl4pPr>
      <a:lvl5pPr marL="2057400" indent="-228600" algn="l" rtl="0" eaLnBrk="0" fontAlgn="base" hangingPunct="0">
        <a:spcBef>
          <a:spcPct val="20000"/>
        </a:spcBef>
        <a:spcAft>
          <a:spcPct val="0"/>
        </a:spcAft>
        <a:buClr>
          <a:srgbClr val="8EC000"/>
        </a:buClr>
        <a:buFont typeface="Arial" charset="0"/>
        <a:buChar char="•"/>
        <a:defRPr sz="1600">
          <a:solidFill>
            <a:srgbClr val="7666AC"/>
          </a:solidFill>
          <a:latin typeface="+mn-lt"/>
        </a:defRPr>
      </a:lvl5pPr>
      <a:lvl6pPr marL="2514600" indent="-228600" algn="l" rtl="0" fontAlgn="base">
        <a:spcBef>
          <a:spcPct val="20000"/>
        </a:spcBef>
        <a:spcAft>
          <a:spcPct val="0"/>
        </a:spcAft>
        <a:buClr>
          <a:srgbClr val="8EC000"/>
        </a:buClr>
        <a:buFont typeface="Arial" charset="0"/>
        <a:buChar char="•"/>
        <a:defRPr sz="1600">
          <a:solidFill>
            <a:srgbClr val="7666AC"/>
          </a:solidFill>
          <a:latin typeface="+mn-lt"/>
        </a:defRPr>
      </a:lvl6pPr>
      <a:lvl7pPr marL="2971800" indent="-228600" algn="l" rtl="0" fontAlgn="base">
        <a:spcBef>
          <a:spcPct val="20000"/>
        </a:spcBef>
        <a:spcAft>
          <a:spcPct val="0"/>
        </a:spcAft>
        <a:buClr>
          <a:srgbClr val="8EC000"/>
        </a:buClr>
        <a:buFont typeface="Arial" charset="0"/>
        <a:buChar char="•"/>
        <a:defRPr sz="1600">
          <a:solidFill>
            <a:srgbClr val="7666AC"/>
          </a:solidFill>
          <a:latin typeface="+mn-lt"/>
        </a:defRPr>
      </a:lvl7pPr>
      <a:lvl8pPr marL="3429000" indent="-228600" algn="l" rtl="0" fontAlgn="base">
        <a:spcBef>
          <a:spcPct val="20000"/>
        </a:spcBef>
        <a:spcAft>
          <a:spcPct val="0"/>
        </a:spcAft>
        <a:buClr>
          <a:srgbClr val="8EC000"/>
        </a:buClr>
        <a:buFont typeface="Arial" charset="0"/>
        <a:buChar char="•"/>
        <a:defRPr sz="1600">
          <a:solidFill>
            <a:srgbClr val="7666AC"/>
          </a:solidFill>
          <a:latin typeface="+mn-lt"/>
        </a:defRPr>
      </a:lvl8pPr>
      <a:lvl9pPr marL="3886200" indent="-228600" algn="l" rtl="0" fontAlgn="base">
        <a:spcBef>
          <a:spcPct val="20000"/>
        </a:spcBef>
        <a:spcAft>
          <a:spcPct val="0"/>
        </a:spcAft>
        <a:buClr>
          <a:srgbClr val="8EC000"/>
        </a:buClr>
        <a:buFont typeface="Arial" charset="0"/>
        <a:buChar char="•"/>
        <a:defRPr sz="1600">
          <a:solidFill>
            <a:srgbClr val="7666A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de.google.com/p/pic32-examples/source/browse/trunk/tedious/011_fpga_coprocessor_ports_3.X/"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outputlogic.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code.google.com/p/uos-embedde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chipkit.org/wiki/index.php?title=MPIDE_Install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cstate="print"/>
          <a:srcRect/>
          <a:stretch>
            <a:fillRect/>
          </a:stretch>
        </p:blipFill>
        <p:spPr bwMode="auto">
          <a:xfrm>
            <a:off x="646113" y="3006725"/>
            <a:ext cx="2514600" cy="576263"/>
          </a:xfrm>
          <a:prstGeom prst="rect">
            <a:avLst/>
          </a:prstGeom>
          <a:noFill/>
          <a:ln w="9525">
            <a:noFill/>
            <a:miter lim="800000"/>
            <a:headEnd/>
            <a:tailEnd/>
          </a:ln>
        </p:spPr>
      </p:pic>
      <p:sp>
        <p:nvSpPr>
          <p:cNvPr id="15362" name="Line 9"/>
          <p:cNvSpPr>
            <a:spLocks noChangeShapeType="1"/>
          </p:cNvSpPr>
          <p:nvPr/>
        </p:nvSpPr>
        <p:spPr bwMode="auto">
          <a:xfrm>
            <a:off x="3478213" y="1935163"/>
            <a:ext cx="0" cy="2724150"/>
          </a:xfrm>
          <a:prstGeom prst="line">
            <a:avLst/>
          </a:prstGeom>
          <a:noFill/>
          <a:ln w="19050">
            <a:solidFill>
              <a:srgbClr val="C8C8C8">
                <a:alpha val="72156"/>
              </a:srgbClr>
            </a:solidFill>
            <a:round/>
            <a:headEnd/>
            <a:tailEnd/>
          </a:ln>
        </p:spPr>
        <p:txBody>
          <a:bodyPr wrap="none" anchor="ctr"/>
          <a:lstStyle/>
          <a:p>
            <a:endParaRPr lang="en-US"/>
          </a:p>
        </p:txBody>
      </p:sp>
      <p:sp>
        <p:nvSpPr>
          <p:cNvPr id="15363" name="Title 16"/>
          <p:cNvSpPr txBox="1">
            <a:spLocks/>
          </p:cNvSpPr>
          <p:nvPr/>
        </p:nvSpPr>
        <p:spPr bwMode="auto">
          <a:xfrm>
            <a:off x="3657600" y="1914525"/>
            <a:ext cx="4937125" cy="1958975"/>
          </a:xfrm>
          <a:prstGeom prst="rect">
            <a:avLst/>
          </a:prstGeom>
          <a:noFill/>
          <a:ln w="9525">
            <a:noFill/>
            <a:miter lim="800000"/>
            <a:headEnd/>
            <a:tailEnd/>
          </a:ln>
        </p:spPr>
        <p:txBody>
          <a:bodyPr anchor="ctr"/>
          <a:lstStyle/>
          <a:p>
            <a:r>
              <a:rPr lang="en-US" sz="3200" dirty="0" smtClean="0">
                <a:solidFill>
                  <a:srgbClr val="404040"/>
                </a:solidFill>
                <a:ea typeface="Arial Unicode MS" pitchFamily="34" charset="-128"/>
                <a:cs typeface="Arial Unicode MS" pitchFamily="34" charset="-128"/>
              </a:rPr>
              <a:t>Microchip PIC32 – </a:t>
            </a:r>
            <a:r>
              <a:rPr lang="ru-RU" sz="3200" dirty="0" smtClean="0">
                <a:solidFill>
                  <a:srgbClr val="404040"/>
                </a:solidFill>
                <a:ea typeface="Arial Unicode MS" pitchFamily="34" charset="-128"/>
                <a:cs typeface="Arial Unicode MS" pitchFamily="34" charset="-128"/>
              </a:rPr>
              <a:t>микроконтроллер с ядром </a:t>
            </a:r>
            <a:r>
              <a:rPr lang="en-US" sz="3200" dirty="0" smtClean="0">
                <a:solidFill>
                  <a:srgbClr val="404040"/>
                </a:solidFill>
                <a:ea typeface="Arial Unicode MS" pitchFamily="34" charset="-128"/>
                <a:cs typeface="Arial Unicode MS" pitchFamily="34" charset="-128"/>
              </a:rPr>
              <a:t>MIPS</a:t>
            </a:r>
            <a:endParaRPr lang="en-US" sz="3200" dirty="0">
              <a:solidFill>
                <a:srgbClr val="404040"/>
              </a:solidFill>
              <a:ea typeface="Arial Unicode MS" pitchFamily="34" charset="-128"/>
              <a:cs typeface="Arial Unicode MS" pitchFamily="34" charset="-128"/>
            </a:endParaRPr>
          </a:p>
        </p:txBody>
      </p:sp>
      <p:sp>
        <p:nvSpPr>
          <p:cNvPr id="15364" name="Text Placeholder 10"/>
          <p:cNvSpPr>
            <a:spLocks noGrp="1"/>
          </p:cNvSpPr>
          <p:nvPr>
            <p:ph type="body" sz="quarter" idx="4294967295"/>
          </p:nvPr>
        </p:nvSpPr>
        <p:spPr>
          <a:xfrm>
            <a:off x="3630613" y="4262438"/>
            <a:ext cx="4800600" cy="1600200"/>
          </a:xfrm>
        </p:spPr>
        <p:txBody>
          <a:bodyPr/>
          <a:lstStyle/>
          <a:p>
            <a:pPr eaLnBrk="1" hangingPunct="1">
              <a:buClr>
                <a:schemeClr val="accent2"/>
              </a:buClr>
              <a:buFont typeface="Wingdings" pitchFamily="2" charset="2"/>
              <a:buNone/>
            </a:pPr>
            <a:r>
              <a:rPr lang="ru-RU" sz="1800" dirty="0" smtClean="0">
                <a:solidFill>
                  <a:srgbClr val="8C8C8C"/>
                </a:solidFill>
              </a:rPr>
              <a:t>Юрий Панчул</a:t>
            </a:r>
            <a:r>
              <a:rPr lang="en-US" sz="1800" dirty="0" smtClean="0">
                <a:solidFill>
                  <a:srgbClr val="8C8C8C"/>
                </a:solidFill>
              </a:rPr>
              <a:t> </a:t>
            </a:r>
          </a:p>
          <a:p>
            <a:pPr eaLnBrk="1" hangingPunct="1">
              <a:buClr>
                <a:schemeClr val="accent2"/>
              </a:buClr>
              <a:buFont typeface="Wingdings" pitchFamily="2" charset="2"/>
              <a:buNone/>
            </a:pPr>
            <a:r>
              <a:rPr lang="ru-RU" sz="1800" dirty="0" smtClean="0">
                <a:solidFill>
                  <a:srgbClr val="8C8C8C"/>
                </a:solidFill>
              </a:rPr>
              <a:t>Старший инженер</a:t>
            </a:r>
            <a:endParaRPr lang="en-US" sz="1800" dirty="0" smtClean="0">
              <a:solidFill>
                <a:srgbClr val="8C8C8C"/>
              </a:solidFill>
            </a:endParaRPr>
          </a:p>
          <a:p>
            <a:pPr eaLnBrk="1" hangingPunct="1">
              <a:buClr>
                <a:schemeClr val="accent2"/>
              </a:buClr>
              <a:buFont typeface="Wingdings" pitchFamily="2" charset="2"/>
              <a:buNone/>
            </a:pPr>
            <a:endParaRPr lang="en-US" sz="1800" dirty="0" smtClean="0">
              <a:solidFill>
                <a:srgbClr val="8C8C8C"/>
              </a:solidFill>
            </a:endParaRPr>
          </a:p>
          <a:p>
            <a:pPr eaLnBrk="1" hangingPunct="1">
              <a:buClr>
                <a:schemeClr val="accent2"/>
              </a:buClr>
              <a:buFont typeface="Wingdings" pitchFamily="2" charset="2"/>
              <a:buNone/>
            </a:pPr>
            <a:r>
              <a:rPr lang="ru-RU" sz="1800" dirty="0" smtClean="0">
                <a:solidFill>
                  <a:srgbClr val="8C8C8C"/>
                </a:solidFill>
              </a:rPr>
              <a:t>20 октября 2012 года</a:t>
            </a:r>
            <a:endParaRPr lang="en-US" sz="1800" dirty="0" smtClean="0">
              <a:solidFill>
                <a:srgbClr val="8C8C8C"/>
              </a:solidFill>
            </a:endParaRPr>
          </a:p>
          <a:p>
            <a:pPr eaLnBrk="1" hangingPunct="1">
              <a:buClr>
                <a:schemeClr val="accent2"/>
              </a:buClr>
              <a:buFont typeface="Wingdings" pitchFamily="2" charset="2"/>
              <a:buNone/>
            </a:pPr>
            <a:endParaRPr lang="en-US" sz="1800" dirty="0" smtClean="0">
              <a:solidFill>
                <a:srgbClr val="8C8C8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Последовательные интерфейсы коммуникации – какой </a:t>
            </a:r>
            <a:r>
              <a:rPr lang="ru-RU" dirty="0" smtClean="0"/>
              <a:t>выбрать - 1</a:t>
            </a:r>
            <a:endParaRPr lang="en-US" dirty="0"/>
          </a:p>
        </p:txBody>
      </p:sp>
      <p:sp>
        <p:nvSpPr>
          <p:cNvPr id="3" name="Content Placeholder 2"/>
          <p:cNvSpPr>
            <a:spLocks noGrp="1"/>
          </p:cNvSpPr>
          <p:nvPr>
            <p:ph idx="1"/>
          </p:nvPr>
        </p:nvSpPr>
        <p:spPr>
          <a:xfrm>
            <a:off x="152400" y="1143000"/>
            <a:ext cx="8839200" cy="4737847"/>
          </a:xfrm>
        </p:spPr>
        <p:txBody>
          <a:bodyPr>
            <a:normAutofit fontScale="77500" lnSpcReduction="20000"/>
          </a:bodyPr>
          <a:lstStyle/>
          <a:p>
            <a:endParaRPr lang="ru-RU" dirty="0" smtClean="0"/>
          </a:p>
          <a:p>
            <a:r>
              <a:rPr lang="en-US" dirty="0" smtClean="0"/>
              <a:t>SPI</a:t>
            </a:r>
          </a:p>
          <a:p>
            <a:pPr lvl="1"/>
            <a:endParaRPr lang="ru-RU" dirty="0" smtClean="0"/>
          </a:p>
          <a:p>
            <a:pPr lvl="1"/>
            <a:r>
              <a:rPr lang="ru-RU" dirty="0" smtClean="0"/>
              <a:t>До </a:t>
            </a:r>
            <a:r>
              <a:rPr lang="en-US" dirty="0" smtClean="0"/>
              <a:t>20 </a:t>
            </a:r>
            <a:r>
              <a:rPr lang="en-US" dirty="0" err="1" smtClean="0"/>
              <a:t>Mbit</a:t>
            </a:r>
            <a:r>
              <a:rPr lang="en-US" dirty="0" smtClean="0"/>
              <a:t> / s</a:t>
            </a:r>
            <a:endParaRPr lang="ru-RU" dirty="0" smtClean="0"/>
          </a:p>
          <a:p>
            <a:pPr lvl="1"/>
            <a:r>
              <a:rPr lang="ru-RU" dirty="0" smtClean="0"/>
              <a:t>Количество устройств ограничивается количеством сигналов</a:t>
            </a:r>
          </a:p>
          <a:p>
            <a:pPr lvl="1"/>
            <a:r>
              <a:rPr lang="ru-RU" dirty="0" smtClean="0"/>
              <a:t>3 + </a:t>
            </a:r>
            <a:r>
              <a:rPr lang="en-US" dirty="0" smtClean="0"/>
              <a:t>n * CS </a:t>
            </a:r>
            <a:r>
              <a:rPr lang="ru-RU" dirty="0" smtClean="0"/>
              <a:t>сигналов</a:t>
            </a:r>
          </a:p>
          <a:p>
            <a:pPr lvl="1"/>
            <a:endParaRPr lang="ru-RU" dirty="0" smtClean="0"/>
          </a:p>
          <a:p>
            <a:r>
              <a:rPr lang="en-US" dirty="0" smtClean="0"/>
              <a:t>I</a:t>
            </a:r>
            <a:r>
              <a:rPr lang="en-US" baseline="30000" dirty="0" smtClean="0"/>
              <a:t>2</a:t>
            </a:r>
            <a:r>
              <a:rPr lang="en-US" dirty="0" smtClean="0"/>
              <a:t>C</a:t>
            </a:r>
          </a:p>
          <a:p>
            <a:pPr lvl="1"/>
            <a:endParaRPr lang="ru-RU" dirty="0" smtClean="0"/>
          </a:p>
          <a:p>
            <a:pPr lvl="1"/>
            <a:r>
              <a:rPr lang="ru-RU" dirty="0" smtClean="0"/>
              <a:t>До 1 </a:t>
            </a:r>
            <a:r>
              <a:rPr lang="en-US" dirty="0" err="1" smtClean="0"/>
              <a:t>Mbit</a:t>
            </a:r>
            <a:r>
              <a:rPr lang="en-US" dirty="0" smtClean="0"/>
              <a:t> / s</a:t>
            </a:r>
          </a:p>
          <a:p>
            <a:pPr lvl="1"/>
            <a:r>
              <a:rPr lang="ru-RU" dirty="0" smtClean="0"/>
              <a:t>До 128 устройств</a:t>
            </a:r>
          </a:p>
          <a:p>
            <a:pPr lvl="1"/>
            <a:r>
              <a:rPr lang="ru-RU" dirty="0" smtClean="0"/>
              <a:t>2 сигнала</a:t>
            </a:r>
          </a:p>
          <a:p>
            <a:endParaRPr lang="ru-RU" dirty="0" smtClean="0"/>
          </a:p>
          <a:p>
            <a:r>
              <a:rPr lang="en-US" dirty="0" smtClean="0"/>
              <a:t>UART</a:t>
            </a:r>
          </a:p>
          <a:p>
            <a:pPr lvl="1"/>
            <a:endParaRPr lang="en-US" dirty="0" smtClean="0"/>
          </a:p>
          <a:p>
            <a:pPr lvl="1"/>
            <a:r>
              <a:rPr lang="ru-RU" dirty="0" smtClean="0"/>
              <a:t>До 500 </a:t>
            </a:r>
            <a:r>
              <a:rPr lang="en-US" dirty="0" err="1" smtClean="0"/>
              <a:t>kbit</a:t>
            </a:r>
            <a:r>
              <a:rPr lang="en-US" dirty="0" smtClean="0"/>
              <a:t> / s</a:t>
            </a:r>
          </a:p>
          <a:p>
            <a:pPr lvl="1"/>
            <a:r>
              <a:rPr lang="en-US" dirty="0" smtClean="0"/>
              <a:t>Point to point (RS232), </a:t>
            </a:r>
            <a:r>
              <a:rPr lang="ru-RU" dirty="0" smtClean="0"/>
              <a:t>до 256 устройств (</a:t>
            </a:r>
            <a:r>
              <a:rPr lang="en-US" dirty="0" smtClean="0"/>
              <a:t>RS485)</a:t>
            </a:r>
          </a:p>
          <a:p>
            <a:pPr lvl="1"/>
            <a:r>
              <a:rPr lang="en-US" dirty="0" smtClean="0"/>
              <a:t>2 (+2) </a:t>
            </a:r>
            <a:r>
              <a:rPr lang="ru-RU" dirty="0" smtClean="0"/>
              <a:t>сигналов</a:t>
            </a:r>
            <a:endParaRPr lang="en-US" dirty="0"/>
          </a:p>
        </p:txBody>
      </p:sp>
      <p:sp>
        <p:nvSpPr>
          <p:cNvPr id="4" name="TextBox 3"/>
          <p:cNvSpPr txBox="1"/>
          <p:nvPr/>
        </p:nvSpPr>
        <p:spPr>
          <a:xfrm>
            <a:off x="164592" y="6121818"/>
            <a:ext cx="5633273" cy="246221"/>
          </a:xfrm>
          <a:prstGeom prst="rect">
            <a:avLst/>
          </a:prstGeom>
          <a:noFill/>
        </p:spPr>
        <p:txBody>
          <a:bodyPr wrap="none" rtlCol="0">
            <a:spAutoFit/>
          </a:bodyPr>
          <a:lstStyle/>
          <a:p>
            <a:r>
              <a:rPr lang="ru-RU" sz="1000" dirty="0" smtClean="0"/>
              <a:t>Источник</a:t>
            </a:r>
            <a:r>
              <a:rPr lang="en-US" sz="1000" dirty="0" smtClean="0"/>
              <a:t>: </a:t>
            </a:r>
            <a:r>
              <a:rPr lang="en-US" sz="1000" dirty="0" err="1" smtClean="0"/>
              <a:t>Lucio</a:t>
            </a:r>
            <a:r>
              <a:rPr lang="en-US" sz="1000" dirty="0" smtClean="0"/>
              <a:t> Di </a:t>
            </a:r>
            <a:r>
              <a:rPr lang="en-US" sz="1000" dirty="0" err="1" smtClean="0"/>
              <a:t>Jasio</a:t>
            </a:r>
            <a:r>
              <a:rPr lang="en-US" sz="1000" dirty="0" smtClean="0"/>
              <a:t>. Programming 32-bit Microcontrollers in C. Exploring the PIC32.</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Последовательные интерфейсы коммуникации – какой </a:t>
            </a:r>
            <a:r>
              <a:rPr lang="ru-RU" dirty="0" smtClean="0"/>
              <a:t>выбрать - 2</a:t>
            </a:r>
            <a:endParaRPr lang="en-US" dirty="0"/>
          </a:p>
        </p:txBody>
      </p:sp>
      <p:sp>
        <p:nvSpPr>
          <p:cNvPr id="3" name="Content Placeholder 2"/>
          <p:cNvSpPr>
            <a:spLocks noGrp="1"/>
          </p:cNvSpPr>
          <p:nvPr>
            <p:ph idx="1"/>
          </p:nvPr>
        </p:nvSpPr>
        <p:spPr>
          <a:xfrm>
            <a:off x="152400" y="1143000"/>
            <a:ext cx="8839200" cy="4737847"/>
          </a:xfrm>
        </p:spPr>
        <p:txBody>
          <a:bodyPr>
            <a:normAutofit fontScale="85000" lnSpcReduction="20000"/>
          </a:bodyPr>
          <a:lstStyle/>
          <a:p>
            <a:endParaRPr lang="ru-RU" dirty="0" smtClean="0"/>
          </a:p>
          <a:p>
            <a:r>
              <a:rPr lang="en-US" dirty="0" smtClean="0"/>
              <a:t>SPI</a:t>
            </a:r>
          </a:p>
          <a:p>
            <a:pPr lvl="1"/>
            <a:endParaRPr lang="ru-RU" dirty="0" smtClean="0"/>
          </a:p>
          <a:p>
            <a:pPr lvl="1"/>
            <a:r>
              <a:rPr lang="ru-RU" dirty="0" smtClean="0"/>
              <a:t>Достоинства</a:t>
            </a:r>
            <a:r>
              <a:rPr lang="en-US" dirty="0" smtClean="0"/>
              <a:t>: </a:t>
            </a:r>
            <a:r>
              <a:rPr lang="ru-RU" dirty="0" smtClean="0"/>
              <a:t>простой</a:t>
            </a:r>
            <a:r>
              <a:rPr lang="en-US" dirty="0" smtClean="0"/>
              <a:t>, </a:t>
            </a:r>
            <a:r>
              <a:rPr lang="ru-RU" dirty="0" smtClean="0"/>
              <a:t>низкая стоимость</a:t>
            </a:r>
            <a:r>
              <a:rPr lang="en-US" dirty="0" smtClean="0"/>
              <a:t>, </a:t>
            </a:r>
            <a:r>
              <a:rPr lang="ru-RU" dirty="0" smtClean="0"/>
              <a:t>высокая скорость</a:t>
            </a:r>
          </a:p>
          <a:p>
            <a:pPr lvl="1"/>
            <a:r>
              <a:rPr lang="ru-RU" dirty="0" smtClean="0"/>
              <a:t>Недостатки</a:t>
            </a:r>
            <a:r>
              <a:rPr lang="en-US" dirty="0" smtClean="0"/>
              <a:t>: </a:t>
            </a:r>
            <a:r>
              <a:rPr lang="ru-RU" dirty="0" smtClean="0"/>
              <a:t>один мастер</a:t>
            </a:r>
            <a:r>
              <a:rPr lang="en-US" dirty="0" smtClean="0"/>
              <a:t>, </a:t>
            </a:r>
            <a:r>
              <a:rPr lang="ru-RU" dirty="0" smtClean="0"/>
              <a:t>короткое расстояние</a:t>
            </a:r>
            <a:endParaRPr lang="ru-RU" dirty="0" smtClean="0"/>
          </a:p>
          <a:p>
            <a:endParaRPr lang="ru-RU" dirty="0" smtClean="0"/>
          </a:p>
          <a:p>
            <a:r>
              <a:rPr lang="en-US" dirty="0" smtClean="0"/>
              <a:t>I</a:t>
            </a:r>
            <a:r>
              <a:rPr lang="en-US" baseline="30000" dirty="0" smtClean="0"/>
              <a:t>2</a:t>
            </a:r>
            <a:r>
              <a:rPr lang="en-US" dirty="0" smtClean="0"/>
              <a:t>C</a:t>
            </a:r>
          </a:p>
          <a:p>
            <a:pPr lvl="1"/>
            <a:endParaRPr lang="ru-RU" dirty="0" smtClean="0"/>
          </a:p>
          <a:p>
            <a:pPr lvl="1"/>
            <a:r>
              <a:rPr lang="ru-RU" dirty="0" smtClean="0"/>
              <a:t>Достоинства</a:t>
            </a:r>
            <a:r>
              <a:rPr lang="en-US" dirty="0" smtClean="0"/>
              <a:t>: </a:t>
            </a:r>
            <a:r>
              <a:rPr lang="ru-RU" dirty="0" smtClean="0"/>
              <a:t>всего 2 сигнала, допускает несколько мастеров</a:t>
            </a:r>
            <a:endParaRPr lang="ru-RU" dirty="0" smtClean="0"/>
          </a:p>
          <a:p>
            <a:pPr lvl="1"/>
            <a:r>
              <a:rPr lang="ru-RU" dirty="0" smtClean="0"/>
              <a:t>Недостатки</a:t>
            </a:r>
            <a:r>
              <a:rPr lang="en-US" dirty="0" smtClean="0"/>
              <a:t>: </a:t>
            </a:r>
            <a:r>
              <a:rPr lang="ru-RU" dirty="0" smtClean="0"/>
              <a:t>самый медленный (учитывая протокол), короткое расстояние</a:t>
            </a:r>
            <a:endParaRPr lang="ru-RU" dirty="0" smtClean="0"/>
          </a:p>
          <a:p>
            <a:endParaRPr lang="ru-RU" dirty="0" smtClean="0"/>
          </a:p>
          <a:p>
            <a:r>
              <a:rPr lang="en-US" dirty="0" smtClean="0"/>
              <a:t>UART</a:t>
            </a:r>
          </a:p>
          <a:p>
            <a:pPr lvl="1"/>
            <a:endParaRPr lang="ru-RU" dirty="0" smtClean="0"/>
          </a:p>
          <a:p>
            <a:pPr lvl="1"/>
            <a:r>
              <a:rPr lang="ru-RU" dirty="0" smtClean="0"/>
              <a:t>Достоинство</a:t>
            </a:r>
            <a:r>
              <a:rPr lang="en-US" dirty="0" smtClean="0"/>
              <a:t>: </a:t>
            </a:r>
            <a:r>
              <a:rPr lang="ru-RU" dirty="0" smtClean="0"/>
              <a:t>длинное расстояние (с учетом использования трансиверов для снижения помех)</a:t>
            </a:r>
            <a:endParaRPr lang="ru-RU" dirty="0" smtClean="0"/>
          </a:p>
          <a:p>
            <a:pPr lvl="1"/>
            <a:endParaRPr lang="ru-RU" dirty="0" smtClean="0"/>
          </a:p>
          <a:p>
            <a:pPr lvl="1"/>
            <a:r>
              <a:rPr lang="ru-RU" dirty="0" smtClean="0"/>
              <a:t>Недостаток</a:t>
            </a:r>
            <a:r>
              <a:rPr lang="en-US" dirty="0" smtClean="0"/>
              <a:t>: </a:t>
            </a:r>
            <a:r>
              <a:rPr lang="ru-RU" dirty="0" smtClean="0"/>
              <a:t>требует точный тайминг, точную частоту синхросигнала</a:t>
            </a:r>
            <a:endParaRPr lang="ru-RU" dirty="0" smtClean="0"/>
          </a:p>
        </p:txBody>
      </p:sp>
      <p:sp>
        <p:nvSpPr>
          <p:cNvPr id="4" name="TextBox 3"/>
          <p:cNvSpPr txBox="1"/>
          <p:nvPr/>
        </p:nvSpPr>
        <p:spPr>
          <a:xfrm>
            <a:off x="164592" y="6121818"/>
            <a:ext cx="5633273" cy="246221"/>
          </a:xfrm>
          <a:prstGeom prst="rect">
            <a:avLst/>
          </a:prstGeom>
          <a:noFill/>
        </p:spPr>
        <p:txBody>
          <a:bodyPr wrap="none" rtlCol="0">
            <a:spAutoFit/>
          </a:bodyPr>
          <a:lstStyle/>
          <a:p>
            <a:r>
              <a:rPr lang="ru-RU" sz="1000" dirty="0" smtClean="0"/>
              <a:t>Источник</a:t>
            </a:r>
            <a:r>
              <a:rPr lang="en-US" sz="1000" dirty="0" smtClean="0"/>
              <a:t>: </a:t>
            </a:r>
            <a:r>
              <a:rPr lang="en-US" sz="1000" dirty="0" err="1" smtClean="0"/>
              <a:t>Lucio</a:t>
            </a:r>
            <a:r>
              <a:rPr lang="en-US" sz="1000" dirty="0" smtClean="0"/>
              <a:t> Di </a:t>
            </a:r>
            <a:r>
              <a:rPr lang="en-US" sz="1000" dirty="0" err="1" smtClean="0"/>
              <a:t>Jasio</a:t>
            </a:r>
            <a:r>
              <a:rPr lang="en-US" sz="1000" dirty="0" smtClean="0"/>
              <a:t>. Programming 32-bit Microcontrollers in C. Exploring the PIC32.</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Последовательные интерфейсы коммуникации – какой </a:t>
            </a:r>
            <a:r>
              <a:rPr lang="ru-RU" dirty="0" smtClean="0"/>
              <a:t>выбрать - 3</a:t>
            </a:r>
            <a:endParaRPr lang="en-US" dirty="0"/>
          </a:p>
        </p:txBody>
      </p:sp>
      <p:sp>
        <p:nvSpPr>
          <p:cNvPr id="3" name="Content Placeholder 2"/>
          <p:cNvSpPr>
            <a:spLocks noGrp="1"/>
          </p:cNvSpPr>
          <p:nvPr>
            <p:ph idx="1"/>
          </p:nvPr>
        </p:nvSpPr>
        <p:spPr>
          <a:xfrm>
            <a:off x="152400" y="1143000"/>
            <a:ext cx="8839200" cy="4737847"/>
          </a:xfrm>
        </p:spPr>
        <p:txBody>
          <a:bodyPr>
            <a:normAutofit fontScale="62500" lnSpcReduction="20000"/>
          </a:bodyPr>
          <a:lstStyle/>
          <a:p>
            <a:endParaRPr lang="ru-RU" dirty="0" smtClean="0"/>
          </a:p>
          <a:p>
            <a:r>
              <a:rPr lang="en-US" dirty="0" smtClean="0"/>
              <a:t>SPI</a:t>
            </a:r>
          </a:p>
          <a:p>
            <a:pPr lvl="1"/>
            <a:endParaRPr lang="ru-RU" dirty="0" smtClean="0"/>
          </a:p>
          <a:p>
            <a:pPr lvl="1"/>
            <a:r>
              <a:rPr lang="ru-RU" dirty="0" smtClean="0"/>
              <a:t>Типичные приложения</a:t>
            </a:r>
            <a:r>
              <a:rPr lang="en-US" dirty="0" smtClean="0"/>
              <a:t>: </a:t>
            </a:r>
            <a:r>
              <a:rPr lang="ru-RU" dirty="0" smtClean="0"/>
              <a:t>прямое соединение к нескольким периферийным устройствам на одной печатной плате</a:t>
            </a:r>
          </a:p>
          <a:p>
            <a:pPr lvl="1"/>
            <a:endParaRPr lang="en-US" dirty="0" smtClean="0"/>
          </a:p>
          <a:p>
            <a:pPr lvl="1"/>
            <a:r>
              <a:rPr lang="ru-RU" dirty="0" smtClean="0"/>
              <a:t>Примеры</a:t>
            </a:r>
            <a:r>
              <a:rPr lang="en-US" dirty="0" smtClean="0"/>
              <a:t>: </a:t>
            </a:r>
            <a:r>
              <a:rPr lang="ru-RU" dirty="0" smtClean="0"/>
              <a:t>последовательный </a:t>
            </a:r>
            <a:r>
              <a:rPr lang="en-US" dirty="0" smtClean="0"/>
              <a:t>EEPROM (</a:t>
            </a:r>
            <a:r>
              <a:rPr lang="ru-RU" dirty="0" smtClean="0"/>
              <a:t>серия </a:t>
            </a:r>
            <a:r>
              <a:rPr lang="en-US" dirty="0" smtClean="0"/>
              <a:t>25CXXX), </a:t>
            </a:r>
            <a:r>
              <a:rPr lang="ru-RU" dirty="0" smtClean="0"/>
              <a:t>АЦП</a:t>
            </a:r>
            <a:r>
              <a:rPr lang="ru-RU" dirty="0" smtClean="0"/>
              <a:t> </a:t>
            </a:r>
            <a:r>
              <a:rPr lang="en-US" dirty="0" smtClean="0"/>
              <a:t>MCP320X</a:t>
            </a:r>
            <a:r>
              <a:rPr lang="en-US" dirty="0" smtClean="0"/>
              <a:t>, Ethernet-</a:t>
            </a:r>
            <a:r>
              <a:rPr lang="ru-RU" dirty="0" smtClean="0"/>
              <a:t>контроллер </a:t>
            </a:r>
            <a:r>
              <a:rPr lang="en-US" dirty="0" smtClean="0"/>
              <a:t>ENC28J60, CAN </a:t>
            </a:r>
            <a:r>
              <a:rPr lang="ru-RU" dirty="0" smtClean="0"/>
              <a:t>контроллер </a:t>
            </a:r>
            <a:r>
              <a:rPr lang="en-US" dirty="0" smtClean="0"/>
              <a:t>MCP251X</a:t>
            </a:r>
            <a:endParaRPr lang="ru-RU" dirty="0" smtClean="0"/>
          </a:p>
          <a:p>
            <a:pPr lvl="1"/>
            <a:endParaRPr lang="ru-RU" dirty="0" smtClean="0"/>
          </a:p>
          <a:p>
            <a:r>
              <a:rPr lang="en-US" dirty="0" smtClean="0"/>
              <a:t>I</a:t>
            </a:r>
            <a:r>
              <a:rPr lang="en-US" baseline="30000" dirty="0" smtClean="0"/>
              <a:t>2</a:t>
            </a:r>
            <a:r>
              <a:rPr lang="en-US" dirty="0" smtClean="0"/>
              <a:t>C</a:t>
            </a:r>
          </a:p>
          <a:p>
            <a:pPr lvl="1"/>
            <a:endParaRPr lang="ru-RU" dirty="0" smtClean="0"/>
          </a:p>
          <a:p>
            <a:pPr lvl="1"/>
            <a:r>
              <a:rPr lang="ru-RU" dirty="0" smtClean="0"/>
              <a:t>Типичные приложения</a:t>
            </a:r>
            <a:r>
              <a:rPr lang="en-US" dirty="0" smtClean="0"/>
              <a:t>: </a:t>
            </a:r>
            <a:r>
              <a:rPr lang="ru-RU" dirty="0" smtClean="0"/>
              <a:t>соединение через шину к периферийным </a:t>
            </a:r>
            <a:r>
              <a:rPr lang="ru-RU" dirty="0" smtClean="0"/>
              <a:t>устройствам на одной печатной плате</a:t>
            </a:r>
          </a:p>
          <a:p>
            <a:pPr lvl="1"/>
            <a:endParaRPr lang="en-US" dirty="0" smtClean="0"/>
          </a:p>
          <a:p>
            <a:pPr lvl="1"/>
            <a:r>
              <a:rPr lang="ru-RU" dirty="0" smtClean="0"/>
              <a:t>Примеры</a:t>
            </a:r>
            <a:r>
              <a:rPr lang="en-US" dirty="0" smtClean="0"/>
              <a:t>: </a:t>
            </a:r>
            <a:r>
              <a:rPr lang="ru-RU" dirty="0" smtClean="0"/>
              <a:t>последовательный </a:t>
            </a:r>
            <a:r>
              <a:rPr lang="en-US" dirty="0" smtClean="0"/>
              <a:t>EEPROM (</a:t>
            </a:r>
            <a:r>
              <a:rPr lang="ru-RU" dirty="0" smtClean="0"/>
              <a:t>серия </a:t>
            </a:r>
            <a:r>
              <a:rPr lang="en-US" dirty="0" smtClean="0"/>
              <a:t>2</a:t>
            </a:r>
            <a:r>
              <a:rPr lang="ru-RU" dirty="0" smtClean="0"/>
              <a:t>4</a:t>
            </a:r>
            <a:r>
              <a:rPr lang="en-US" dirty="0" smtClean="0"/>
              <a:t>CXXX</a:t>
            </a:r>
            <a:r>
              <a:rPr lang="en-US" dirty="0" smtClean="0"/>
              <a:t>), </a:t>
            </a:r>
            <a:r>
              <a:rPr lang="ru-RU" dirty="0" smtClean="0"/>
              <a:t>датчики температуры </a:t>
            </a:r>
            <a:r>
              <a:rPr lang="en-US" dirty="0" smtClean="0"/>
              <a:t>MCP98XX, </a:t>
            </a:r>
            <a:r>
              <a:rPr lang="ru-RU" dirty="0" smtClean="0"/>
              <a:t>АЦП </a:t>
            </a:r>
            <a:r>
              <a:rPr lang="en-US" dirty="0" smtClean="0"/>
              <a:t>MCP32</a:t>
            </a:r>
            <a:r>
              <a:rPr lang="ru-RU" dirty="0" smtClean="0"/>
              <a:t>2</a:t>
            </a:r>
            <a:r>
              <a:rPr lang="en-US" dirty="0" smtClean="0"/>
              <a:t>X</a:t>
            </a:r>
            <a:endParaRPr lang="ru-RU" dirty="0" smtClean="0"/>
          </a:p>
          <a:p>
            <a:endParaRPr lang="ru-RU" dirty="0" smtClean="0"/>
          </a:p>
          <a:p>
            <a:r>
              <a:rPr lang="en-US" dirty="0" smtClean="0"/>
              <a:t>UART</a:t>
            </a:r>
          </a:p>
          <a:p>
            <a:pPr lvl="1"/>
            <a:endParaRPr lang="en-US" dirty="0" smtClean="0"/>
          </a:p>
          <a:p>
            <a:pPr lvl="1"/>
            <a:r>
              <a:rPr lang="ru-RU" dirty="0" smtClean="0"/>
              <a:t>Типичные приложения</a:t>
            </a:r>
            <a:r>
              <a:rPr lang="en-US" dirty="0" smtClean="0"/>
              <a:t>: </a:t>
            </a:r>
            <a:r>
              <a:rPr lang="ru-RU" dirty="0" smtClean="0"/>
              <a:t>интерфейс с терминалами, персональным компьютерам и другим системам сбора данных</a:t>
            </a:r>
            <a:endParaRPr lang="ru-RU" dirty="0" smtClean="0"/>
          </a:p>
          <a:p>
            <a:pPr lvl="1"/>
            <a:endParaRPr lang="en-US" dirty="0" smtClean="0"/>
          </a:p>
          <a:p>
            <a:pPr lvl="1"/>
            <a:r>
              <a:rPr lang="ru-RU" dirty="0" smtClean="0"/>
              <a:t>Примеры</a:t>
            </a:r>
            <a:r>
              <a:rPr lang="en-US" dirty="0" smtClean="0"/>
              <a:t>:</a:t>
            </a:r>
            <a:r>
              <a:rPr lang="ru-RU" dirty="0" smtClean="0"/>
              <a:t> </a:t>
            </a:r>
            <a:r>
              <a:rPr lang="en-US" dirty="0" smtClean="0"/>
              <a:t>RS232, RS422, RS485, </a:t>
            </a:r>
            <a:r>
              <a:rPr lang="ru-RU" dirty="0" smtClean="0"/>
              <a:t>шина </a:t>
            </a:r>
            <a:r>
              <a:rPr lang="en-US" dirty="0" smtClean="0"/>
              <a:t>LIN, IrDA </a:t>
            </a:r>
            <a:r>
              <a:rPr lang="ru-RU" dirty="0" smtClean="0"/>
              <a:t>интерфейс </a:t>
            </a:r>
            <a:r>
              <a:rPr lang="en-US" dirty="0" smtClean="0"/>
              <a:t>MCP2550 </a:t>
            </a:r>
            <a:r>
              <a:rPr lang="ru-RU" dirty="0" smtClean="0"/>
              <a:t>и т.д.</a:t>
            </a:r>
            <a:r>
              <a:rPr lang="en-US" dirty="0" smtClean="0"/>
              <a:t> </a:t>
            </a:r>
            <a:endParaRPr lang="ru-RU" dirty="0" smtClean="0"/>
          </a:p>
        </p:txBody>
      </p:sp>
      <p:sp>
        <p:nvSpPr>
          <p:cNvPr id="4" name="TextBox 3"/>
          <p:cNvSpPr txBox="1"/>
          <p:nvPr/>
        </p:nvSpPr>
        <p:spPr>
          <a:xfrm>
            <a:off x="164592" y="6121818"/>
            <a:ext cx="5633273" cy="246221"/>
          </a:xfrm>
          <a:prstGeom prst="rect">
            <a:avLst/>
          </a:prstGeom>
          <a:noFill/>
        </p:spPr>
        <p:txBody>
          <a:bodyPr wrap="none" rtlCol="0">
            <a:spAutoFit/>
          </a:bodyPr>
          <a:lstStyle/>
          <a:p>
            <a:r>
              <a:rPr lang="ru-RU" sz="1000" dirty="0" smtClean="0"/>
              <a:t>Источник</a:t>
            </a:r>
            <a:r>
              <a:rPr lang="en-US" sz="1000" dirty="0" smtClean="0"/>
              <a:t>: </a:t>
            </a:r>
            <a:r>
              <a:rPr lang="en-US" sz="1000" dirty="0" err="1" smtClean="0"/>
              <a:t>Lucio</a:t>
            </a:r>
            <a:r>
              <a:rPr lang="en-US" sz="1000" dirty="0" smtClean="0"/>
              <a:t> Di </a:t>
            </a:r>
            <a:r>
              <a:rPr lang="en-US" sz="1000" dirty="0" err="1" smtClean="0"/>
              <a:t>Jasio</a:t>
            </a:r>
            <a:r>
              <a:rPr lang="en-US" sz="1000" dirty="0" smtClean="0"/>
              <a:t>. Programming 32-bit Microcontrollers in C. Exploring the PIC32.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a:t>
            </a:r>
            <a:r>
              <a:rPr lang="en-US" smtClean="0"/>
              <a:t>: UART </a:t>
            </a:r>
            <a:r>
              <a:rPr lang="en-US" dirty="0" smtClean="0"/>
              <a:t>- Waveform</a:t>
            </a:r>
            <a:endParaRPr lang="en-US" dirty="0"/>
          </a:p>
        </p:txBody>
      </p:sp>
      <p:pic>
        <p:nvPicPr>
          <p:cNvPr id="4" name="Content Placeholder 3" descr="uart.png"/>
          <p:cNvPicPr>
            <a:picLocks noGrp="1" noChangeAspect="1"/>
          </p:cNvPicPr>
          <p:nvPr>
            <p:ph idx="1"/>
          </p:nvPr>
        </p:nvPicPr>
        <p:blipFill>
          <a:blip r:embed="rId2" cstate="print"/>
          <a:stretch>
            <a:fillRect/>
          </a:stretch>
        </p:blipFill>
        <p:spPr>
          <a:xfrm>
            <a:off x="761669" y="2514491"/>
            <a:ext cx="7620661" cy="251481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Код для базовой работы с </a:t>
            </a:r>
            <a:r>
              <a:rPr lang="en-US" dirty="0" smtClean="0"/>
              <a:t>UART</a:t>
            </a:r>
            <a:endParaRPr lang="en-US" dirty="0"/>
          </a:p>
        </p:txBody>
      </p:sp>
      <p:sp>
        <p:nvSpPr>
          <p:cNvPr id="4" name="TextBox 3"/>
          <p:cNvSpPr txBox="1"/>
          <p:nvPr/>
        </p:nvSpPr>
        <p:spPr>
          <a:xfrm>
            <a:off x="439270" y="1353671"/>
            <a:ext cx="8408895" cy="4939553"/>
          </a:xfrm>
          <a:prstGeom prst="rect">
            <a:avLst/>
          </a:prstGeom>
          <a:noFill/>
        </p:spPr>
        <p:txBody>
          <a:bodyPr wrap="square" rtlCol="0">
            <a:normAutofit fontScale="85000" lnSpcReduction="10000"/>
          </a:bodyPr>
          <a:lstStyle/>
          <a:p>
            <a:r>
              <a:rPr lang="en-US" dirty="0" smtClean="0">
                <a:latin typeface="Courier New" pitchFamily="49" charset="0"/>
                <a:cs typeface="Courier New" pitchFamily="49" charset="0"/>
              </a:rPr>
              <a:t>void </a:t>
            </a:r>
            <a:r>
              <a:rPr lang="en-US" dirty="0" err="1" smtClean="0">
                <a:latin typeface="Courier New" pitchFamily="49" charset="0"/>
                <a:cs typeface="Courier New" pitchFamily="49" charset="0"/>
              </a:rPr>
              <a:t>uart_init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hertz,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baud)</a:t>
            </a:r>
          </a:p>
          <a:p>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U1STAbits.UTXEN = 1;   // enable transmit pin</a:t>
            </a:r>
          </a:p>
          <a:p>
            <a:r>
              <a:rPr lang="en-US" dirty="0" smtClean="0">
                <a:latin typeface="Courier New" pitchFamily="49" charset="0"/>
                <a:cs typeface="Courier New" pitchFamily="49" charset="0"/>
              </a:rPr>
              <a:t>    U1STAbits.URXEN = 1;   // enable receive pin</a:t>
            </a:r>
          </a:p>
          <a:p>
            <a:r>
              <a:rPr lang="en-US" dirty="0" smtClean="0">
                <a:latin typeface="Courier New" pitchFamily="49" charset="0"/>
                <a:cs typeface="Courier New" pitchFamily="49" charset="0"/>
              </a:rPr>
              <a:t>    U1BRG           = hertz / 16 / baud - 1;</a:t>
            </a:r>
          </a:p>
          <a:p>
            <a:r>
              <a:rPr lang="en-US" dirty="0" smtClean="0">
                <a:latin typeface="Courier New" pitchFamily="49" charset="0"/>
                <a:cs typeface="Courier New" pitchFamily="49" charset="0"/>
              </a:rPr>
              <a:t>    U1MODEbits.ON   = 1;   // enable UART</a:t>
            </a:r>
          </a:p>
          <a:p>
            <a:r>
              <a:rPr lang="en-US" dirty="0" smtClean="0">
                <a:latin typeface="Courier New" pitchFamily="49" charset="0"/>
                <a:cs typeface="Courier New" pitchFamily="49" charset="0"/>
              </a:rPr>
              <a:t>}</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char </a:t>
            </a:r>
            <a:r>
              <a:rPr lang="en-US" dirty="0" err="1" smtClean="0">
                <a:latin typeface="Courier New" pitchFamily="49" charset="0"/>
                <a:cs typeface="Courier New" pitchFamily="49" charset="0"/>
              </a:rPr>
              <a:t>uart_get_char</a:t>
            </a:r>
            <a:r>
              <a:rPr lang="en-US" dirty="0" smtClean="0">
                <a:latin typeface="Courier New" pitchFamily="49" charset="0"/>
                <a:cs typeface="Courier New" pitchFamily="49" charset="0"/>
              </a:rPr>
              <a:t> (void)</a:t>
            </a:r>
          </a:p>
          <a:p>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while (! U1STAbits.URXDA);  // wait until data is available</a:t>
            </a:r>
          </a:p>
          <a:p>
            <a:r>
              <a:rPr lang="en-US" dirty="0" smtClean="0">
                <a:latin typeface="Courier New" pitchFamily="49" charset="0"/>
                <a:cs typeface="Courier New" pitchFamily="49" charset="0"/>
              </a:rPr>
              <a:t>    return U1RXREG;             // return received character</a:t>
            </a:r>
          </a:p>
          <a:p>
            <a:r>
              <a:rPr lang="en-US" dirty="0" smtClean="0">
                <a:latin typeface="Courier New" pitchFamily="49" charset="0"/>
                <a:cs typeface="Courier New" pitchFamily="49" charset="0"/>
              </a:rPr>
              <a:t>}</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void </a:t>
            </a:r>
            <a:r>
              <a:rPr lang="en-US" dirty="0" err="1" smtClean="0">
                <a:latin typeface="Courier New" pitchFamily="49" charset="0"/>
                <a:cs typeface="Courier New" pitchFamily="49" charset="0"/>
              </a:rPr>
              <a:t>uart_put_char</a:t>
            </a:r>
            <a:r>
              <a:rPr lang="en-US" dirty="0" smtClean="0">
                <a:latin typeface="Courier New" pitchFamily="49" charset="0"/>
                <a:cs typeface="Courier New" pitchFamily="49" charset="0"/>
              </a:rPr>
              <a:t> (char c)</a:t>
            </a:r>
          </a:p>
          <a:p>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while (U1STAbits.UTXBF); // wait until buffer empty</a:t>
            </a:r>
          </a:p>
          <a:p>
            <a:r>
              <a:rPr lang="en-US" dirty="0" smtClean="0">
                <a:latin typeface="Courier New" pitchFamily="49" charset="0"/>
                <a:cs typeface="Courier New" pitchFamily="49" charset="0"/>
              </a:rPr>
              <a:t>    U1TXREG = c;             // transmit character over UART</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Трюки для оптимизация скорости доступа к памяти</a:t>
            </a:r>
            <a:endParaRPr lang="en-US" dirty="0"/>
          </a:p>
        </p:txBody>
      </p:sp>
      <p:sp>
        <p:nvSpPr>
          <p:cNvPr id="3" name="Content Placeholder 2"/>
          <p:cNvSpPr>
            <a:spLocks noGrp="1"/>
          </p:cNvSpPr>
          <p:nvPr>
            <p:ph idx="1"/>
          </p:nvPr>
        </p:nvSpPr>
        <p:spPr>
          <a:xfrm>
            <a:off x="161365" y="1143000"/>
            <a:ext cx="8839200" cy="5257800"/>
          </a:xfrm>
        </p:spPr>
        <p:txBody>
          <a:bodyPr>
            <a:normAutofit fontScale="92500" lnSpcReduction="10000"/>
          </a:bodyPr>
          <a:lstStyle/>
          <a:p>
            <a:endParaRPr lang="en-US" dirty="0" smtClean="0"/>
          </a:p>
          <a:p>
            <a:r>
              <a:rPr lang="ru-RU" dirty="0" smtClean="0"/>
              <a:t>Скорость работы микроконтроллера по умолчанию довольно медленная из-за «консервативных» установок</a:t>
            </a:r>
          </a:p>
          <a:p>
            <a:pPr lvl="1"/>
            <a:endParaRPr lang="ru-RU" dirty="0" smtClean="0"/>
          </a:p>
          <a:p>
            <a:pPr lvl="1"/>
            <a:r>
              <a:rPr lang="ru-RU" dirty="0" smtClean="0"/>
              <a:t>Специальные настройки могут ускорить работу в 10 раз!</a:t>
            </a:r>
            <a:endParaRPr lang="en-US" dirty="0" smtClean="0"/>
          </a:p>
          <a:p>
            <a:endParaRPr lang="ru-RU" dirty="0" smtClean="0"/>
          </a:p>
          <a:p>
            <a:r>
              <a:rPr lang="ru-RU" dirty="0" smtClean="0"/>
              <a:t>Для оптимизации скорости исполнения программы на </a:t>
            </a:r>
            <a:r>
              <a:rPr lang="en-US" dirty="0" smtClean="0"/>
              <a:t>Microchip PIC32 </a:t>
            </a:r>
            <a:r>
              <a:rPr lang="ru-RU" dirty="0" smtClean="0"/>
              <a:t>необходимо в начале вызвать библиотечную функцию </a:t>
            </a:r>
            <a:r>
              <a:rPr lang="en-US" dirty="0" err="1" smtClean="0"/>
              <a:t>SYSTEMConfigPerformance</a:t>
            </a:r>
            <a:r>
              <a:rPr lang="en-US" dirty="0" smtClean="0"/>
              <a:t> (SYSCLK_FREQUENCY)</a:t>
            </a:r>
            <a:endParaRPr lang="ru-RU" dirty="0" smtClean="0"/>
          </a:p>
          <a:p>
            <a:endParaRPr lang="ru-RU" dirty="0" smtClean="0"/>
          </a:p>
          <a:p>
            <a:r>
              <a:rPr lang="ru-RU" dirty="0" smtClean="0"/>
              <a:t>Альтернативно, можно вручную</a:t>
            </a:r>
          </a:p>
          <a:p>
            <a:pPr lvl="1"/>
            <a:endParaRPr lang="ru-RU" dirty="0" smtClean="0"/>
          </a:p>
          <a:p>
            <a:pPr lvl="1"/>
            <a:r>
              <a:rPr lang="ru-RU" dirty="0" smtClean="0"/>
              <a:t>Выставить минимальное количество циклов ожидания </a:t>
            </a:r>
            <a:r>
              <a:rPr lang="en-US" dirty="0" smtClean="0"/>
              <a:t>flash-</a:t>
            </a:r>
            <a:r>
              <a:rPr lang="ru-RU" dirty="0" smtClean="0"/>
              <a:t>памяти</a:t>
            </a:r>
          </a:p>
          <a:p>
            <a:pPr lvl="1"/>
            <a:r>
              <a:rPr lang="ru-RU" dirty="0" smtClean="0"/>
              <a:t>Включить </a:t>
            </a:r>
            <a:r>
              <a:rPr lang="en-US" dirty="0" smtClean="0"/>
              <a:t>predictive </a:t>
            </a:r>
            <a:r>
              <a:rPr lang="en-US" dirty="0" err="1" smtClean="0"/>
              <a:t>prefetch</a:t>
            </a:r>
            <a:r>
              <a:rPr lang="en-US" dirty="0" smtClean="0"/>
              <a:t> cache</a:t>
            </a:r>
            <a:endParaRPr lang="ru-RU" dirty="0" smtClean="0"/>
          </a:p>
          <a:p>
            <a:endParaRPr lang="ru-RU"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Код для оптимизации исполнения «вручную»</a:t>
            </a:r>
            <a:endParaRPr lang="en-US" dirty="0"/>
          </a:p>
        </p:txBody>
      </p:sp>
      <p:sp>
        <p:nvSpPr>
          <p:cNvPr id="4" name="TextBox 3"/>
          <p:cNvSpPr txBox="1"/>
          <p:nvPr/>
        </p:nvSpPr>
        <p:spPr>
          <a:xfrm>
            <a:off x="502023" y="1255059"/>
            <a:ext cx="8408895" cy="4939553"/>
          </a:xfrm>
          <a:prstGeom prst="rect">
            <a:avLst/>
          </a:prstGeom>
          <a:noFill/>
        </p:spPr>
        <p:txBody>
          <a:bodyPr wrap="square" rtlCol="0">
            <a:normAutofit fontScale="85000" lnSpcReduction="20000"/>
          </a:bodyPr>
          <a:lstStyle/>
          <a:p>
            <a:r>
              <a:rPr lang="en-US" dirty="0" err="1" smtClean="0">
                <a:latin typeface="Courier New" pitchFamily="49" charset="0"/>
                <a:cs typeface="Courier New" pitchFamily="49" charset="0"/>
              </a:rPr>
              <a:t>CHECONbits.PFMWS</a:t>
            </a:r>
            <a:r>
              <a:rPr lang="en-US" dirty="0" smtClean="0">
                <a:latin typeface="Courier New" pitchFamily="49" charset="0"/>
                <a:cs typeface="Courier New" pitchFamily="49" charset="0"/>
              </a:rPr>
              <a:t>    = 2;  // Wait states</a:t>
            </a:r>
          </a:p>
          <a:p>
            <a:endParaRPr lang="en-US" dirty="0" smtClean="0">
              <a:latin typeface="Courier New" pitchFamily="49" charset="0"/>
              <a:cs typeface="Courier New" pitchFamily="49" charset="0"/>
            </a:endParaRPr>
          </a:p>
          <a:p>
            <a:r>
              <a:rPr lang="en-US" dirty="0" err="1" smtClean="0">
                <a:latin typeface="Courier New" pitchFamily="49" charset="0"/>
                <a:cs typeface="Courier New" pitchFamily="49" charset="0"/>
              </a:rPr>
              <a:t>CHECONbits.PREFEN</a:t>
            </a:r>
            <a:r>
              <a:rPr lang="en-US" dirty="0" smtClean="0">
                <a:latin typeface="Courier New" pitchFamily="49" charset="0"/>
                <a:cs typeface="Courier New" pitchFamily="49" charset="0"/>
              </a:rPr>
              <a:t>   = 0;  // Disable predictive </a:t>
            </a:r>
            <a:r>
              <a:rPr lang="en-US" dirty="0" err="1" smtClean="0">
                <a:latin typeface="Courier New" pitchFamily="49" charset="0"/>
                <a:cs typeface="Courier New" pitchFamily="49" charset="0"/>
              </a:rPr>
              <a:t>prefetch</a:t>
            </a:r>
            <a:r>
              <a:rPr lang="en-US" dirty="0" smtClean="0">
                <a:latin typeface="Courier New" pitchFamily="49" charset="0"/>
                <a:cs typeface="Courier New" pitchFamily="49" charset="0"/>
              </a:rPr>
              <a:t> cache</a:t>
            </a:r>
          </a:p>
          <a:p>
            <a:r>
              <a:rPr lang="en-US" dirty="0" err="1" smtClean="0">
                <a:latin typeface="Courier New" pitchFamily="49" charset="0"/>
                <a:cs typeface="Courier New" pitchFamily="49" charset="0"/>
              </a:rPr>
              <a:t>CHECONbits.DCSZ</a:t>
            </a:r>
            <a:r>
              <a:rPr lang="en-US" dirty="0" smtClean="0">
                <a:latin typeface="Courier New" pitchFamily="49" charset="0"/>
                <a:cs typeface="Courier New" pitchFamily="49" charset="0"/>
              </a:rPr>
              <a:t>     = 0;  // Disable data caching</a:t>
            </a:r>
          </a:p>
          <a:p>
            <a:endParaRPr lang="en-US" dirty="0" smtClean="0">
              <a:latin typeface="Courier New" pitchFamily="49" charset="0"/>
              <a:cs typeface="Courier New" pitchFamily="49" charset="0"/>
            </a:endParaRPr>
          </a:p>
          <a:p>
            <a:r>
              <a:rPr lang="en-US" dirty="0" err="1" smtClean="0">
                <a:latin typeface="Courier New" pitchFamily="49" charset="0"/>
                <a:cs typeface="Courier New" pitchFamily="49" charset="0"/>
              </a:rPr>
              <a:t>BMXCONbits.BMXWSDRM</a:t>
            </a:r>
            <a:r>
              <a:rPr lang="en-US" dirty="0" smtClean="0">
                <a:latin typeface="Courier New" pitchFamily="49" charset="0"/>
                <a:cs typeface="Courier New" pitchFamily="49" charset="0"/>
              </a:rPr>
              <a:t> = 0;  // Data RAM accesses from CPU</a:t>
            </a:r>
          </a:p>
          <a:p>
            <a:r>
              <a:rPr lang="en-US" dirty="0" smtClean="0">
                <a:latin typeface="Courier New" pitchFamily="49" charset="0"/>
                <a:cs typeface="Courier New" pitchFamily="49" charset="0"/>
              </a:rPr>
              <a:t>                          // have zero wait states for address setup</a:t>
            </a:r>
          </a:p>
          <a:p>
            <a:endParaRPr lang="en-US" dirty="0" smtClean="0">
              <a:latin typeface="Courier New" pitchFamily="49" charset="0"/>
              <a:cs typeface="Courier New" pitchFamily="49" charset="0"/>
            </a:endParaRPr>
          </a:p>
          <a:p>
            <a:r>
              <a:rPr lang="en-US" dirty="0" err="1" smtClean="0">
                <a:latin typeface="Courier New" pitchFamily="49" charset="0"/>
                <a:cs typeface="Courier New" pitchFamily="49" charset="0"/>
              </a:rPr>
              <a:t>CHECONbits.PREFEN</a:t>
            </a:r>
            <a:r>
              <a:rPr lang="en-US" dirty="0" smtClean="0">
                <a:latin typeface="Courier New" pitchFamily="49" charset="0"/>
                <a:cs typeface="Courier New" pitchFamily="49" charset="0"/>
              </a:rPr>
              <a:t> = 3;    // Enable predictive </a:t>
            </a:r>
            <a:r>
              <a:rPr lang="en-US" dirty="0" err="1" smtClean="0">
                <a:latin typeface="Courier New" pitchFamily="49" charset="0"/>
                <a:cs typeface="Courier New" pitchFamily="49" charset="0"/>
              </a:rPr>
              <a:t>prefetch</a:t>
            </a:r>
            <a:r>
              <a:rPr lang="en-US" dirty="0" smtClean="0">
                <a:latin typeface="Courier New" pitchFamily="49" charset="0"/>
                <a:cs typeface="Courier New" pitchFamily="49" charset="0"/>
              </a:rPr>
              <a:t> cache</a:t>
            </a:r>
          </a:p>
          <a:p>
            <a:r>
              <a:rPr lang="en-US" dirty="0" smtClean="0">
                <a:latin typeface="Courier New" pitchFamily="49" charset="0"/>
                <a:cs typeface="Courier New" pitchFamily="49" charset="0"/>
              </a:rPr>
              <a:t>                          // for both cacheable</a:t>
            </a:r>
            <a:endParaRPr lang="ru-RU" dirty="0" smtClean="0">
              <a:latin typeface="Courier New" pitchFamily="49" charset="0"/>
              <a:cs typeface="Courier New" pitchFamily="49" charset="0"/>
            </a:endParaRPr>
          </a:p>
          <a:p>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and non-cacheable regions</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 Cop0 </a:t>
            </a:r>
            <a:r>
              <a:rPr lang="en-US" dirty="0" err="1" smtClean="0">
                <a:latin typeface="Courier New" pitchFamily="49" charset="0"/>
                <a:cs typeface="Courier New" pitchFamily="49" charset="0"/>
              </a:rPr>
              <a:t>Config</a:t>
            </a:r>
            <a:r>
              <a:rPr lang="en-US" dirty="0" smtClean="0">
                <a:latin typeface="Courier New" pitchFamily="49" charset="0"/>
                <a:cs typeface="Courier New" pitchFamily="49" charset="0"/>
              </a:rPr>
              <a:t> Register (CP0 Register 16, Select 0)</a:t>
            </a:r>
          </a:p>
          <a:p>
            <a:r>
              <a:rPr lang="en-US" dirty="0" smtClean="0">
                <a:latin typeface="Courier New" pitchFamily="49" charset="0"/>
                <a:cs typeface="Courier New" pitchFamily="49" charset="0"/>
              </a:rPr>
              <a:t>// 2:0 K0: Kseg0 coherency algorithm</a:t>
            </a:r>
          </a:p>
          <a:p>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2 </a:t>
            </a:r>
            <a:r>
              <a:rPr lang="en-US" dirty="0" err="1" smtClean="0">
                <a:latin typeface="Courier New" pitchFamily="49" charset="0"/>
                <a:cs typeface="Courier New" pitchFamily="49" charset="0"/>
              </a:rPr>
              <a:t>Uncached</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 3 Cached</a:t>
            </a:r>
          </a:p>
          <a:p>
            <a:endParaRPr lang="en-US" dirty="0" smtClean="0">
              <a:latin typeface="Courier New" pitchFamily="49" charset="0"/>
              <a:cs typeface="Courier New" pitchFamily="49" charset="0"/>
            </a:endParaRPr>
          </a:p>
          <a:p>
            <a:r>
              <a:rPr lang="en-US" dirty="0" err="1" smtClean="0">
                <a:latin typeface="Courier New" pitchFamily="49" charset="0"/>
                <a:cs typeface="Courier New" pitchFamily="49" charset="0"/>
              </a:rPr>
              <a:t>asm</a:t>
            </a:r>
            <a:r>
              <a:rPr lang="en-US" dirty="0" smtClean="0">
                <a:latin typeface="Courier New" pitchFamily="49" charset="0"/>
                <a:cs typeface="Courier New" pitchFamily="49" charset="0"/>
              </a:rPr>
              <a:t> volatile ("mfc0 %0, $16" : "=r" (</a:t>
            </a:r>
            <a:r>
              <a:rPr lang="en-US" dirty="0" err="1" smtClean="0">
                <a:latin typeface="Courier New" pitchFamily="49" charset="0"/>
                <a:cs typeface="Courier New" pitchFamily="49" charset="0"/>
              </a:rPr>
              <a:t>config</a:t>
            </a:r>
            <a:r>
              <a:rPr lang="en-US" dirty="0" smtClean="0">
                <a:latin typeface="Courier New" pitchFamily="49" charset="0"/>
                <a:cs typeface="Courier New" pitchFamily="49" charset="0"/>
              </a:rPr>
              <a:t>));</a:t>
            </a:r>
          </a:p>
          <a:p>
            <a:r>
              <a:rPr lang="en-US" dirty="0" err="1" smtClean="0">
                <a:latin typeface="Courier New" pitchFamily="49" charset="0"/>
                <a:cs typeface="Courier New" pitchFamily="49" charset="0"/>
              </a:rPr>
              <a:t>config</a:t>
            </a:r>
            <a:r>
              <a:rPr lang="en-US" dirty="0" smtClean="0">
                <a:latin typeface="Courier New" pitchFamily="49" charset="0"/>
                <a:cs typeface="Courier New" pitchFamily="49" charset="0"/>
              </a:rPr>
              <a:t> |= 3;</a:t>
            </a:r>
          </a:p>
          <a:p>
            <a:r>
              <a:rPr lang="en-US" dirty="0" err="1" smtClean="0">
                <a:latin typeface="Courier New" pitchFamily="49" charset="0"/>
                <a:cs typeface="Courier New" pitchFamily="49" charset="0"/>
              </a:rPr>
              <a:t>asm</a:t>
            </a:r>
            <a:r>
              <a:rPr lang="en-US" dirty="0" smtClean="0">
                <a:latin typeface="Courier New" pitchFamily="49" charset="0"/>
                <a:cs typeface="Courier New" pitchFamily="49" charset="0"/>
              </a:rPr>
              <a:t> volatile ("mtc0 %0, $16" : "=r" (</a:t>
            </a:r>
            <a:r>
              <a:rPr lang="en-US" dirty="0" err="1" smtClean="0">
                <a:latin typeface="Courier New" pitchFamily="49" charset="0"/>
                <a:cs typeface="Courier New" pitchFamily="49" charset="0"/>
              </a:rPr>
              <a:t>config</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 PIC32 </a:t>
            </a:r>
            <a:r>
              <a:rPr lang="ru-RU" dirty="0" smtClean="0"/>
              <a:t>может генерировать развертку графического дисплея без контроллера</a:t>
            </a:r>
            <a:endParaRPr lang="en-US" dirty="0"/>
          </a:p>
        </p:txBody>
      </p:sp>
      <p:sp>
        <p:nvSpPr>
          <p:cNvPr id="3" name="Content Placeholder 2"/>
          <p:cNvSpPr>
            <a:spLocks noGrp="1"/>
          </p:cNvSpPr>
          <p:nvPr>
            <p:ph idx="1"/>
          </p:nvPr>
        </p:nvSpPr>
        <p:spPr>
          <a:xfrm>
            <a:off x="152400" y="1142999"/>
            <a:ext cx="8839200" cy="2218765"/>
          </a:xfrm>
        </p:spPr>
        <p:txBody>
          <a:bodyPr>
            <a:normAutofit fontScale="85000" lnSpcReduction="20000"/>
          </a:bodyPr>
          <a:lstStyle/>
          <a:p>
            <a:endParaRPr lang="en-US" dirty="0" smtClean="0"/>
          </a:p>
          <a:p>
            <a:r>
              <a:rPr lang="ru-RU" dirty="0" smtClean="0"/>
              <a:t>Вы видите устройство с графическим дисплеем </a:t>
            </a:r>
            <a:r>
              <a:rPr lang="en-US" dirty="0" smtClean="0"/>
              <a:t>TFT (Thin Film Transistor)</a:t>
            </a:r>
          </a:p>
          <a:p>
            <a:endParaRPr lang="en-US" dirty="0" smtClean="0"/>
          </a:p>
          <a:p>
            <a:r>
              <a:rPr lang="ru-RU" dirty="0" smtClean="0"/>
              <a:t>У этого устройства нет контроллера</a:t>
            </a:r>
          </a:p>
          <a:p>
            <a:endParaRPr lang="en-US" dirty="0" smtClean="0"/>
          </a:p>
          <a:p>
            <a:r>
              <a:rPr lang="ru-RU" dirty="0" smtClean="0"/>
              <a:t>Как оно работает</a:t>
            </a:r>
            <a:r>
              <a:rPr lang="en-US" dirty="0" smtClean="0"/>
              <a:t>?</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683032" y="3589152"/>
            <a:ext cx="4183389" cy="278892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57655" y="3630519"/>
            <a:ext cx="4079757" cy="2720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Расчет количества циклов для генерации развертки удивляет</a:t>
            </a:r>
            <a:endParaRPr lang="en-US" dirty="0"/>
          </a:p>
        </p:txBody>
      </p:sp>
      <p:sp>
        <p:nvSpPr>
          <p:cNvPr id="3" name="Content Placeholder 2"/>
          <p:cNvSpPr>
            <a:spLocks noGrp="1"/>
          </p:cNvSpPr>
          <p:nvPr>
            <p:ph idx="1"/>
          </p:nvPr>
        </p:nvSpPr>
        <p:spPr/>
        <p:txBody>
          <a:bodyPr>
            <a:normAutofit fontScale="85000" lnSpcReduction="10000"/>
          </a:bodyPr>
          <a:lstStyle/>
          <a:p>
            <a:endParaRPr lang="ru-RU" dirty="0" smtClean="0"/>
          </a:p>
          <a:p>
            <a:r>
              <a:rPr lang="ru-RU" dirty="0" smtClean="0"/>
              <a:t>Дисплей </a:t>
            </a:r>
            <a:r>
              <a:rPr lang="en-US" dirty="0" smtClean="0"/>
              <a:t>WQVGA – 480 x 272</a:t>
            </a:r>
          </a:p>
          <a:p>
            <a:endParaRPr lang="en-US" dirty="0" smtClean="0"/>
          </a:p>
          <a:p>
            <a:r>
              <a:rPr lang="ru-RU" dirty="0" smtClean="0"/>
              <a:t>Каждый пиксел – 24-битный </a:t>
            </a:r>
            <a:r>
              <a:rPr lang="en-US" dirty="0" smtClean="0"/>
              <a:t>RGB – 3 </a:t>
            </a:r>
            <a:r>
              <a:rPr lang="ru-RU" dirty="0" smtClean="0"/>
              <a:t>байта</a:t>
            </a:r>
          </a:p>
          <a:p>
            <a:endParaRPr lang="ru-RU" dirty="0" smtClean="0"/>
          </a:p>
          <a:p>
            <a:r>
              <a:rPr lang="ru-RU" dirty="0" smtClean="0"/>
              <a:t>Частота кадров в дисплее – 60 </a:t>
            </a:r>
            <a:r>
              <a:rPr lang="en-US" dirty="0" smtClean="0"/>
              <a:t>Hz</a:t>
            </a:r>
          </a:p>
          <a:p>
            <a:endParaRPr lang="en-US" dirty="0" smtClean="0"/>
          </a:p>
          <a:p>
            <a:r>
              <a:rPr lang="ru-RU" dirty="0" smtClean="0"/>
              <a:t>Вывод каждого байта через параллельный порт – 3 цикла</a:t>
            </a:r>
          </a:p>
          <a:p>
            <a:endParaRPr lang="ru-RU" dirty="0" smtClean="0"/>
          </a:p>
          <a:p>
            <a:r>
              <a:rPr lang="ru-RU" dirty="0" smtClean="0"/>
              <a:t>Следовательно, на генерацию развертки требуется не менее 480 * 272 * 3 * 60 * 3 = 70</a:t>
            </a:r>
            <a:r>
              <a:rPr lang="en-US" dirty="0" smtClean="0"/>
              <a:t>,502,400 </a:t>
            </a:r>
            <a:r>
              <a:rPr lang="ru-RU" dirty="0" smtClean="0"/>
              <a:t>циклов</a:t>
            </a:r>
            <a:r>
              <a:rPr lang="en-US" dirty="0" smtClean="0"/>
              <a:t> </a:t>
            </a:r>
            <a:r>
              <a:rPr lang="ru-RU" dirty="0" smtClean="0"/>
              <a:t>в секунду</a:t>
            </a:r>
          </a:p>
          <a:p>
            <a:endParaRPr lang="en-US" dirty="0" smtClean="0"/>
          </a:p>
          <a:p>
            <a:r>
              <a:rPr lang="ru-RU" dirty="0" smtClean="0"/>
              <a:t>Но ведь максимальная частота используемого </a:t>
            </a:r>
            <a:r>
              <a:rPr lang="en-US" dirty="0" smtClean="0"/>
              <a:t>PIC32 – 80 MHz ?!</a:t>
            </a:r>
            <a:endParaRPr lang="ru-RU" dirty="0" smtClean="0"/>
          </a:p>
          <a:p>
            <a:endParaRPr lang="ru-RU" dirty="0" smtClean="0"/>
          </a:p>
          <a:p>
            <a:r>
              <a:rPr lang="ru-RU" dirty="0" smtClean="0"/>
              <a:t>Неужели процессор занимается ТОЛЬКО генерацией развертки</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Разгадка – развертку генерирует </a:t>
            </a:r>
            <a:r>
              <a:rPr lang="en-US" dirty="0" smtClean="0"/>
              <a:t>DMA </a:t>
            </a:r>
            <a:r>
              <a:rPr lang="ru-RU" dirty="0" smtClean="0"/>
              <a:t>контроллер</a:t>
            </a:r>
            <a:endParaRPr lang="en-US" dirty="0"/>
          </a:p>
        </p:txBody>
      </p:sp>
      <p:sp>
        <p:nvSpPr>
          <p:cNvPr id="3" name="Content Placeholder 2"/>
          <p:cNvSpPr>
            <a:spLocks noGrp="1"/>
          </p:cNvSpPr>
          <p:nvPr>
            <p:ph idx="1"/>
          </p:nvPr>
        </p:nvSpPr>
        <p:spPr/>
        <p:txBody>
          <a:bodyPr>
            <a:normAutofit/>
          </a:bodyPr>
          <a:lstStyle/>
          <a:p>
            <a:r>
              <a:rPr lang="en-US" dirty="0" smtClean="0"/>
              <a:t>DMA </a:t>
            </a:r>
            <a:r>
              <a:rPr lang="ru-RU" dirty="0" smtClean="0"/>
              <a:t>контроллер в </a:t>
            </a:r>
            <a:r>
              <a:rPr lang="en-US" dirty="0" smtClean="0"/>
              <a:t>PIC32 – </a:t>
            </a:r>
            <a:r>
              <a:rPr lang="ru-RU" dirty="0" smtClean="0"/>
              <a:t>устройство, которое умеет пересылать информацию между периферийными устройствами и </a:t>
            </a:r>
            <a:r>
              <a:rPr lang="en-US" dirty="0" smtClean="0"/>
              <a:t>/ </a:t>
            </a:r>
            <a:r>
              <a:rPr lang="ru-RU" dirty="0" smtClean="0"/>
              <a:t>или внутренней памятью без участия </a:t>
            </a:r>
            <a:r>
              <a:rPr lang="en-US" dirty="0" smtClean="0"/>
              <a:t>CPU</a:t>
            </a:r>
          </a:p>
          <a:p>
            <a:endParaRPr lang="en-US" dirty="0" smtClean="0"/>
          </a:p>
          <a:p>
            <a:r>
              <a:rPr lang="en-US" dirty="0" smtClean="0"/>
              <a:t>DMA </a:t>
            </a:r>
            <a:r>
              <a:rPr lang="ru-RU" dirty="0" smtClean="0"/>
              <a:t>контроллер может на 95% разгрузить </a:t>
            </a:r>
            <a:r>
              <a:rPr lang="en-US" dirty="0" smtClean="0"/>
              <a:t>CPU </a:t>
            </a:r>
            <a:r>
              <a:rPr lang="ru-RU" dirty="0" smtClean="0"/>
              <a:t>от задачи генерации развертки</a:t>
            </a:r>
          </a:p>
          <a:p>
            <a:endParaRPr lang="ru-RU" dirty="0" smtClean="0"/>
          </a:p>
          <a:p>
            <a:r>
              <a:rPr lang="ru-RU" dirty="0" smtClean="0"/>
              <a:t>Идея</a:t>
            </a:r>
            <a:r>
              <a:rPr lang="en-US" dirty="0" smtClean="0"/>
              <a:t>: </a:t>
            </a:r>
            <a:r>
              <a:rPr lang="ru-RU" dirty="0" smtClean="0"/>
              <a:t>Установить прерывание от таймера и </a:t>
            </a:r>
            <a:r>
              <a:rPr lang="en-US" dirty="0" smtClean="0"/>
              <a:t>DMA </a:t>
            </a:r>
            <a:r>
              <a:rPr lang="ru-RU" dirty="0" smtClean="0"/>
              <a:t>контроллера и в обработчике прерывания инициировать пересылку данных из памяти в параллельный порт с помощью </a:t>
            </a:r>
            <a:r>
              <a:rPr lang="en-US" dirty="0" smtClean="0"/>
              <a:t>DMA </a:t>
            </a:r>
            <a:r>
              <a:rPr lang="ru-RU" dirty="0" smtClean="0"/>
              <a:t>контроллера</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Комбинация </a:t>
            </a:r>
            <a:r>
              <a:rPr lang="ru-RU" dirty="0" smtClean="0"/>
              <a:t>компетенций </a:t>
            </a:r>
            <a:r>
              <a:rPr lang="ru-RU" dirty="0" smtClean="0"/>
              <a:t>двух ведущих компаний</a:t>
            </a:r>
            <a:endParaRPr lang="en-US" dirty="0"/>
          </a:p>
        </p:txBody>
      </p:sp>
      <p:sp>
        <p:nvSpPr>
          <p:cNvPr id="3" name="Content Placeholder 2"/>
          <p:cNvSpPr>
            <a:spLocks noGrp="1"/>
          </p:cNvSpPr>
          <p:nvPr>
            <p:ph idx="1"/>
          </p:nvPr>
        </p:nvSpPr>
        <p:spPr/>
        <p:txBody>
          <a:bodyPr>
            <a:normAutofit fontScale="92500" lnSpcReduction="20000"/>
          </a:bodyPr>
          <a:lstStyle/>
          <a:p>
            <a:endParaRPr lang="ru-RU" dirty="0" smtClean="0"/>
          </a:p>
          <a:p>
            <a:r>
              <a:rPr lang="en-US" dirty="0" smtClean="0"/>
              <a:t>Microchip Technology </a:t>
            </a:r>
            <a:r>
              <a:rPr lang="ru-RU" dirty="0" smtClean="0"/>
              <a:t>приносит </a:t>
            </a:r>
            <a:r>
              <a:rPr lang="ru-RU" dirty="0" smtClean="0"/>
              <a:t>компетенцию </a:t>
            </a:r>
            <a:r>
              <a:rPr lang="ru-RU" dirty="0" smtClean="0"/>
              <a:t>в микроконтроллерных системах на кристалле, периферии и индустриальных приложениях</a:t>
            </a:r>
            <a:endParaRPr lang="en-US" sz="3600" dirty="0" smtClean="0"/>
          </a:p>
          <a:p>
            <a:endParaRPr lang="en-US" dirty="0" smtClean="0"/>
          </a:p>
          <a:p>
            <a:pPr lvl="1"/>
            <a:r>
              <a:rPr lang="ru-RU" dirty="0" smtClean="0"/>
              <a:t>Микроконтроллеры </a:t>
            </a:r>
            <a:r>
              <a:rPr lang="en-US" dirty="0" smtClean="0"/>
              <a:t>PIC32 </a:t>
            </a:r>
            <a:r>
              <a:rPr lang="ru-RU" dirty="0" smtClean="0"/>
              <a:t>используют те же устройства ввода-вывода и средства системной интеграции, как и другие микроконтроллеры от </a:t>
            </a:r>
            <a:r>
              <a:rPr lang="en-US" dirty="0" smtClean="0"/>
              <a:t>Microchip Technology </a:t>
            </a:r>
            <a:r>
              <a:rPr lang="ru-RU" dirty="0" smtClean="0"/>
              <a:t>– </a:t>
            </a:r>
            <a:r>
              <a:rPr lang="en-US" dirty="0" smtClean="0"/>
              <a:t>PIC24, PIC18 </a:t>
            </a:r>
            <a:r>
              <a:rPr lang="ru-RU" dirty="0" smtClean="0"/>
              <a:t>и т.д.</a:t>
            </a:r>
            <a:endParaRPr lang="en-US" dirty="0" smtClean="0"/>
          </a:p>
          <a:p>
            <a:pPr lvl="1"/>
            <a:endParaRPr lang="ru-RU" dirty="0" smtClean="0"/>
          </a:p>
          <a:p>
            <a:r>
              <a:rPr lang="en-US" dirty="0" smtClean="0"/>
              <a:t>MIPS Technologies </a:t>
            </a:r>
            <a:r>
              <a:rPr lang="ru-RU" dirty="0" smtClean="0"/>
              <a:t>приносит </a:t>
            </a:r>
            <a:r>
              <a:rPr lang="ru-RU" dirty="0" smtClean="0"/>
              <a:t>компетенцию </a:t>
            </a:r>
            <a:r>
              <a:rPr lang="ru-RU" dirty="0" smtClean="0"/>
              <a:t>в разработке высокопроизводительных низкопотребляющих процессорных ядер</a:t>
            </a:r>
          </a:p>
          <a:p>
            <a:pPr lvl="1"/>
            <a:endParaRPr lang="en-US" dirty="0" smtClean="0"/>
          </a:p>
          <a:p>
            <a:pPr lvl="1"/>
            <a:r>
              <a:rPr lang="ru-RU" dirty="0" smtClean="0"/>
              <a:t>Ядра </a:t>
            </a:r>
            <a:r>
              <a:rPr lang="en-US" dirty="0" smtClean="0"/>
              <a:t>MIPS </a:t>
            </a:r>
            <a:r>
              <a:rPr lang="ru-RU" dirty="0" smtClean="0"/>
              <a:t>поддерживается крупной экосистемой средств для разработчиков – компиляторами</a:t>
            </a:r>
            <a:r>
              <a:rPr lang="en-US" dirty="0" smtClean="0"/>
              <a:t>, </a:t>
            </a:r>
            <a:r>
              <a:rPr lang="ru-RU" dirty="0" smtClean="0"/>
              <a:t>встраиваемыми операционными системами и другим программным обеспечением, написанным для архитектуры </a:t>
            </a:r>
            <a:r>
              <a:rPr lang="en-US" dirty="0" smtClean="0"/>
              <a:t>MIPS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Два способа использования – с внутренней или с внешней памятью</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714500" y="1295400"/>
            <a:ext cx="5715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 </a:t>
            </a:r>
            <a:r>
              <a:rPr lang="ru-RU" dirty="0" smtClean="0"/>
              <a:t>Интерфейс между микроконтроллером </a:t>
            </a:r>
            <a:r>
              <a:rPr lang="en-US" dirty="0" smtClean="0"/>
              <a:t>Microchip PIC32 </a:t>
            </a:r>
            <a:r>
              <a:rPr lang="ru-RU" dirty="0" smtClean="0"/>
              <a:t>и ПЛИС </a:t>
            </a:r>
            <a:r>
              <a:rPr lang="en-US" dirty="0" err="1" smtClean="0"/>
              <a:t>Altera</a:t>
            </a:r>
            <a:r>
              <a:rPr lang="en-US" dirty="0" smtClean="0"/>
              <a:t> Cyclone IV</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300376" y="1187824"/>
            <a:ext cx="6712320" cy="4474168"/>
          </a:xfrm>
          <a:prstGeom prst="rect">
            <a:avLst/>
          </a:prstGeom>
          <a:noFill/>
          <a:ln w="9525">
            <a:noFill/>
            <a:miter lim="800000"/>
            <a:headEnd/>
            <a:tailEnd/>
          </a:ln>
        </p:spPr>
      </p:pic>
      <p:sp>
        <p:nvSpPr>
          <p:cNvPr id="5" name="TextBox 4"/>
          <p:cNvSpPr txBox="1"/>
          <p:nvPr/>
        </p:nvSpPr>
        <p:spPr>
          <a:xfrm>
            <a:off x="1305619" y="5886406"/>
            <a:ext cx="6708827" cy="443215"/>
          </a:xfrm>
          <a:prstGeom prst="rect">
            <a:avLst/>
          </a:prstGeom>
          <a:noFill/>
        </p:spPr>
        <p:txBody>
          <a:bodyPr wrap="none" rtlCol="0">
            <a:normAutofit fontScale="70000" lnSpcReduction="20000"/>
          </a:bodyPr>
          <a:lstStyle/>
          <a:p>
            <a:r>
              <a:rPr lang="ru-RU" dirty="0" smtClean="0"/>
              <a:t>Исходники демо - </a:t>
            </a:r>
            <a:r>
              <a:rPr lang="en-US" dirty="0" smtClean="0">
                <a:hlinkClick r:id="rId3"/>
              </a:rPr>
              <a:t>http://code.google.com/p/pic32-examples/</a:t>
            </a:r>
            <a:endParaRPr lang="ru-RU" dirty="0" smtClean="0">
              <a:hlinkClick r:id="rId3"/>
            </a:endParaRPr>
          </a:p>
          <a:p>
            <a:r>
              <a:rPr lang="en-US" dirty="0" smtClean="0">
                <a:hlinkClick r:id="rId3"/>
              </a:rPr>
              <a:t>source/browse/trunk/tedious/011_fpga_coprocessor_ports_3.X/</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 </a:t>
            </a:r>
            <a:r>
              <a:rPr lang="ru-RU" dirty="0" smtClean="0"/>
              <a:t>крупнее</a:t>
            </a:r>
            <a:r>
              <a:rPr lang="en-US" dirty="0" smtClean="0"/>
              <a:t>: </a:t>
            </a:r>
            <a:r>
              <a:rPr lang="ru-RU" dirty="0" smtClean="0"/>
              <a:t>Интерфейс между микроконтроллером </a:t>
            </a:r>
            <a:r>
              <a:rPr lang="en-US" dirty="0" smtClean="0"/>
              <a:t>Microchip PIC32 </a:t>
            </a:r>
            <a:r>
              <a:rPr lang="ru-RU" dirty="0" smtClean="0"/>
              <a:t>и ПЛИС </a:t>
            </a:r>
            <a:r>
              <a:rPr lang="en-US" dirty="0" err="1" smtClean="0"/>
              <a:t>Altera</a:t>
            </a:r>
            <a:r>
              <a:rPr lang="en-US" dirty="0" smtClean="0"/>
              <a:t> Cyclone IV</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745006" y="1178860"/>
            <a:ext cx="5257800" cy="5257800"/>
          </a:xfrm>
          <a:prstGeom prst="rect">
            <a:avLst/>
          </a:prstGeom>
          <a:noFill/>
          <a:ln w="9525">
            <a:noFill/>
            <a:miter lim="800000"/>
            <a:headEnd/>
            <a:tailEnd/>
          </a:ln>
        </p:spPr>
      </p:pic>
      <p:sp>
        <p:nvSpPr>
          <p:cNvPr id="5" name="Content Placeholder 2"/>
          <p:cNvSpPr txBox="1">
            <a:spLocks/>
          </p:cNvSpPr>
          <p:nvPr/>
        </p:nvSpPr>
        <p:spPr bwMode="auto">
          <a:xfrm>
            <a:off x="152400" y="1143000"/>
            <a:ext cx="3460376"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Плата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Digilent</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chipKit</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Uno32 c Microchip PIC32</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Плата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Digilent</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chipKIT</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Basic I/O Shield™</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Плата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DE0-Nano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с ПЛИС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Altera</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Cyclone IV</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Отладчик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PICkit</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3</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Макетная плата с дисплеем,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USB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кабели</a:t>
            </a:r>
            <a:endParaRPr kumimoji="0" lang="en-US"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a:ln>
                <a:noFill/>
              </a:ln>
              <a:solidFill>
                <a:srgbClr val="7666A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Детали интерфейса</a:t>
            </a:r>
            <a:endParaRPr lang="en-US" dirty="0"/>
          </a:p>
        </p:txBody>
      </p:sp>
      <p:sp>
        <p:nvSpPr>
          <p:cNvPr id="3" name="Content Placeholder 2"/>
          <p:cNvSpPr>
            <a:spLocks noGrp="1"/>
          </p:cNvSpPr>
          <p:nvPr>
            <p:ph idx="1"/>
          </p:nvPr>
        </p:nvSpPr>
        <p:spPr/>
        <p:txBody>
          <a:bodyPr>
            <a:normAutofit fontScale="92500" lnSpcReduction="20000"/>
          </a:bodyPr>
          <a:lstStyle/>
          <a:p>
            <a:r>
              <a:rPr lang="ru-RU" dirty="0" smtClean="0"/>
              <a:t>Микроконтроллеры можно соединять с ПЛИС-ами либо просто через цифровые порты, либо через </a:t>
            </a:r>
            <a:r>
              <a:rPr lang="en-US" dirty="0" smtClean="0"/>
              <a:t>SPI, I</a:t>
            </a:r>
            <a:r>
              <a:rPr lang="en-US" baseline="30000" dirty="0" smtClean="0"/>
              <a:t>2</a:t>
            </a:r>
            <a:r>
              <a:rPr lang="en-US" dirty="0" smtClean="0"/>
              <a:t>C </a:t>
            </a:r>
            <a:r>
              <a:rPr lang="ru-RU" dirty="0" smtClean="0"/>
              <a:t>и другие протоколы</a:t>
            </a:r>
          </a:p>
          <a:p>
            <a:endParaRPr lang="ru-RU" dirty="0" smtClean="0"/>
          </a:p>
          <a:p>
            <a:pPr lvl="1"/>
            <a:r>
              <a:rPr lang="ru-RU" dirty="0" smtClean="0"/>
              <a:t>Данное демо использует простые цифровые порты</a:t>
            </a:r>
          </a:p>
          <a:p>
            <a:endParaRPr lang="en-US" dirty="0" smtClean="0"/>
          </a:p>
          <a:p>
            <a:r>
              <a:rPr lang="ru-RU" dirty="0" smtClean="0"/>
              <a:t>Для трансфера данных из микроконтроллера в ПЛИС тактовая частота ПЛИС должна быть в несколько раз выше, чем у микроконтроллера - </a:t>
            </a:r>
            <a:r>
              <a:rPr lang="en-US" dirty="0" smtClean="0"/>
              <a:t>oversampling</a:t>
            </a:r>
            <a:endParaRPr lang="ru-RU" dirty="0" smtClean="0"/>
          </a:p>
          <a:p>
            <a:endParaRPr lang="en-US" dirty="0" smtClean="0"/>
          </a:p>
          <a:p>
            <a:r>
              <a:rPr lang="ru-RU" dirty="0" smtClean="0"/>
              <a:t>Так как тактовая частота в </a:t>
            </a:r>
            <a:r>
              <a:rPr lang="en-US" dirty="0" smtClean="0"/>
              <a:t>PIC32 </a:t>
            </a:r>
            <a:r>
              <a:rPr lang="ru-RU" dirty="0" smtClean="0"/>
              <a:t>и ПЛИС генерируется независимо, то нужно пропускать входящий в ПЛИС сигнал через два </a:t>
            </a:r>
            <a:r>
              <a:rPr lang="en-US" dirty="0" smtClean="0"/>
              <a:t>D-</a:t>
            </a:r>
            <a:r>
              <a:rPr lang="ru-RU" dirty="0" smtClean="0"/>
              <a:t>триггера (флип-флопа) чтобы (почти) избавиться от метастабильного состояния</a:t>
            </a:r>
          </a:p>
          <a:p>
            <a:endParaRPr lang="ru-RU" dirty="0" smtClean="0"/>
          </a:p>
          <a:p>
            <a:pPr lvl="1"/>
            <a:r>
              <a:rPr lang="ru-RU" dirty="0" smtClean="0"/>
              <a:t>Метастабильное состояние при таком методе все же может появляться, но с очень низкой вероятностью - раз в несколько лет</a:t>
            </a:r>
          </a:p>
          <a:p>
            <a:pPr lvl="1"/>
            <a:endParaRPr lang="ru-RU" dirty="0" smtClean="0"/>
          </a:p>
          <a:p>
            <a:pPr lv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Рекомендации по интерфейсу от Евгения Ставинова</a:t>
            </a:r>
            <a:endParaRPr lang="en-US" dirty="0"/>
          </a:p>
        </p:txBody>
      </p:sp>
      <p:sp>
        <p:nvSpPr>
          <p:cNvPr id="3" name="Content Placeholder 2"/>
          <p:cNvSpPr>
            <a:spLocks noGrp="1"/>
          </p:cNvSpPr>
          <p:nvPr>
            <p:ph idx="1"/>
          </p:nvPr>
        </p:nvSpPr>
        <p:spPr>
          <a:xfrm>
            <a:off x="152400" y="1143000"/>
            <a:ext cx="4258235" cy="5105400"/>
          </a:xfrm>
        </p:spPr>
        <p:txBody>
          <a:bodyPr>
            <a:normAutofit lnSpcReduction="10000"/>
          </a:bodyPr>
          <a:lstStyle/>
          <a:p>
            <a:endParaRPr lang="ru-RU" dirty="0" smtClean="0"/>
          </a:p>
          <a:p>
            <a:r>
              <a:rPr lang="ru-RU" dirty="0" smtClean="0"/>
              <a:t>Для приготовления этого демо я консультировался с экспертом по ПЛИС Евгением Ставиновым</a:t>
            </a:r>
          </a:p>
          <a:p>
            <a:endParaRPr lang="en-US" dirty="0" smtClean="0"/>
          </a:p>
          <a:p>
            <a:r>
              <a:rPr lang="ru-RU" dirty="0" smtClean="0"/>
              <a:t>Евгений работал в </a:t>
            </a:r>
            <a:r>
              <a:rPr lang="en-US" dirty="0" smtClean="0"/>
              <a:t>Xilinx </a:t>
            </a:r>
            <a:r>
              <a:rPr lang="ru-RU" dirty="0" smtClean="0"/>
              <a:t>и </a:t>
            </a:r>
            <a:r>
              <a:rPr lang="en-US" dirty="0" err="1" smtClean="0"/>
              <a:t>LeCroy</a:t>
            </a:r>
            <a:r>
              <a:rPr lang="en-US" dirty="0" smtClean="0"/>
              <a:t>, </a:t>
            </a:r>
            <a:r>
              <a:rPr lang="ru-RU" dirty="0" smtClean="0"/>
              <a:t>а также является автором книги 100 </a:t>
            </a:r>
            <a:r>
              <a:rPr lang="en-US" dirty="0" smtClean="0"/>
              <a:t>Power Tips for FPGA Designers</a:t>
            </a:r>
            <a:endParaRPr lang="ru-RU" dirty="0" smtClean="0"/>
          </a:p>
          <a:p>
            <a:endParaRPr lang="ru-RU" dirty="0" smtClean="0"/>
          </a:p>
          <a:p>
            <a:r>
              <a:rPr lang="en-US" dirty="0" smtClean="0">
                <a:hlinkClick r:id="rId2"/>
              </a:rPr>
              <a:t>http://outputlogic.com/</a:t>
            </a:r>
            <a:endParaRPr lang="ru-RU" dirty="0" smtClean="0"/>
          </a:p>
          <a:p>
            <a:endParaRPr lang="en-US" dirty="0" smtClean="0"/>
          </a:p>
          <a:p>
            <a:endParaRPr lang="en-US" dirty="0" smtClean="0"/>
          </a:p>
          <a:p>
            <a:endParaRPr lang="en-US" dirty="0" smtClean="0"/>
          </a:p>
          <a:p>
            <a:endParaRPr lang="en-US" dirty="0"/>
          </a:p>
        </p:txBody>
      </p:sp>
      <p:pic>
        <p:nvPicPr>
          <p:cNvPr id="10242" name="Picture 2" descr="http://ecx.images-amazon.com/images/I/51srLDA1oEL._BO2,204,203,200_PIsitb-sticker-arrow-click,TopRight,35,-76_AA300_SH20_OU01_.jpg"/>
          <p:cNvPicPr>
            <a:picLocks noChangeAspect="1" noChangeArrowheads="1"/>
          </p:cNvPicPr>
          <p:nvPr/>
        </p:nvPicPr>
        <p:blipFill>
          <a:blip r:embed="rId3" cstate="print"/>
          <a:srcRect/>
          <a:stretch>
            <a:fillRect/>
          </a:stretch>
        </p:blipFill>
        <p:spPr bwMode="auto">
          <a:xfrm>
            <a:off x="6081246" y="1290918"/>
            <a:ext cx="2857500" cy="2857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Рекомендации по </a:t>
            </a:r>
            <a:r>
              <a:rPr lang="en-US" dirty="0" smtClean="0"/>
              <a:t>RTOS </a:t>
            </a:r>
            <a:r>
              <a:rPr lang="ru-RU" dirty="0" smtClean="0"/>
              <a:t>от сотрудника </a:t>
            </a:r>
            <a:r>
              <a:rPr lang="en-US" dirty="0" smtClean="0"/>
              <a:t>MIPS Technologies </a:t>
            </a:r>
            <a:r>
              <a:rPr lang="ru-RU" dirty="0" smtClean="0"/>
              <a:t>Сергея Вакуленко</a:t>
            </a:r>
            <a:endParaRPr lang="en-US" dirty="0"/>
          </a:p>
        </p:txBody>
      </p:sp>
      <p:sp>
        <p:nvSpPr>
          <p:cNvPr id="3" name="Content Placeholder 2"/>
          <p:cNvSpPr>
            <a:spLocks noGrp="1"/>
          </p:cNvSpPr>
          <p:nvPr>
            <p:ph idx="1"/>
          </p:nvPr>
        </p:nvSpPr>
        <p:spPr>
          <a:xfrm>
            <a:off x="152400" y="1223682"/>
            <a:ext cx="8839200" cy="5257800"/>
          </a:xfrm>
        </p:spPr>
        <p:txBody>
          <a:bodyPr>
            <a:normAutofit fontScale="77500" lnSpcReduction="20000"/>
          </a:bodyPr>
          <a:lstStyle/>
          <a:p>
            <a:r>
              <a:rPr lang="ru-RU" b="0" dirty="0" smtClean="0"/>
              <a:t>Сергей Вакуленко – выпускник физматшколы-интерната при КГУ</a:t>
            </a:r>
            <a:r>
              <a:rPr lang="en-US" b="0" dirty="0" smtClean="0"/>
              <a:t>;</a:t>
            </a:r>
            <a:r>
              <a:rPr lang="ru-RU" b="0" dirty="0" smtClean="0"/>
              <a:t> выпускник МФТИ</a:t>
            </a:r>
            <a:r>
              <a:rPr lang="en-US" b="0" dirty="0" smtClean="0"/>
              <a:t>; </a:t>
            </a:r>
            <a:r>
              <a:rPr lang="ru-RU" b="0" dirty="0" smtClean="0"/>
              <a:t>бывший сотрудник иститута имени Курчатова</a:t>
            </a:r>
            <a:r>
              <a:rPr lang="en-US" b="0" dirty="0" smtClean="0"/>
              <a:t>; </a:t>
            </a:r>
            <a:r>
              <a:rPr lang="ru-RU" b="0" dirty="0" smtClean="0"/>
              <a:t>сейчас сотрудник </a:t>
            </a:r>
            <a:r>
              <a:rPr lang="en-US" b="0" dirty="0" smtClean="0"/>
              <a:t>MIPS Technologies</a:t>
            </a:r>
          </a:p>
          <a:p>
            <a:endParaRPr lang="en-US" b="0" dirty="0" smtClean="0"/>
          </a:p>
          <a:p>
            <a:r>
              <a:rPr lang="ru-RU" b="0" dirty="0" smtClean="0"/>
              <a:t>Сергей – автор </a:t>
            </a:r>
            <a:r>
              <a:rPr lang="en-US" b="0" dirty="0" smtClean="0"/>
              <a:t>RTOS </a:t>
            </a:r>
            <a:r>
              <a:rPr lang="en-US" b="0" dirty="0" err="1" smtClean="0"/>
              <a:t>uOS</a:t>
            </a:r>
            <a:endParaRPr lang="en-US" b="0" dirty="0" smtClean="0"/>
          </a:p>
          <a:p>
            <a:pPr lvl="1"/>
            <a:endParaRPr lang="en-US" dirty="0" smtClean="0">
              <a:hlinkClick r:id="rId2"/>
            </a:endParaRPr>
          </a:p>
          <a:p>
            <a:pPr lvl="1"/>
            <a:r>
              <a:rPr lang="en-US" dirty="0" smtClean="0">
                <a:hlinkClick r:id="rId2"/>
              </a:rPr>
              <a:t>http://code.google.com/p/uos-embedded/</a:t>
            </a:r>
            <a:endParaRPr lang="en-US" b="0" dirty="0" smtClean="0"/>
          </a:p>
          <a:p>
            <a:endParaRPr lang="en-US" b="0" dirty="0" smtClean="0"/>
          </a:p>
          <a:p>
            <a:r>
              <a:rPr lang="ru-RU" b="0" dirty="0" smtClean="0"/>
              <a:t>Мнение Сергея об использовании </a:t>
            </a:r>
            <a:r>
              <a:rPr lang="en-US" b="0" dirty="0" smtClean="0"/>
              <a:t>RTOS</a:t>
            </a:r>
            <a:r>
              <a:rPr lang="ru-RU" b="0" dirty="0" smtClean="0"/>
              <a:t>-ов</a:t>
            </a:r>
            <a:r>
              <a:rPr lang="en-US" b="0" dirty="0" smtClean="0"/>
              <a:t> </a:t>
            </a:r>
            <a:r>
              <a:rPr lang="ru-RU" b="0" dirty="0" smtClean="0"/>
              <a:t>для целей образования</a:t>
            </a:r>
            <a:r>
              <a:rPr lang="en-US" b="0" dirty="0" smtClean="0"/>
              <a:t>:</a:t>
            </a:r>
          </a:p>
          <a:p>
            <a:pPr lvl="1"/>
            <a:endParaRPr lang="en-US" b="0" dirty="0" smtClean="0"/>
          </a:p>
          <a:p>
            <a:pPr lvl="1"/>
            <a:r>
              <a:rPr lang="ru-RU" b="0" dirty="0" smtClean="0"/>
              <a:t>uOS и FreeRTOS находятся примерно на одном уровне функциональности, но uOS намного проще</a:t>
            </a:r>
            <a:endParaRPr lang="en-US" b="0" dirty="0" smtClean="0"/>
          </a:p>
          <a:p>
            <a:pPr lvl="1"/>
            <a:endParaRPr lang="en-US" b="0" dirty="0" smtClean="0"/>
          </a:p>
          <a:p>
            <a:pPr lvl="1"/>
            <a:r>
              <a:rPr lang="ru-RU" b="0" dirty="0" smtClean="0"/>
              <a:t>ThreadX внутренне устроен тоже неплохо, но по функциональности не дотягивает. И вообще коммерческий.</a:t>
            </a:r>
            <a:endParaRPr lang="en-US" b="0" dirty="0" smtClean="0"/>
          </a:p>
          <a:p>
            <a:pPr lvl="1"/>
            <a:endParaRPr lang="en-US" b="0" dirty="0" smtClean="0"/>
          </a:p>
          <a:p>
            <a:pPr lvl="1"/>
            <a:r>
              <a:rPr lang="ru-RU" b="0" dirty="0" smtClean="0"/>
              <a:t>RTEMS и eCos стараются быть POSIX-совместимыми, и поэтому на порядок более громоздкие и неповоротливые</a:t>
            </a:r>
            <a:endParaRPr lang="en-US" b="0" dirty="0" smtClean="0"/>
          </a:p>
          <a:p>
            <a:pPr lvl="1"/>
            <a:endParaRPr lang="en-US" dirty="0" smtClean="0"/>
          </a:p>
          <a:p>
            <a:pPr lvl="1"/>
            <a:r>
              <a:rPr lang="ru-RU" b="0" dirty="0" smtClean="0"/>
              <a:t>uC/OS-II слишком коряво устроена, давать ее студентам так же вредно, как учить Basic</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Рекомендуемая литература по </a:t>
            </a:r>
            <a:r>
              <a:rPr lang="en-US" dirty="0" smtClean="0"/>
              <a:t>Microchip PIC32</a:t>
            </a:r>
            <a:endParaRPr lang="en-US" dirty="0"/>
          </a:p>
        </p:txBody>
      </p:sp>
      <p:pic>
        <p:nvPicPr>
          <p:cNvPr id="35842" name="Picture 2"/>
          <p:cNvPicPr>
            <a:picLocks noGrp="1" noChangeAspect="1" noChangeArrowheads="1"/>
          </p:cNvPicPr>
          <p:nvPr>
            <p:ph idx="1"/>
          </p:nvPr>
        </p:nvPicPr>
        <p:blipFill>
          <a:blip r:embed="rId2" cstate="print"/>
          <a:srcRect/>
          <a:stretch>
            <a:fillRect/>
          </a:stretch>
        </p:blipFill>
        <p:spPr bwMode="auto">
          <a:xfrm>
            <a:off x="6275294" y="3476064"/>
            <a:ext cx="2868706" cy="2868706"/>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2994212" y="3496235"/>
            <a:ext cx="2918010" cy="2918010"/>
          </a:xfrm>
          <a:prstGeom prst="rect">
            <a:avLst/>
          </a:prstGeom>
          <a:noFill/>
          <a:ln w="9525">
            <a:noFill/>
            <a:miter lim="800000"/>
            <a:headEnd/>
            <a:tailEnd/>
          </a:ln>
        </p:spPr>
      </p:pic>
      <p:pic>
        <p:nvPicPr>
          <p:cNvPr id="35845" name="Picture 5" descr="http://ecx.images-amazon.com/images/I/51uKHpaQb3L._BO2,204,203,200_PIsitb-sticker-arrow-click,TopRight,35,-76_AA300_SH20_OU01_.jpg"/>
          <p:cNvPicPr>
            <a:picLocks noChangeAspect="1" noChangeArrowheads="1"/>
          </p:cNvPicPr>
          <p:nvPr/>
        </p:nvPicPr>
        <p:blipFill>
          <a:blip r:embed="rId4" cstate="print"/>
          <a:srcRect/>
          <a:stretch>
            <a:fillRect/>
          </a:stretch>
        </p:blipFill>
        <p:spPr bwMode="auto">
          <a:xfrm>
            <a:off x="0" y="3592605"/>
            <a:ext cx="2805953" cy="2805953"/>
          </a:xfrm>
          <a:prstGeom prst="rect">
            <a:avLst/>
          </a:prstGeom>
          <a:noFill/>
        </p:spPr>
      </p:pic>
      <p:sp>
        <p:nvSpPr>
          <p:cNvPr id="7" name="Content Placeholder 2"/>
          <p:cNvSpPr txBox="1">
            <a:spLocks/>
          </p:cNvSpPr>
          <p:nvPr/>
        </p:nvSpPr>
        <p:spPr bwMode="auto">
          <a:xfrm>
            <a:off x="107575" y="1142999"/>
            <a:ext cx="8928849" cy="23353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Особо следует отметить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David</a:t>
            </a:r>
            <a:r>
              <a:rPr kumimoji="0" lang="en-US" sz="2400" b="1" i="0" u="none" strike="noStrike" kern="0" cap="none" spc="0" normalizeH="0" noProof="0" dirty="0" smtClean="0">
                <a:ln>
                  <a:noFill/>
                </a:ln>
                <a:solidFill>
                  <a:srgbClr val="7666AC"/>
                </a:solidFill>
                <a:effectLst/>
                <a:uLnTx/>
                <a:uFillTx/>
                <a:latin typeface="+mn-lt"/>
                <a:ea typeface="+mn-ea"/>
                <a:cs typeface="+mn-cs"/>
              </a:rPr>
              <a:t> Harris and Sarah Harris,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Digital Design and Computer</a:t>
            </a:r>
            <a:r>
              <a:rPr kumimoji="0" lang="en-US" sz="2400" b="1" i="0" u="none" strike="noStrike" kern="0" cap="none" spc="0" normalizeH="0" noProof="0" dirty="0" smtClean="0">
                <a:ln>
                  <a:noFill/>
                </a:ln>
                <a:solidFill>
                  <a:srgbClr val="7666AC"/>
                </a:solidFill>
                <a:effectLst/>
                <a:uLnTx/>
                <a:uFillTx/>
                <a:latin typeface="+mn-lt"/>
                <a:ea typeface="+mn-ea"/>
                <a:cs typeface="+mn-cs"/>
              </a:rPr>
              <a:t> Architecture </a:t>
            </a:r>
            <a:r>
              <a:rPr kumimoji="0" lang="ru-RU" sz="2400" b="1" i="0" u="none" strike="noStrike" kern="0" cap="none" spc="0" normalizeH="0" noProof="0" dirty="0" smtClean="0">
                <a:ln>
                  <a:noFill/>
                </a:ln>
                <a:solidFill>
                  <a:srgbClr val="7666AC"/>
                </a:solidFill>
                <a:effectLst/>
                <a:uLnTx/>
                <a:uFillTx/>
                <a:latin typeface="+mn-lt"/>
                <a:ea typeface="+mn-ea"/>
                <a:cs typeface="+mn-cs"/>
              </a:rPr>
              <a:t>для обучения студентов</a:t>
            </a:r>
          </a:p>
          <a:p>
            <a:pPr marL="800100" lvl="1" indent="-342900" eaLnBrk="0" hangingPunct="0">
              <a:spcBef>
                <a:spcPct val="20000"/>
              </a:spcBef>
              <a:buClr>
                <a:srgbClr val="E64418"/>
              </a:buClr>
              <a:buFont typeface="Wingdings" pitchFamily="2" charset="2"/>
              <a:buChar char="v"/>
            </a:pPr>
            <a:endParaRPr lang="en-US" sz="2400" b="0" kern="0" dirty="0" smtClean="0">
              <a:latin typeface="+mn-lt"/>
              <a:ea typeface="+mn-ea"/>
              <a:cs typeface="+mn-cs"/>
            </a:endParaRPr>
          </a:p>
          <a:p>
            <a:pPr marL="800100" lvl="1" indent="-342900" eaLnBrk="0" hangingPunct="0">
              <a:spcBef>
                <a:spcPct val="20000"/>
              </a:spcBef>
              <a:buClr>
                <a:srgbClr val="E64418"/>
              </a:buClr>
              <a:buFont typeface="Wingdings" pitchFamily="2" charset="2"/>
              <a:buChar char="v"/>
            </a:pPr>
            <a:r>
              <a:rPr lang="ru-RU" sz="2400" b="0" kern="0" dirty="0" smtClean="0">
                <a:latin typeface="+mn-lt"/>
                <a:ea typeface="+mn-ea"/>
                <a:cs typeface="+mn-cs"/>
              </a:rPr>
              <a:t>В этой книге студенты строят подмножество </a:t>
            </a:r>
            <a:r>
              <a:rPr lang="en-US" sz="2400" b="0" kern="0" dirty="0" smtClean="0">
                <a:latin typeface="+mn-lt"/>
                <a:ea typeface="+mn-ea"/>
                <a:cs typeface="+mn-cs"/>
              </a:rPr>
              <a:t>MIPS</a:t>
            </a:r>
            <a:r>
              <a:rPr lang="ru-RU" sz="2400" b="0" kern="0" dirty="0" smtClean="0">
                <a:latin typeface="+mn-lt"/>
                <a:ea typeface="+mn-ea"/>
                <a:cs typeface="+mn-cs"/>
              </a:rPr>
              <a:t>-процессора с помощью </a:t>
            </a:r>
            <a:r>
              <a:rPr lang="en-US" sz="2400" b="0" kern="0" dirty="0" err="1" smtClean="0">
                <a:latin typeface="+mn-lt"/>
                <a:ea typeface="+mn-ea"/>
                <a:cs typeface="+mn-cs"/>
              </a:rPr>
              <a:t>Verilog</a:t>
            </a:r>
            <a:r>
              <a:rPr lang="en-US" sz="2400" b="0" kern="0" dirty="0" smtClean="0">
                <a:latin typeface="+mn-lt"/>
                <a:ea typeface="+mn-ea"/>
                <a:cs typeface="+mn-cs"/>
              </a:rPr>
              <a:t> </a:t>
            </a:r>
            <a:r>
              <a:rPr lang="ru-RU" sz="2400" b="0" kern="0" dirty="0" smtClean="0">
                <a:latin typeface="+mn-lt"/>
                <a:ea typeface="+mn-ea"/>
                <a:cs typeface="+mn-cs"/>
              </a:rPr>
              <a:t>и ПЛИС</a:t>
            </a:r>
            <a:endParaRPr lang="en-US" sz="2400" b="0" kern="0" dirty="0" smtClean="0">
              <a:latin typeface="+mn-lt"/>
              <a:ea typeface="+mn-ea"/>
              <a:cs typeface="+mn-cs"/>
            </a:endParaRPr>
          </a:p>
          <a:p>
            <a:pPr marL="800100" lvl="1" indent="-342900" eaLnBrk="0" hangingPunct="0">
              <a:spcBef>
                <a:spcPct val="20000"/>
              </a:spcBef>
              <a:buClr>
                <a:srgbClr val="E64418"/>
              </a:buClr>
              <a:buFont typeface="Wingdings" pitchFamily="2" charset="2"/>
              <a:buChar char="v"/>
            </a:pPr>
            <a:endParaRPr lang="en-US" sz="2400" b="0" kern="0" dirty="0" smtClean="0">
              <a:latin typeface="+mn-lt"/>
              <a:ea typeface="+mn-ea"/>
              <a:cs typeface="+mn-cs"/>
            </a:endParaRPr>
          </a:p>
          <a:p>
            <a:pPr marL="800100" lvl="1" indent="-342900" eaLnBrk="0" hangingPunct="0">
              <a:spcBef>
                <a:spcPct val="20000"/>
              </a:spcBef>
              <a:buClr>
                <a:srgbClr val="E64418"/>
              </a:buClr>
              <a:buFont typeface="Wingdings" pitchFamily="2" charset="2"/>
              <a:buChar char="v"/>
            </a:pPr>
            <a:r>
              <a:rPr lang="ru-RU" sz="2400" b="0" kern="0" dirty="0" smtClean="0">
                <a:latin typeface="+mn-lt"/>
                <a:ea typeface="+mn-ea"/>
                <a:cs typeface="+mn-cs"/>
              </a:rPr>
              <a:t>После чего приводится пример индустриального </a:t>
            </a:r>
            <a:r>
              <a:rPr lang="en-US" sz="2400" b="0" kern="0" dirty="0" smtClean="0">
                <a:latin typeface="+mn-lt"/>
                <a:ea typeface="+mn-ea"/>
                <a:cs typeface="+mn-cs"/>
              </a:rPr>
              <a:t>MIPS</a:t>
            </a:r>
            <a:r>
              <a:rPr lang="ru-RU" sz="2400" b="0" kern="0" dirty="0" smtClean="0">
                <a:latin typeface="+mn-lt"/>
                <a:ea typeface="+mn-ea"/>
                <a:cs typeface="+mn-cs"/>
              </a:rPr>
              <a:t> – </a:t>
            </a:r>
            <a:r>
              <a:rPr lang="en-US" sz="2400" b="0" kern="0" dirty="0" smtClean="0">
                <a:latin typeface="+mn-lt"/>
                <a:ea typeface="+mn-ea"/>
                <a:cs typeface="+mn-cs"/>
              </a:rPr>
              <a:t>Microchip PIC32 </a:t>
            </a:r>
            <a:r>
              <a:rPr lang="ru-RU" sz="2400" b="0" kern="0" dirty="0" smtClean="0">
                <a:latin typeface="+mn-lt"/>
                <a:ea typeface="+mn-ea"/>
                <a:cs typeface="+mn-cs"/>
              </a:rPr>
              <a:t>и разбирается его периферия – порты, </a:t>
            </a:r>
            <a:r>
              <a:rPr lang="en-US" sz="2400" b="0" kern="0" dirty="0" smtClean="0">
                <a:latin typeface="+mn-lt"/>
                <a:ea typeface="+mn-ea"/>
                <a:cs typeface="+mn-cs"/>
              </a:rPr>
              <a:t>SPI, UART, </a:t>
            </a:r>
            <a:r>
              <a:rPr lang="ru-RU" sz="2400" b="0" kern="0" dirty="0" smtClean="0">
                <a:latin typeface="+mn-lt"/>
                <a:ea typeface="+mn-ea"/>
                <a:cs typeface="+mn-cs"/>
              </a:rPr>
              <a:t>аналог</a:t>
            </a:r>
            <a:r>
              <a:rPr lang="en-US" sz="2400" b="0" kern="0" dirty="0" smtClean="0">
                <a:latin typeface="+mn-lt"/>
                <a:ea typeface="+mn-ea"/>
                <a:cs typeface="+mn-cs"/>
              </a:rPr>
              <a:t>, </a:t>
            </a:r>
            <a:r>
              <a:rPr lang="ru-RU" sz="2400" b="0" kern="0" dirty="0" smtClean="0">
                <a:latin typeface="+mn-lt"/>
                <a:ea typeface="+mn-ea"/>
                <a:cs typeface="+mn-cs"/>
              </a:rPr>
              <a:t>соединение с моторами</a:t>
            </a:r>
          </a:p>
          <a:p>
            <a:pPr marL="800100" lvl="1" indent="-342900" eaLnBrk="0" hangingPunct="0">
              <a:spcBef>
                <a:spcPct val="20000"/>
              </a:spcBef>
              <a:buClr>
                <a:srgbClr val="E64418"/>
              </a:buClr>
              <a:buFont typeface="Wingdings" pitchFamily="2" charset="2"/>
              <a:buChar char="v"/>
            </a:pPr>
            <a:endParaRPr lang="en-US" sz="2400" b="0" kern="0" dirty="0" smtClean="0">
              <a:latin typeface="+mn-lt"/>
              <a:ea typeface="+mn-ea"/>
              <a:cs typeface="+mn-cs"/>
            </a:endParaRPr>
          </a:p>
          <a:p>
            <a:pPr marL="800100" lvl="1" indent="-342900" eaLnBrk="0" hangingPunct="0">
              <a:spcBef>
                <a:spcPct val="20000"/>
              </a:spcBef>
              <a:buClr>
                <a:srgbClr val="E64418"/>
              </a:buClr>
              <a:buFont typeface="Wingdings" pitchFamily="2" charset="2"/>
              <a:buChar char="v"/>
            </a:pPr>
            <a:r>
              <a:rPr lang="ru-RU" sz="2400" b="0" kern="0" dirty="0" smtClean="0">
                <a:latin typeface="+mn-lt"/>
                <a:ea typeface="+mn-ea"/>
                <a:cs typeface="+mn-cs"/>
              </a:rPr>
              <a:t>Таким образом, теория соединяется с практикой, и </a:t>
            </a:r>
            <a:r>
              <a:rPr lang="en-US" sz="2400" b="0" kern="0" dirty="0" smtClean="0">
                <a:latin typeface="+mn-lt"/>
                <a:ea typeface="+mn-ea"/>
                <a:cs typeface="+mn-cs"/>
              </a:rPr>
              <a:t>hardware </a:t>
            </a:r>
            <a:r>
              <a:rPr lang="ru-RU" sz="2400" b="0" kern="0" dirty="0" smtClean="0">
                <a:latin typeface="+mn-lt"/>
                <a:ea typeface="+mn-ea"/>
                <a:cs typeface="+mn-cs"/>
              </a:rPr>
              <a:t>соединяется с</a:t>
            </a:r>
            <a:r>
              <a:rPr lang="en-US" sz="2400" b="0" kern="0" dirty="0" smtClean="0">
                <a:latin typeface="+mn-lt"/>
                <a:ea typeface="+mn-ea"/>
                <a:cs typeface="+mn-cs"/>
              </a:rPr>
              <a:t> software</a:t>
            </a:r>
            <a:endParaRPr kumimoji="0" lang="en-US" sz="2400" b="1" i="0" u="none" strike="noStrike" kern="0" cap="none" spc="0" normalizeH="0" baseline="0" noProof="0" dirty="0">
              <a:ln>
                <a:noFill/>
              </a:ln>
              <a:solidFill>
                <a:srgbClr val="7666A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238500" y="4243388"/>
            <a:ext cx="2743200" cy="628650"/>
          </a:xfrm>
          <a:prstGeom prst="rect">
            <a:avLst/>
          </a:prstGeom>
          <a:noFill/>
          <a:ln w="9525">
            <a:noFill/>
            <a:miter lim="800000"/>
            <a:headEnd/>
            <a:tailEnd/>
          </a:ln>
        </p:spPr>
      </p:pic>
      <p:sp>
        <p:nvSpPr>
          <p:cNvPr id="43011" name="Text Box 3"/>
          <p:cNvSpPr txBox="1">
            <a:spLocks noChangeArrowheads="1"/>
          </p:cNvSpPr>
          <p:nvPr/>
        </p:nvSpPr>
        <p:spPr bwMode="auto">
          <a:xfrm>
            <a:off x="1828800" y="5010150"/>
            <a:ext cx="5562600" cy="400050"/>
          </a:xfrm>
          <a:prstGeom prst="rect">
            <a:avLst/>
          </a:prstGeom>
          <a:noFill/>
          <a:ln w="9525">
            <a:noFill/>
            <a:miter lim="800000"/>
            <a:headEnd/>
            <a:tailEnd/>
          </a:ln>
        </p:spPr>
        <p:txBody>
          <a:bodyPr>
            <a:spAutoFit/>
          </a:bodyPr>
          <a:lstStyle/>
          <a:p>
            <a:pPr algn="ctr">
              <a:spcBef>
                <a:spcPct val="50000"/>
              </a:spcBef>
            </a:pPr>
            <a:r>
              <a:rPr lang="en-US">
                <a:solidFill>
                  <a:schemeClr val="accent1"/>
                </a:solidFill>
                <a:ea typeface="Geneva"/>
                <a:cs typeface="Geneva"/>
              </a:rPr>
              <a:t>At the core of the user experience</a:t>
            </a:r>
            <a:r>
              <a:rPr lang="en-US" baseline="30000">
                <a:solidFill>
                  <a:schemeClr val="accent1"/>
                </a:solidFill>
                <a:ea typeface="Geneva"/>
                <a:cs typeface="Geneva"/>
              </a:rPr>
              <a:t>®</a:t>
            </a:r>
          </a:p>
        </p:txBody>
      </p:sp>
      <p:sp>
        <p:nvSpPr>
          <p:cNvPr id="4" name="Text Box 5"/>
          <p:cNvSpPr txBox="1">
            <a:spLocks noChangeArrowheads="1"/>
          </p:cNvSpPr>
          <p:nvPr/>
        </p:nvSpPr>
        <p:spPr bwMode="auto">
          <a:xfrm>
            <a:off x="2209800" y="2514600"/>
            <a:ext cx="4800600" cy="701675"/>
          </a:xfrm>
          <a:prstGeom prst="rect">
            <a:avLst/>
          </a:prstGeom>
          <a:noFill/>
          <a:ln w="9525">
            <a:noFill/>
            <a:miter lim="800000"/>
            <a:headEnd/>
            <a:tailEnd/>
          </a:ln>
        </p:spPr>
        <p:txBody>
          <a:bodyPr>
            <a:spAutoFit/>
          </a:bodyPr>
          <a:lstStyle/>
          <a:p>
            <a:pPr algn="ctr">
              <a:spcBef>
                <a:spcPct val="50000"/>
              </a:spcBef>
            </a:pPr>
            <a:r>
              <a:rPr lang="ru-RU" sz="4000">
                <a:solidFill>
                  <a:schemeClr val="tx1"/>
                </a:solidFill>
                <a:ea typeface="Geneva"/>
                <a:cs typeface="Geneva"/>
              </a:rPr>
              <a:t>Спасибо</a:t>
            </a:r>
            <a:r>
              <a:rPr lang="en-US" sz="4000">
                <a:solidFill>
                  <a:schemeClr val="tx1"/>
                </a:solidFill>
                <a:ea typeface="Geneva"/>
                <a:cs typeface="Geneva"/>
              </a:rPr>
              <a:t>!</a:t>
            </a:r>
          </a:p>
        </p:txBody>
      </p:sp>
      <p:sp>
        <p:nvSpPr>
          <p:cNvPr id="43013" name="Rectangle 4"/>
          <p:cNvSpPr>
            <a:spLocks noChangeArrowheads="1"/>
          </p:cNvSpPr>
          <p:nvPr/>
        </p:nvSpPr>
        <p:spPr bwMode="auto">
          <a:xfrm>
            <a:off x="533400" y="5886450"/>
            <a:ext cx="7937500" cy="742950"/>
          </a:xfrm>
          <a:prstGeom prst="rect">
            <a:avLst/>
          </a:prstGeom>
          <a:noFill/>
          <a:ln w="9525">
            <a:noFill/>
            <a:miter lim="800000"/>
            <a:headEnd/>
            <a:tailEnd/>
          </a:ln>
        </p:spPr>
        <p:txBody>
          <a:bodyPr/>
          <a:lstStyle/>
          <a:p>
            <a:pPr>
              <a:lnSpc>
                <a:spcPct val="90000"/>
              </a:lnSpc>
            </a:pPr>
            <a:r>
              <a:rPr lang="en-US" sz="900" b="0">
                <a:solidFill>
                  <a:schemeClr val="tx1"/>
                </a:solidFill>
                <a:ea typeface="Geneva"/>
                <a:cs typeface="Geneva"/>
              </a:rPr>
              <a:t>MIPS, MIPS32, MIPS64, MIPS-Based, MIPS-Verified, MIPS Technologies logo are trademarks of MIPS Technologies, Inc. and registered in the U.S. Patent and Trademark Office. MIPS, MIPS32, MIPS64, MIPS-Based, MIPS Logo, MIPS Technologies Logo, Aptiv, microAptiv, interAptiv, proAptiv, CorExtend, Pro Series, microMIPS, M14K, M4K, 4KE, 4KEc, 24K, 24KE, 34K, 74K, 1004K, 1074K, MIPS Navigator, and FS2 are trademarks or registered trademarks of MIPS Technologies, Inc. in the United States and other countries.</a:t>
            </a:r>
          </a:p>
          <a:p>
            <a:pPr>
              <a:lnSpc>
                <a:spcPct val="90000"/>
              </a:lnSpc>
              <a:spcBef>
                <a:spcPct val="20000"/>
              </a:spcBef>
              <a:buClr>
                <a:srgbClr val="E64418"/>
              </a:buClr>
              <a:buFont typeface="Wingdings" pitchFamily="2" charset="2"/>
              <a:buChar char="v"/>
            </a:pPr>
            <a:endParaRPr lang="en-US" sz="1000" b="0">
              <a:solidFill>
                <a:schemeClr val="tx1"/>
              </a:solidFill>
              <a:ea typeface="Geneva"/>
              <a:cs typeface="Geneva"/>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Три варианта среды разработки</a:t>
            </a:r>
            <a:endParaRPr lang="en-US" dirty="0"/>
          </a:p>
        </p:txBody>
      </p:sp>
      <p:sp>
        <p:nvSpPr>
          <p:cNvPr id="3" name="Content Placeholder 2"/>
          <p:cNvSpPr>
            <a:spLocks noGrp="1"/>
          </p:cNvSpPr>
          <p:nvPr>
            <p:ph idx="1"/>
          </p:nvPr>
        </p:nvSpPr>
        <p:spPr/>
        <p:txBody>
          <a:bodyPr/>
          <a:lstStyle/>
          <a:p>
            <a:r>
              <a:rPr lang="en-US" dirty="0" smtClean="0"/>
              <a:t>Microchip MPLAB X</a:t>
            </a:r>
          </a:p>
          <a:p>
            <a:pPr lvl="1"/>
            <a:r>
              <a:rPr lang="ru-RU" dirty="0" smtClean="0"/>
              <a:t>Профессиональная система компиляции, профилирования и отладки с максимумом гибкости</a:t>
            </a:r>
          </a:p>
          <a:p>
            <a:pPr lvl="1"/>
            <a:r>
              <a:rPr lang="ru-RU" dirty="0" smtClean="0"/>
              <a:t>Работает под </a:t>
            </a:r>
            <a:r>
              <a:rPr lang="en-US" dirty="0" smtClean="0"/>
              <a:t>Linux, Windows </a:t>
            </a:r>
            <a:r>
              <a:rPr lang="ru-RU" dirty="0" smtClean="0"/>
              <a:t>и </a:t>
            </a:r>
            <a:r>
              <a:rPr lang="en-US" dirty="0" err="1" smtClean="0"/>
              <a:t>MacOS</a:t>
            </a:r>
            <a:endParaRPr lang="en-US" dirty="0" smtClean="0"/>
          </a:p>
          <a:p>
            <a:r>
              <a:rPr lang="en-US" dirty="0" smtClean="0"/>
              <a:t>MPIDE</a:t>
            </a:r>
          </a:p>
          <a:p>
            <a:pPr lvl="1"/>
            <a:r>
              <a:rPr lang="ru-RU" dirty="0" smtClean="0"/>
              <a:t>Такой же интерфейс (и пользовательский, и программный), как у известной среды </a:t>
            </a:r>
            <a:r>
              <a:rPr lang="en-US" dirty="0" err="1" smtClean="0"/>
              <a:t>Arduino</a:t>
            </a:r>
            <a:endParaRPr lang="en-US" dirty="0" smtClean="0"/>
          </a:p>
          <a:p>
            <a:pPr lvl="1"/>
            <a:r>
              <a:rPr lang="ru-RU" dirty="0" smtClean="0"/>
              <a:t>Хороша для хоббистов, обучения школьников и студентов не-электронных и не-программистских специальностей</a:t>
            </a:r>
            <a:endParaRPr lang="en-US" dirty="0" smtClean="0"/>
          </a:p>
          <a:p>
            <a:pPr lvl="1"/>
            <a:r>
              <a:rPr lang="en-US" dirty="0" smtClean="0">
                <a:hlinkClick r:id="rId2"/>
              </a:rPr>
              <a:t>http://chipkit.org/wiki/index.php?title=MPIDE_Installation</a:t>
            </a:r>
            <a:endParaRPr lang="en-US" dirty="0" smtClean="0"/>
          </a:p>
          <a:p>
            <a:r>
              <a:rPr lang="ru-RU" dirty="0" smtClean="0"/>
              <a:t>Полностью открытый </a:t>
            </a:r>
            <a:r>
              <a:rPr lang="en-US" dirty="0" smtClean="0"/>
              <a:t>GNU toolkit</a:t>
            </a:r>
          </a:p>
          <a:p>
            <a:pPr lvl="1"/>
            <a:r>
              <a:rPr lang="ru-RU" dirty="0" smtClean="0"/>
              <a:t>Подходит для людей, которые хотят только открытые решения</a:t>
            </a:r>
          </a:p>
          <a:p>
            <a:pPr lvl="1"/>
            <a:r>
              <a:rPr lang="ru-RU" dirty="0" smtClean="0"/>
              <a:t>Требует С </a:t>
            </a:r>
            <a:r>
              <a:rPr lang="en-US" dirty="0" smtClean="0"/>
              <a:t>header-</a:t>
            </a:r>
            <a:r>
              <a:rPr lang="ru-RU" dirty="0" smtClean="0"/>
              <a:t>файлов с определениями регистров из других пакетов – например </a:t>
            </a:r>
            <a:r>
              <a:rPr lang="en-US" dirty="0" err="1" smtClean="0"/>
              <a:t>RetroBSD</a:t>
            </a:r>
            <a:r>
              <a:rPr lang="en-US" dirty="0" smtClean="0"/>
              <a:t>, </a:t>
            </a:r>
            <a:r>
              <a:rPr lang="en-US" dirty="0" err="1" smtClean="0"/>
              <a:t>uOS</a:t>
            </a:r>
            <a:r>
              <a:rPr lang="en-US" dirty="0" smtClean="0"/>
              <a:t> </a:t>
            </a:r>
            <a:r>
              <a:rPr lang="ru-RU" dirty="0" smtClean="0"/>
              <a:t>или </a:t>
            </a:r>
            <a:r>
              <a:rPr lang="en-US" dirty="0" smtClean="0"/>
              <a:t>MPIDE</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Выбрать из 760 микроконтроллеров </a:t>
            </a:r>
            <a:r>
              <a:rPr lang="en-US" dirty="0" smtClean="0"/>
              <a:t>Microchip – </a:t>
            </a:r>
            <a:r>
              <a:rPr lang="ru-RU" dirty="0" smtClean="0"/>
              <a:t>непростая процедура</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17320" y="1562100"/>
            <a:ext cx="6309360" cy="4419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Средства системной интеграции и периферия микроконтроллера </a:t>
            </a:r>
            <a:r>
              <a:rPr lang="en-US" dirty="0" smtClean="0"/>
              <a:t>Microchip PIC32</a:t>
            </a:r>
            <a:endParaRPr lang="en-US" dirty="0"/>
          </a:p>
        </p:txBody>
      </p:sp>
      <p:pic>
        <p:nvPicPr>
          <p:cNvPr id="4" name="Content Placeholder 3" descr="microchip_pic32.jpg"/>
          <p:cNvPicPr>
            <a:picLocks noGrp="1" noChangeAspect="1"/>
          </p:cNvPicPr>
          <p:nvPr>
            <p:ph idx="1"/>
          </p:nvPr>
        </p:nvPicPr>
        <p:blipFill>
          <a:blip r:embed="rId2" cstate="print"/>
          <a:stretch>
            <a:fillRect/>
          </a:stretch>
        </p:blipFill>
        <p:spPr>
          <a:xfrm>
            <a:off x="3110753" y="1333501"/>
            <a:ext cx="6033247" cy="4826598"/>
          </a:xfrm>
        </p:spPr>
      </p:pic>
      <p:sp>
        <p:nvSpPr>
          <p:cNvPr id="6" name="Content Placeholder 2"/>
          <p:cNvSpPr txBox="1">
            <a:spLocks/>
          </p:cNvSpPr>
          <p:nvPr/>
        </p:nvSpPr>
        <p:spPr bwMode="auto">
          <a:xfrm>
            <a:off x="277905" y="1259541"/>
            <a:ext cx="3415553"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Oscillators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Watchdog Timer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Flash and Prefetch Cache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Digital I/O Ports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Analog Input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Timers and Real-Time Clock/Calendar (RTCC)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Communications – UART, SPI, I2C, USB OTG, PMP, CAN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Input Capture Module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Pulse Width Modulation (PWM) Module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High-performance DMA Controller</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a:ln>
                <a:noFill/>
              </a:ln>
              <a:solidFill>
                <a:srgbClr val="7666AC"/>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Зачем </a:t>
            </a:r>
            <a:r>
              <a:rPr lang="en-US" dirty="0" smtClean="0"/>
              <a:t>PIC32 </a:t>
            </a:r>
            <a:r>
              <a:rPr lang="ru-RU" dirty="0" smtClean="0"/>
              <a:t>пять источников тактовой частоты</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ru-RU" dirty="0" smtClean="0"/>
              <a:t>Внутренний быстрый осциллятор - </a:t>
            </a:r>
            <a:r>
              <a:rPr lang="en-US" dirty="0" smtClean="0"/>
              <a:t>FRC – 8 MHz (±2%)</a:t>
            </a:r>
          </a:p>
          <a:p>
            <a:pPr lvl="1"/>
            <a:r>
              <a:rPr lang="ru-RU" dirty="0" smtClean="0"/>
              <a:t>Не очень точный, но большой плюс - не требует внешних компонент</a:t>
            </a:r>
          </a:p>
          <a:p>
            <a:pPr lvl="1"/>
            <a:r>
              <a:rPr lang="ru-RU" dirty="0" smtClean="0"/>
              <a:t>Относительно низкое энергопотребление</a:t>
            </a:r>
          </a:p>
          <a:p>
            <a:r>
              <a:rPr lang="ru-RU" dirty="0" smtClean="0"/>
              <a:t>Внутренний медленный осциллятор </a:t>
            </a:r>
            <a:r>
              <a:rPr lang="en-US" dirty="0" smtClean="0"/>
              <a:t>– LPRC – </a:t>
            </a:r>
            <a:r>
              <a:rPr lang="ru-RU" dirty="0" smtClean="0"/>
              <a:t>32 </a:t>
            </a:r>
            <a:r>
              <a:rPr lang="en-US" dirty="0" smtClean="0"/>
              <a:t>kHz</a:t>
            </a:r>
          </a:p>
          <a:p>
            <a:pPr lvl="1"/>
            <a:r>
              <a:rPr lang="ru-RU" dirty="0" smtClean="0"/>
              <a:t>Низкая частота – низкое энергопотребление</a:t>
            </a:r>
          </a:p>
          <a:p>
            <a:pPr lvl="1"/>
            <a:r>
              <a:rPr lang="ru-RU" dirty="0" smtClean="0"/>
              <a:t>Низкая точность, зато не требует внешних компонент</a:t>
            </a:r>
          </a:p>
          <a:p>
            <a:r>
              <a:rPr lang="ru-RU" dirty="0" smtClean="0"/>
              <a:t>Внешний первичный осциллятор – </a:t>
            </a:r>
            <a:r>
              <a:rPr lang="en-US" dirty="0" smtClean="0"/>
              <a:t>POSC – </a:t>
            </a:r>
            <a:r>
              <a:rPr lang="ru-RU" dirty="0" smtClean="0"/>
              <a:t>до 20 </a:t>
            </a:r>
            <a:r>
              <a:rPr lang="en-US" dirty="0" smtClean="0"/>
              <a:t>MHz</a:t>
            </a:r>
          </a:p>
          <a:p>
            <a:pPr lvl="1"/>
            <a:r>
              <a:rPr lang="ru-RU" dirty="0" smtClean="0"/>
              <a:t>Высокая точность и скорость, но требует внешних компонент</a:t>
            </a:r>
          </a:p>
          <a:p>
            <a:pPr lvl="1"/>
            <a:r>
              <a:rPr lang="ru-RU" dirty="0" smtClean="0"/>
              <a:t>Два режима – </a:t>
            </a:r>
            <a:r>
              <a:rPr lang="en-US" dirty="0" smtClean="0"/>
              <a:t>XT </a:t>
            </a:r>
            <a:r>
              <a:rPr lang="ru-RU" dirty="0" smtClean="0"/>
              <a:t>для кварцевых генераторов до 10</a:t>
            </a:r>
            <a:r>
              <a:rPr lang="en-US" dirty="0" smtClean="0"/>
              <a:t> MHz </a:t>
            </a:r>
            <a:r>
              <a:rPr lang="ru-RU" dirty="0" smtClean="0"/>
              <a:t>и </a:t>
            </a:r>
            <a:r>
              <a:rPr lang="en-US" dirty="0" smtClean="0"/>
              <a:t>HS </a:t>
            </a:r>
            <a:r>
              <a:rPr lang="ru-RU" dirty="0" smtClean="0"/>
              <a:t>для </a:t>
            </a:r>
            <a:r>
              <a:rPr lang="en-US" dirty="0" smtClean="0"/>
              <a:t>10 MHz </a:t>
            </a:r>
            <a:r>
              <a:rPr lang="ru-RU" dirty="0" smtClean="0"/>
              <a:t>и выше</a:t>
            </a:r>
          </a:p>
          <a:p>
            <a:r>
              <a:rPr lang="ru-RU" dirty="0" smtClean="0"/>
              <a:t>Внешний вторичный осциллятор – </a:t>
            </a:r>
            <a:r>
              <a:rPr lang="en-US" dirty="0" smtClean="0"/>
              <a:t>SOSC – </a:t>
            </a:r>
            <a:r>
              <a:rPr lang="ru-RU" dirty="0" smtClean="0"/>
              <a:t>32768 </a:t>
            </a:r>
            <a:r>
              <a:rPr lang="en-US" dirty="0" smtClean="0"/>
              <a:t>Hz</a:t>
            </a:r>
          </a:p>
          <a:p>
            <a:pPr lvl="1"/>
            <a:r>
              <a:rPr lang="ru-RU" dirty="0" smtClean="0"/>
              <a:t>Медленный, для работы с низким энергопотреблением</a:t>
            </a:r>
          </a:p>
          <a:p>
            <a:pPr lvl="1"/>
            <a:r>
              <a:rPr lang="ru-RU" dirty="0" smtClean="0"/>
              <a:t>Точный</a:t>
            </a:r>
            <a:r>
              <a:rPr lang="en-US" dirty="0" smtClean="0"/>
              <a:t> (</a:t>
            </a:r>
            <a:r>
              <a:rPr lang="ru-RU" dirty="0" smtClean="0"/>
              <a:t>кварцевый генератор), также используется для таймеров и модуля часов (</a:t>
            </a:r>
            <a:r>
              <a:rPr lang="en-US" dirty="0" smtClean="0"/>
              <a:t>RTCC)</a:t>
            </a:r>
          </a:p>
          <a:p>
            <a:r>
              <a:rPr lang="ru-RU" dirty="0" smtClean="0"/>
              <a:t>Внешний источник тактовой частоты - </a:t>
            </a:r>
            <a:r>
              <a:rPr lang="en-US" dirty="0" smtClean="0"/>
              <a:t>EC</a:t>
            </a:r>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Для частот до 80</a:t>
            </a:r>
            <a:r>
              <a:rPr lang="en-US" dirty="0" smtClean="0"/>
              <a:t> MHz </a:t>
            </a:r>
            <a:r>
              <a:rPr lang="ru-RU" dirty="0" smtClean="0"/>
              <a:t>используется </a:t>
            </a:r>
            <a:r>
              <a:rPr lang="en-US" dirty="0" smtClean="0"/>
              <a:t>PLL</a:t>
            </a:r>
            <a:endParaRPr lang="en-US" dirty="0"/>
          </a:p>
        </p:txBody>
      </p:sp>
      <p:sp>
        <p:nvSpPr>
          <p:cNvPr id="3" name="Content Placeholder 2"/>
          <p:cNvSpPr>
            <a:spLocks noGrp="1"/>
          </p:cNvSpPr>
          <p:nvPr>
            <p:ph idx="1"/>
          </p:nvPr>
        </p:nvSpPr>
        <p:spPr>
          <a:xfrm>
            <a:off x="179294" y="1331259"/>
            <a:ext cx="8839200" cy="2971800"/>
          </a:xfrm>
        </p:spPr>
        <p:txBody>
          <a:bodyPr>
            <a:normAutofit fontScale="92500" lnSpcReduction="10000"/>
          </a:bodyPr>
          <a:lstStyle/>
          <a:p>
            <a:r>
              <a:rPr lang="ru-RU" dirty="0" smtClean="0"/>
              <a:t>Для частот до 80</a:t>
            </a:r>
            <a:r>
              <a:rPr lang="en-US" dirty="0" smtClean="0"/>
              <a:t> MHz </a:t>
            </a:r>
            <a:r>
              <a:rPr lang="ru-RU" dirty="0" smtClean="0"/>
              <a:t>используется </a:t>
            </a:r>
            <a:r>
              <a:rPr lang="en-US" dirty="0" smtClean="0"/>
              <a:t>Phase-locked loop (PLL)</a:t>
            </a:r>
          </a:p>
          <a:p>
            <a:endParaRPr lang="ru-RU" dirty="0" smtClean="0"/>
          </a:p>
          <a:p>
            <a:r>
              <a:rPr lang="en-US" dirty="0" smtClean="0"/>
              <a:t>PLL – </a:t>
            </a:r>
            <a:r>
              <a:rPr lang="ru-RU" dirty="0" smtClean="0"/>
              <a:t>это устройство, которое позволяет умножать, делить или сдвигать тактовый сигнал</a:t>
            </a:r>
          </a:p>
          <a:p>
            <a:endParaRPr lang="ru-RU" dirty="0" smtClean="0"/>
          </a:p>
          <a:p>
            <a:r>
              <a:rPr lang="ru-RU" dirty="0" smtClean="0"/>
              <a:t>Системный тактовый сигнал и тактовый сигнал для внешней шины могут иметь разную тактовую частоту</a:t>
            </a:r>
            <a:endParaRPr lang="en-US" dirty="0"/>
          </a:p>
        </p:txBody>
      </p:sp>
      <p:pic>
        <p:nvPicPr>
          <p:cNvPr id="2050" name="Picture 2" descr="File:PLL generic inline.svg"/>
          <p:cNvPicPr>
            <a:picLocks noChangeAspect="1" noChangeArrowheads="1"/>
          </p:cNvPicPr>
          <p:nvPr/>
        </p:nvPicPr>
        <p:blipFill>
          <a:blip r:embed="rId2" cstate="print"/>
          <a:srcRect/>
          <a:stretch>
            <a:fillRect/>
          </a:stretch>
        </p:blipFill>
        <p:spPr bwMode="auto">
          <a:xfrm>
            <a:off x="917575" y="4534927"/>
            <a:ext cx="7620000" cy="16954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Простой ввод-вывод через цифровые порты</a:t>
            </a:r>
            <a:endParaRPr lang="en-US" dirty="0"/>
          </a:p>
        </p:txBody>
      </p:sp>
      <p:sp>
        <p:nvSpPr>
          <p:cNvPr id="3" name="Content Placeholder 2"/>
          <p:cNvSpPr>
            <a:spLocks noGrp="1"/>
          </p:cNvSpPr>
          <p:nvPr>
            <p:ph idx="1"/>
          </p:nvPr>
        </p:nvSpPr>
        <p:spPr/>
        <p:txBody>
          <a:bodyPr>
            <a:normAutofit fontScale="92500"/>
          </a:bodyPr>
          <a:lstStyle/>
          <a:p>
            <a:r>
              <a:rPr lang="ru-RU" dirty="0" smtClean="0"/>
              <a:t>Видимые программисту переменные</a:t>
            </a:r>
            <a:r>
              <a:rPr lang="en-US" dirty="0" smtClean="0"/>
              <a:t>/</a:t>
            </a:r>
            <a:r>
              <a:rPr lang="ru-RU" dirty="0" smtClean="0"/>
              <a:t>регистры подсоединены к пинам, выходящим из микроконтроллера</a:t>
            </a:r>
          </a:p>
          <a:p>
            <a:endParaRPr lang="ru-RU" dirty="0" smtClean="0"/>
          </a:p>
          <a:p>
            <a:r>
              <a:rPr lang="ru-RU" dirty="0" smtClean="0"/>
              <a:t>Ввод или вывод происходит, когда программа читает или пишет в регистры </a:t>
            </a:r>
            <a:r>
              <a:rPr lang="en-US" dirty="0" smtClean="0"/>
              <a:t>PORTB, PORTC, PORTD </a:t>
            </a:r>
            <a:r>
              <a:rPr lang="ru-RU" dirty="0" smtClean="0"/>
              <a:t>и т.д.</a:t>
            </a:r>
          </a:p>
          <a:p>
            <a:endParaRPr lang="ru-RU" dirty="0" smtClean="0"/>
          </a:p>
          <a:p>
            <a:r>
              <a:rPr lang="ru-RU" dirty="0" smtClean="0"/>
              <a:t>Регистр </a:t>
            </a:r>
            <a:r>
              <a:rPr lang="en-US" dirty="0" err="1" smtClean="0"/>
              <a:t>TRISx</a:t>
            </a:r>
            <a:r>
              <a:rPr lang="en-US" dirty="0" smtClean="0"/>
              <a:t> (TRISB, TRISC </a:t>
            </a:r>
            <a:r>
              <a:rPr lang="ru-RU" dirty="0" smtClean="0"/>
              <a:t>и т.д.) используется для конфигурации бит портов для ввода или вывода</a:t>
            </a:r>
          </a:p>
          <a:p>
            <a:endParaRPr lang="ru-RU" dirty="0" smtClean="0"/>
          </a:p>
          <a:p>
            <a:r>
              <a:rPr lang="ru-RU" dirty="0" smtClean="0"/>
              <a:t>Регистры </a:t>
            </a:r>
            <a:r>
              <a:rPr lang="en-US" dirty="0" err="1" smtClean="0"/>
              <a:t>PORTxSET</a:t>
            </a:r>
            <a:r>
              <a:rPr lang="en-US" dirty="0" smtClean="0"/>
              <a:t>, </a:t>
            </a:r>
            <a:r>
              <a:rPr lang="en-US" dirty="0" err="1" smtClean="0"/>
              <a:t>PORTxCLR</a:t>
            </a:r>
            <a:r>
              <a:rPr lang="en-US" dirty="0" smtClean="0"/>
              <a:t> </a:t>
            </a:r>
            <a:r>
              <a:rPr lang="ru-RU" dirty="0" smtClean="0"/>
              <a:t>и </a:t>
            </a:r>
            <a:r>
              <a:rPr lang="en-US" dirty="0" err="1" smtClean="0"/>
              <a:t>PORTxINV</a:t>
            </a:r>
            <a:r>
              <a:rPr lang="en-US" dirty="0" smtClean="0"/>
              <a:t> </a:t>
            </a:r>
            <a:r>
              <a:rPr lang="ru-RU" dirty="0" smtClean="0"/>
              <a:t>устанавливают, очищают или инвертируют биты по маске</a:t>
            </a:r>
          </a:p>
          <a:p>
            <a:endParaRPr lang="ru-RU" dirty="0" smtClean="0"/>
          </a:p>
          <a:p>
            <a:r>
              <a:rPr lang="ru-RU" dirty="0" smtClean="0"/>
              <a:t>Изменения в пинах ввода  могут вызывать прерывания</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Код ввода и вывода из цифровых портов</a:t>
            </a:r>
            <a:endParaRPr lang="en-US" dirty="0"/>
          </a:p>
        </p:txBody>
      </p:sp>
      <p:sp>
        <p:nvSpPr>
          <p:cNvPr id="4" name="TextBox 3"/>
          <p:cNvSpPr txBox="1"/>
          <p:nvPr/>
        </p:nvSpPr>
        <p:spPr>
          <a:xfrm>
            <a:off x="376517" y="1281954"/>
            <a:ext cx="8408895" cy="4993340"/>
          </a:xfrm>
          <a:prstGeom prst="rect">
            <a:avLst/>
          </a:prstGeom>
          <a:noFill/>
        </p:spPr>
        <p:txBody>
          <a:bodyPr wrap="square" rtlCol="0">
            <a:normAutofit fontScale="92500" lnSpcReduction="20000"/>
          </a:bodyPr>
          <a:lstStyle/>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Установить все биты порта </a:t>
            </a:r>
            <a:r>
              <a:rPr lang="en-US" dirty="0" smtClean="0">
                <a:latin typeface="Courier New" pitchFamily="49" charset="0"/>
                <a:cs typeface="Courier New" pitchFamily="49" charset="0"/>
              </a:rPr>
              <a:t>E </a:t>
            </a:r>
            <a:r>
              <a:rPr lang="ru-RU" dirty="0" smtClean="0">
                <a:latin typeface="Courier New" pitchFamily="49" charset="0"/>
                <a:cs typeface="Courier New" pitchFamily="49" charset="0"/>
              </a:rPr>
              <a:t>как выводы</a:t>
            </a: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Как правило делается один раз в начале программы</a:t>
            </a: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TRISE    = 0;</a:t>
            </a:r>
            <a:endParaRPr lang="ru-RU" dirty="0" smtClean="0">
              <a:latin typeface="Courier New" pitchFamily="49" charset="0"/>
              <a:cs typeface="Courier New" pitchFamily="49" charset="0"/>
            </a:endParaRP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PORTE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12</a:t>
            </a:r>
            <a:r>
              <a:rPr lang="en-US" dirty="0" smtClean="0">
                <a:latin typeface="Courier New" pitchFamily="49" charset="0"/>
                <a:cs typeface="Courier New" pitchFamily="49" charset="0"/>
              </a:rPr>
              <a:t>; // </a:t>
            </a:r>
            <a:r>
              <a:rPr lang="ru-RU" dirty="0" smtClean="0">
                <a:latin typeface="Courier New" pitchFamily="49" charset="0"/>
                <a:cs typeface="Courier New" pitchFamily="49" charset="0"/>
              </a:rPr>
              <a:t>Вывести число 12 (двоичн 1100) на пины </a:t>
            </a: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PORTESET = 3;  // </a:t>
            </a:r>
            <a:r>
              <a:rPr lang="ru-RU" dirty="0" smtClean="0">
                <a:latin typeface="Courier New" pitchFamily="49" charset="0"/>
                <a:cs typeface="Courier New" pitchFamily="49" charset="0"/>
              </a:rPr>
              <a:t>Установить биты</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PORTECLR = 8;  // </a:t>
            </a:r>
            <a:r>
              <a:rPr lang="ru-RU" dirty="0" smtClean="0">
                <a:latin typeface="Courier New" pitchFamily="49" charset="0"/>
                <a:cs typeface="Courier New" pitchFamily="49" charset="0"/>
              </a:rPr>
              <a:t>Очистить биты</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PORTEINV = 6;  // </a:t>
            </a:r>
            <a:r>
              <a:rPr lang="ru-RU" dirty="0" smtClean="0">
                <a:latin typeface="Courier New" pitchFamily="49" charset="0"/>
                <a:cs typeface="Courier New" pitchFamily="49" charset="0"/>
              </a:rPr>
              <a:t>Инвертировать данные биты</a:t>
            </a:r>
            <a:endParaRPr lang="en-US" dirty="0" smtClean="0">
              <a:latin typeface="Courier New" pitchFamily="49" charset="0"/>
              <a:cs typeface="Courier New" pitchFamily="49" charset="0"/>
            </a:endParaRP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PORTEbits.RE3 = </a:t>
            </a:r>
            <a:r>
              <a:rPr lang="ru-RU" dirty="0" smtClean="0">
                <a:latin typeface="Courier New" pitchFamily="49" charset="0"/>
                <a:cs typeface="Courier New" pitchFamily="49" charset="0"/>
              </a:rPr>
              <a:t>1</a:t>
            </a:r>
            <a:r>
              <a:rPr lang="en-US" dirty="0" smtClean="0">
                <a:latin typeface="Courier New" pitchFamily="49" charset="0"/>
                <a:cs typeface="Courier New" pitchFamily="49" charset="0"/>
              </a:rPr>
              <a:t>;</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Компилятор позволяет</a:t>
            </a:r>
          </a:p>
          <a:p>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ставить биты индивидуально</a:t>
            </a: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Ввод делается аналогично,</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только в </a:t>
            </a:r>
            <a:r>
              <a:rPr lang="en-US" dirty="0" smtClean="0">
                <a:latin typeface="Courier New" pitchFamily="49" charset="0"/>
                <a:cs typeface="Courier New" pitchFamily="49" charset="0"/>
              </a:rPr>
              <a:t>TRISE </a:t>
            </a:r>
            <a:r>
              <a:rPr lang="ru-RU" dirty="0" smtClean="0">
                <a:latin typeface="Courier New" pitchFamily="49" charset="0"/>
                <a:cs typeface="Courier New" pitchFamily="49" charset="0"/>
              </a:rPr>
              <a:t>нужно выставить в 1</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биты соответствующие </a:t>
            </a:r>
            <a:r>
              <a:rPr lang="en-US" dirty="0" smtClean="0">
                <a:latin typeface="Courier New" pitchFamily="49" charset="0"/>
                <a:cs typeface="Courier New" pitchFamily="49" charset="0"/>
              </a:rPr>
              <a:t>PORTE </a:t>
            </a:r>
            <a:r>
              <a:rPr lang="ru-RU" dirty="0" smtClean="0">
                <a:latin typeface="Courier New" pitchFamily="49" charset="0"/>
                <a:cs typeface="Courier New" pitchFamily="49" charset="0"/>
              </a:rPr>
              <a:t>для ввода</a:t>
            </a:r>
            <a:endParaRPr lang="en-US" dirty="0" smtClean="0">
              <a:latin typeface="Courier New" pitchFamily="49" charset="0"/>
              <a:cs typeface="Courier New" pitchFamily="49" charset="0"/>
            </a:endParaRP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TRISE = ~0;</a:t>
            </a:r>
          </a:p>
          <a:p>
            <a:r>
              <a:rPr lang="en-US" dirty="0" smtClean="0">
                <a:latin typeface="Courier New" pitchFamily="49" charset="0"/>
                <a:cs typeface="Courier New" pitchFamily="49" charset="0"/>
              </a:rPr>
              <a:t>n = PORTE;</a:t>
            </a:r>
            <a:endParaRPr lang="en-US" dirty="0">
              <a:latin typeface="Courier New" pitchFamily="49" charset="0"/>
              <a:cs typeface="Courier New" pitchFamily="49" charset="0"/>
            </a:endParaRPr>
          </a:p>
        </p:txBody>
      </p:sp>
    </p:spTree>
  </p:cSld>
  <p:clrMapOvr>
    <a:masterClrMapping/>
  </p:clrMapOvr>
</p:sld>
</file>

<file path=ppt/theme/theme1.xml><?xml version="1.0" encoding="utf-8"?>
<a:theme xmlns:a="http://schemas.openxmlformats.org/drawingml/2006/main" name="1_New Horizontal MIPS Confidential with Sales_Disclaimer">
  <a:themeElements>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fontScheme name="1_New Horizontal MIPS Confidential with Sales_Disclai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37300</TotalTime>
  <Words>1850</Words>
  <Application>Microsoft Office PowerPoint</Application>
  <PresentationFormat>On-screen Show (4:3)</PresentationFormat>
  <Paragraphs>290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1_New Horizontal MIPS Confidential with Sales_Disclaimer</vt:lpstr>
      <vt:lpstr>Slide 1</vt:lpstr>
      <vt:lpstr>Комбинация компетенций двух ведущих компаний</vt:lpstr>
      <vt:lpstr>Три варианта среды разработки</vt:lpstr>
      <vt:lpstr>Выбрать из 760 микроконтроллеров Microchip – непростая процедура</vt:lpstr>
      <vt:lpstr>Средства системной интеграции и периферия микроконтроллера Microchip PIC32</vt:lpstr>
      <vt:lpstr>Зачем PIC32 пять источников тактовой частоты?</vt:lpstr>
      <vt:lpstr>Для частот до 80 MHz используется PLL</vt:lpstr>
      <vt:lpstr>Простой ввод-вывод через цифровые порты</vt:lpstr>
      <vt:lpstr>Код ввода и вывода из цифровых портов</vt:lpstr>
      <vt:lpstr>Последовательные интерфейсы коммуникации – какой выбрать - 1</vt:lpstr>
      <vt:lpstr>Последовательные интерфейсы коммуникации – какой выбрать - 2</vt:lpstr>
      <vt:lpstr>Последовательные интерфейсы коммуникации – какой выбрать - 3</vt:lpstr>
      <vt:lpstr>Пример: UART - Waveform</vt:lpstr>
      <vt:lpstr>Код для базовой работы с UART</vt:lpstr>
      <vt:lpstr>Трюки для оптимизация скорости доступа к памяти</vt:lpstr>
      <vt:lpstr>Код для оптимизации исполнения «вручную»</vt:lpstr>
      <vt:lpstr>Демо: PIC32 может генерировать развертку графического дисплея без контроллера</vt:lpstr>
      <vt:lpstr>Расчет количества циклов для генерации развертки удивляет</vt:lpstr>
      <vt:lpstr>Разгадка – развертку генерирует DMA контроллер</vt:lpstr>
      <vt:lpstr>Два способа использования – с внутренней или с внешней памятью</vt:lpstr>
      <vt:lpstr>Демо: Интерфейс между микроконтроллером Microchip PIC32 и ПЛИС Altera Cyclone IV</vt:lpstr>
      <vt:lpstr>Демо крупнее: Интерфейс между микроконтроллером Microchip PIC32 и ПЛИС Altera Cyclone IV</vt:lpstr>
      <vt:lpstr>Детали интерфейса</vt:lpstr>
      <vt:lpstr>Рекомендации по интерфейсу от Евгения Ставинова</vt:lpstr>
      <vt:lpstr>Рекомендации по RTOS от сотрудника MIPS Technologies Сергея Вакуленко</vt:lpstr>
      <vt:lpstr>Рекомендуемая литература по Microchip PIC32</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Marva Maida</dc:creator>
  <cp:lastModifiedBy>panchul</cp:lastModifiedBy>
  <cp:revision>1269</cp:revision>
  <dcterms:created xsi:type="dcterms:W3CDTF">2011-02-09T22:38:41Z</dcterms:created>
  <dcterms:modified xsi:type="dcterms:W3CDTF">2012-11-20T05:29:31Z</dcterms:modified>
</cp:coreProperties>
</file>