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16"/>
  </p:notesMasterIdLst>
  <p:handoutMasterIdLst>
    <p:handoutMasterId r:id="rId17"/>
  </p:handoutMasterIdLst>
  <p:sldIdLst>
    <p:sldId id="525" r:id="rId2"/>
    <p:sldId id="530" r:id="rId3"/>
    <p:sldId id="550" r:id="rId4"/>
    <p:sldId id="551" r:id="rId5"/>
    <p:sldId id="552" r:id="rId6"/>
    <p:sldId id="553" r:id="rId7"/>
    <p:sldId id="557" r:id="rId8"/>
    <p:sldId id="554" r:id="rId9"/>
    <p:sldId id="555" r:id="rId10"/>
    <p:sldId id="556" r:id="rId11"/>
    <p:sldId id="558" r:id="rId12"/>
    <p:sldId id="559" r:id="rId13"/>
    <p:sldId id="560" r:id="rId14"/>
    <p:sldId id="549" r:id="rId15"/>
  </p:sldIdLst>
  <p:sldSz cx="9144000" cy="6858000" type="screen4x3"/>
  <p:notesSz cx="7010400" cy="9296400"/>
  <p:defaultTextStyle>
    <a:defPPr>
      <a:defRPr lang="en-US"/>
    </a:defPPr>
    <a:lvl1pPr algn="l" rtl="0" fontAlgn="base">
      <a:spcBef>
        <a:spcPct val="0"/>
      </a:spcBef>
      <a:spcAft>
        <a:spcPct val="0"/>
      </a:spcAft>
      <a:defRPr sz="2000" b="1" kern="1200">
        <a:solidFill>
          <a:srgbClr val="7666AC"/>
        </a:solidFill>
        <a:latin typeface="Arial" charset="0"/>
        <a:ea typeface="MS PGothic" pitchFamily="34" charset="-128"/>
        <a:cs typeface="Arial" charset="0"/>
      </a:defRPr>
    </a:lvl1pPr>
    <a:lvl2pPr marL="457200" algn="l" rtl="0" fontAlgn="base">
      <a:spcBef>
        <a:spcPct val="0"/>
      </a:spcBef>
      <a:spcAft>
        <a:spcPct val="0"/>
      </a:spcAft>
      <a:defRPr sz="2000" b="1" kern="1200">
        <a:solidFill>
          <a:srgbClr val="7666AC"/>
        </a:solidFill>
        <a:latin typeface="Arial" charset="0"/>
        <a:ea typeface="MS PGothic" pitchFamily="34" charset="-128"/>
        <a:cs typeface="Arial" charset="0"/>
      </a:defRPr>
    </a:lvl2pPr>
    <a:lvl3pPr marL="914400" algn="l" rtl="0" fontAlgn="base">
      <a:spcBef>
        <a:spcPct val="0"/>
      </a:spcBef>
      <a:spcAft>
        <a:spcPct val="0"/>
      </a:spcAft>
      <a:defRPr sz="2000" b="1" kern="1200">
        <a:solidFill>
          <a:srgbClr val="7666AC"/>
        </a:solidFill>
        <a:latin typeface="Arial" charset="0"/>
        <a:ea typeface="MS PGothic" pitchFamily="34" charset="-128"/>
        <a:cs typeface="Arial" charset="0"/>
      </a:defRPr>
    </a:lvl3pPr>
    <a:lvl4pPr marL="1371600" algn="l" rtl="0" fontAlgn="base">
      <a:spcBef>
        <a:spcPct val="0"/>
      </a:spcBef>
      <a:spcAft>
        <a:spcPct val="0"/>
      </a:spcAft>
      <a:defRPr sz="2000" b="1" kern="1200">
        <a:solidFill>
          <a:srgbClr val="7666AC"/>
        </a:solidFill>
        <a:latin typeface="Arial" charset="0"/>
        <a:ea typeface="MS PGothic" pitchFamily="34" charset="-128"/>
        <a:cs typeface="Arial" charset="0"/>
      </a:defRPr>
    </a:lvl4pPr>
    <a:lvl5pPr marL="1828800" algn="l" rtl="0" fontAlgn="base">
      <a:spcBef>
        <a:spcPct val="0"/>
      </a:spcBef>
      <a:spcAft>
        <a:spcPct val="0"/>
      </a:spcAft>
      <a:defRPr sz="2000" b="1" kern="1200">
        <a:solidFill>
          <a:srgbClr val="7666AC"/>
        </a:solidFill>
        <a:latin typeface="Arial" charset="0"/>
        <a:ea typeface="MS PGothic" pitchFamily="34" charset="-128"/>
        <a:cs typeface="Arial" charset="0"/>
      </a:defRPr>
    </a:lvl5pPr>
    <a:lvl6pPr marL="2286000" algn="l" defTabSz="914400" rtl="0" eaLnBrk="1" latinLnBrk="0" hangingPunct="1">
      <a:defRPr sz="2000" b="1" kern="1200">
        <a:solidFill>
          <a:srgbClr val="7666AC"/>
        </a:solidFill>
        <a:latin typeface="Arial" charset="0"/>
        <a:ea typeface="MS PGothic" pitchFamily="34" charset="-128"/>
        <a:cs typeface="Arial" charset="0"/>
      </a:defRPr>
    </a:lvl6pPr>
    <a:lvl7pPr marL="2743200" algn="l" defTabSz="914400" rtl="0" eaLnBrk="1" latinLnBrk="0" hangingPunct="1">
      <a:defRPr sz="2000" b="1" kern="1200">
        <a:solidFill>
          <a:srgbClr val="7666AC"/>
        </a:solidFill>
        <a:latin typeface="Arial" charset="0"/>
        <a:ea typeface="MS PGothic" pitchFamily="34" charset="-128"/>
        <a:cs typeface="Arial" charset="0"/>
      </a:defRPr>
    </a:lvl7pPr>
    <a:lvl8pPr marL="3200400" algn="l" defTabSz="914400" rtl="0" eaLnBrk="1" latinLnBrk="0" hangingPunct="1">
      <a:defRPr sz="2000" b="1" kern="1200">
        <a:solidFill>
          <a:srgbClr val="7666AC"/>
        </a:solidFill>
        <a:latin typeface="Arial" charset="0"/>
        <a:ea typeface="MS PGothic" pitchFamily="34" charset="-128"/>
        <a:cs typeface="Arial" charset="0"/>
      </a:defRPr>
    </a:lvl8pPr>
    <a:lvl9pPr marL="3657600" algn="l" defTabSz="914400" rtl="0" eaLnBrk="1" latinLnBrk="0" hangingPunct="1">
      <a:defRPr sz="2000" b="1" kern="1200">
        <a:solidFill>
          <a:srgbClr val="7666AC"/>
        </a:solidFill>
        <a:latin typeface="Arial"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76AC"/>
    <a:srgbClr val="485FAA"/>
    <a:srgbClr val="7666AC"/>
    <a:srgbClr val="AA1B81"/>
    <a:srgbClr val="7F1461"/>
    <a:srgbClr val="7666AD"/>
    <a:srgbClr val="00A1AC"/>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63" autoAdjust="0"/>
    <p:restoredTop sz="89130" autoAdjust="0"/>
  </p:normalViewPr>
  <p:slideViewPr>
    <p:cSldViewPr snapToGrid="0">
      <p:cViewPr varScale="1">
        <p:scale>
          <a:sx n="85" d="100"/>
          <a:sy n="85" d="100"/>
        </p:scale>
        <p:origin x="-816" y="-8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spcBef>
                <a:spcPct val="0"/>
              </a:spcBef>
              <a:buClrTx/>
              <a:buFontTx/>
              <a:buNone/>
              <a:defRPr sz="1200" b="0">
                <a:solidFill>
                  <a:schemeClr val="tx1"/>
                </a:solidFill>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spcBef>
                <a:spcPct val="0"/>
              </a:spcBef>
              <a:buClrTx/>
              <a:buFontTx/>
              <a:buNone/>
              <a:defRPr sz="1200" b="0">
                <a:solidFill>
                  <a:schemeClr val="tx1"/>
                </a:solidFill>
                <a:ea typeface="ＭＳ Ｐゴシック" charset="0"/>
                <a:cs typeface="ＭＳ Ｐゴシック" charset="0"/>
              </a:defRPr>
            </a:lvl1pPr>
          </a:lstStyle>
          <a:p>
            <a:pPr>
              <a:defRPr/>
            </a:pPr>
            <a:fld id="{3E7FF47D-1802-4678-B741-50ABA730FAF0}" type="datetimeFigureOut">
              <a:rPr lang="en-US"/>
              <a:pPr>
                <a:defRPr/>
              </a:pPr>
              <a:t>10/21/2012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spcBef>
                <a:spcPct val="0"/>
              </a:spcBef>
              <a:buClrTx/>
              <a:buFontTx/>
              <a:buNone/>
              <a:defRPr sz="1200" b="0">
                <a:solidFill>
                  <a:schemeClr val="tx1"/>
                </a:solidFill>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eaLnBrk="1" hangingPunct="1">
              <a:spcBef>
                <a:spcPct val="0"/>
              </a:spcBef>
              <a:buClrTx/>
              <a:buFontTx/>
              <a:buNone/>
              <a:defRPr sz="1200" b="0">
                <a:solidFill>
                  <a:schemeClr val="tx1"/>
                </a:solidFill>
                <a:ea typeface="ＭＳ Ｐゴシック" charset="0"/>
                <a:cs typeface="ＭＳ Ｐゴシック" charset="0"/>
              </a:defRPr>
            </a:lvl1pPr>
          </a:lstStyle>
          <a:p>
            <a:pPr>
              <a:defRPr/>
            </a:pPr>
            <a:fld id="{E4BAA3B8-09B9-4FB9-8BE3-EAB393A65E9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defTabSz="881063" eaLnBrk="1" hangingPunct="1">
              <a:spcBef>
                <a:spcPct val="0"/>
              </a:spcBef>
              <a:buClrTx/>
              <a:buFontTx/>
              <a:buNone/>
              <a:defRPr sz="1200" b="0">
                <a:solidFill>
                  <a:schemeClr val="tx1"/>
                </a:solidFill>
                <a:ea typeface="ＭＳ Ｐゴシック" charset="0"/>
                <a:cs typeface="Arial" charset="0"/>
              </a:defRPr>
            </a:lvl1pPr>
          </a:lstStyle>
          <a:p>
            <a:pPr>
              <a:defRPr/>
            </a:pPr>
            <a:endParaRPr lang="en-US"/>
          </a:p>
        </p:txBody>
      </p:sp>
      <p:sp>
        <p:nvSpPr>
          <p:cNvPr id="100355"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lgn="r" defTabSz="881063" eaLnBrk="1" hangingPunct="1">
              <a:spcBef>
                <a:spcPct val="0"/>
              </a:spcBef>
              <a:buClrTx/>
              <a:buFontTx/>
              <a:buNone/>
              <a:defRPr sz="1200" b="0">
                <a:solidFill>
                  <a:schemeClr val="tx1"/>
                </a:solidFill>
                <a:ea typeface="ＭＳ Ｐゴシック" charset="0"/>
                <a:cs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0035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0358"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defTabSz="881063" eaLnBrk="1" hangingPunct="1">
              <a:spcBef>
                <a:spcPct val="0"/>
              </a:spcBef>
              <a:buClrTx/>
              <a:buFontTx/>
              <a:buNone/>
              <a:defRPr sz="1200" b="0">
                <a:solidFill>
                  <a:schemeClr val="tx1"/>
                </a:solidFill>
                <a:ea typeface="ＭＳ Ｐゴシック" charset="0"/>
                <a:cs typeface="Arial" charset="0"/>
              </a:defRPr>
            </a:lvl1pPr>
          </a:lstStyle>
          <a:p>
            <a:pPr>
              <a:defRPr/>
            </a:pPr>
            <a:endParaRPr lang="en-US"/>
          </a:p>
        </p:txBody>
      </p:sp>
      <p:sp>
        <p:nvSpPr>
          <p:cNvPr id="100359"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lgn="r" defTabSz="881063" eaLnBrk="1" hangingPunct="1">
              <a:spcBef>
                <a:spcPct val="0"/>
              </a:spcBef>
              <a:buClrTx/>
              <a:buFontTx/>
              <a:buNone/>
              <a:defRPr sz="1200" b="0">
                <a:solidFill>
                  <a:schemeClr val="tx1"/>
                </a:solidFill>
                <a:ea typeface="ＭＳ Ｐゴシック" charset="0"/>
                <a:cs typeface="Arial" charset="0"/>
              </a:defRPr>
            </a:lvl1pPr>
          </a:lstStyle>
          <a:p>
            <a:pPr>
              <a:defRPr/>
            </a:pPr>
            <a:fld id="{6AD0EAE1-A942-4EE8-A66B-AE741CDF11D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76200"/>
            <a:ext cx="222885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76200"/>
            <a:ext cx="653415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143000"/>
            <a:ext cx="43434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3434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PPT.jpg"/>
          <p:cNvPicPr>
            <a:picLocks noChangeAspect="1"/>
          </p:cNvPicPr>
          <p:nvPr/>
        </p:nvPicPr>
        <p:blipFill>
          <a:blip r:embed="rId13" cstate="print"/>
          <a:srcRect/>
          <a:stretch>
            <a:fillRect/>
          </a:stretch>
        </p:blipFill>
        <p:spPr bwMode="auto">
          <a:xfrm>
            <a:off x="0" y="0"/>
            <a:ext cx="9144000" cy="6850063"/>
          </a:xfrm>
          <a:prstGeom prst="rect">
            <a:avLst/>
          </a:prstGeom>
          <a:noFill/>
          <a:ln w="9525">
            <a:noFill/>
            <a:miter lim="800000"/>
            <a:headEnd/>
            <a:tailEnd/>
          </a:ln>
        </p:spPr>
      </p:pic>
      <p:pic>
        <p:nvPicPr>
          <p:cNvPr id="1027" name="Picture 7" descr="MIPS-Logo-white"/>
          <p:cNvPicPr>
            <a:picLocks noChangeAspect="1" noChangeArrowheads="1"/>
          </p:cNvPicPr>
          <p:nvPr/>
        </p:nvPicPr>
        <p:blipFill>
          <a:blip r:embed="rId14" cstate="print"/>
          <a:srcRect/>
          <a:stretch>
            <a:fillRect/>
          </a:stretch>
        </p:blipFill>
        <p:spPr bwMode="invGray">
          <a:xfrm>
            <a:off x="8077200" y="6608763"/>
            <a:ext cx="836613" cy="192087"/>
          </a:xfrm>
          <a:prstGeom prst="rect">
            <a:avLst/>
          </a:prstGeom>
          <a:noFill/>
          <a:ln w="9525">
            <a:noFill/>
            <a:miter lim="800000"/>
            <a:headEnd/>
            <a:tailEnd/>
          </a:ln>
        </p:spPr>
      </p:pic>
      <p:sp>
        <p:nvSpPr>
          <p:cNvPr id="15" name="Rectangle 18"/>
          <p:cNvSpPr>
            <a:spLocks noChangeArrowheads="1"/>
          </p:cNvSpPr>
          <p:nvPr/>
        </p:nvSpPr>
        <p:spPr bwMode="auto">
          <a:xfrm>
            <a:off x="9525" y="6583363"/>
            <a:ext cx="323850" cy="228600"/>
          </a:xfrm>
          <a:prstGeom prst="rect">
            <a:avLst/>
          </a:prstGeom>
          <a:noFill/>
          <a:ln w="9525">
            <a:noFill/>
            <a:miter lim="800000"/>
            <a:headEnd/>
            <a:tailEnd/>
          </a:ln>
          <a:effectLst/>
        </p:spPr>
        <p:txBody>
          <a:bodyPr wrap="none">
            <a:spAutoFit/>
          </a:bodyPr>
          <a:lstStyle/>
          <a:p>
            <a:pPr algn="ctr">
              <a:defRPr/>
            </a:pPr>
            <a:fld id="{80403A2B-26D7-44AE-821F-F3515E626535}" type="slidenum">
              <a:rPr lang="en-US" sz="900" b="0">
                <a:solidFill>
                  <a:schemeClr val="tx2"/>
                </a:solidFill>
                <a:ea typeface="ＭＳ Ｐゴシック" charset="0"/>
                <a:cs typeface="ＭＳ Ｐゴシック" charset="0"/>
              </a:rPr>
              <a:pPr algn="ctr">
                <a:defRPr/>
              </a:pPr>
              <a:t>‹#›</a:t>
            </a:fld>
            <a:endParaRPr lang="en-US" sz="900" b="0">
              <a:solidFill>
                <a:schemeClr val="tx2"/>
              </a:solidFill>
              <a:ea typeface="ＭＳ Ｐゴシック" charset="0"/>
              <a:cs typeface="ＭＳ Ｐゴシック" charset="0"/>
            </a:endParaRPr>
          </a:p>
        </p:txBody>
      </p:sp>
      <p:sp>
        <p:nvSpPr>
          <p:cNvPr id="16" name="Text Box 27"/>
          <p:cNvSpPr txBox="1">
            <a:spLocks noChangeArrowheads="1"/>
          </p:cNvSpPr>
          <p:nvPr/>
        </p:nvSpPr>
        <p:spPr bwMode="auto">
          <a:xfrm>
            <a:off x="1962150" y="6588125"/>
            <a:ext cx="5886450" cy="230188"/>
          </a:xfrm>
          <a:prstGeom prst="rect">
            <a:avLst/>
          </a:prstGeom>
          <a:noFill/>
          <a:ln w="9525" algn="ctr">
            <a:noFill/>
            <a:miter lim="800000"/>
            <a:headEnd/>
            <a:tailEnd/>
          </a:ln>
          <a:effectLst/>
        </p:spPr>
        <p:txBody>
          <a:bodyPr>
            <a:spAutoFit/>
          </a:bodyPr>
          <a:lstStyle/>
          <a:p>
            <a:pPr algn="ctr">
              <a:defRPr/>
            </a:pPr>
            <a:r>
              <a:rPr lang="en-US" sz="900" b="0" dirty="0">
                <a:solidFill>
                  <a:srgbClr val="333333"/>
                </a:solidFill>
                <a:ea typeface="ＭＳ Ｐゴシック" charset="0"/>
              </a:rPr>
              <a:t>© 2012 MIPS Technologies, Inc. All rights reserved.</a:t>
            </a:r>
          </a:p>
        </p:txBody>
      </p:sp>
      <p:sp>
        <p:nvSpPr>
          <p:cNvPr id="1030" name="Title Placeholder 1"/>
          <p:cNvSpPr>
            <a:spLocks noGrp="1"/>
          </p:cNvSpPr>
          <p:nvPr>
            <p:ph type="title"/>
          </p:nvPr>
        </p:nvSpPr>
        <p:spPr bwMode="auto">
          <a:xfrm>
            <a:off x="152400" y="76200"/>
            <a:ext cx="89154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152400" y="1143000"/>
            <a:ext cx="88392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96" r:id="rId1"/>
    <p:sldLayoutId id="2147483895" r:id="rId2"/>
    <p:sldLayoutId id="2147483894" r:id="rId3"/>
    <p:sldLayoutId id="2147483893" r:id="rId4"/>
    <p:sldLayoutId id="2147483892" r:id="rId5"/>
    <p:sldLayoutId id="2147483891" r:id="rId6"/>
    <p:sldLayoutId id="2147483890" r:id="rId7"/>
    <p:sldLayoutId id="2147483889" r:id="rId8"/>
    <p:sldLayoutId id="2147483888" r:id="rId9"/>
    <p:sldLayoutId id="2147483887" r:id="rId10"/>
    <p:sldLayoutId id="2147483886"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defRPr>
      </a:lvl2pPr>
      <a:lvl3pPr algn="l" rtl="0" eaLnBrk="0" fontAlgn="base" hangingPunct="0">
        <a:spcBef>
          <a:spcPct val="0"/>
        </a:spcBef>
        <a:spcAft>
          <a:spcPct val="0"/>
        </a:spcAft>
        <a:defRPr sz="2800" b="1">
          <a:solidFill>
            <a:schemeClr val="tx1"/>
          </a:solidFill>
          <a:latin typeface="Arial" charset="0"/>
        </a:defRPr>
      </a:lvl3pPr>
      <a:lvl4pPr algn="l" rtl="0" eaLnBrk="0" fontAlgn="base" hangingPunct="0">
        <a:spcBef>
          <a:spcPct val="0"/>
        </a:spcBef>
        <a:spcAft>
          <a:spcPct val="0"/>
        </a:spcAft>
        <a:defRPr sz="2800" b="1">
          <a:solidFill>
            <a:schemeClr val="tx1"/>
          </a:solidFill>
          <a:latin typeface="Arial" charset="0"/>
        </a:defRPr>
      </a:lvl4pPr>
      <a:lvl5pPr algn="l" rtl="0" eaLnBrk="0" fontAlgn="base" hangingPunct="0">
        <a:spcBef>
          <a:spcPct val="0"/>
        </a:spcBef>
        <a:spcAft>
          <a:spcPct val="0"/>
        </a:spcAft>
        <a:defRPr sz="2800" b="1">
          <a:solidFill>
            <a:schemeClr val="tx1"/>
          </a:solidFill>
          <a:latin typeface="Arial" charset="0"/>
        </a:defRPr>
      </a:lvl5pPr>
      <a:lvl6pPr marL="457200" algn="l" rtl="0" fontAlgn="base">
        <a:spcBef>
          <a:spcPct val="0"/>
        </a:spcBef>
        <a:spcAft>
          <a:spcPct val="0"/>
        </a:spcAft>
        <a:defRPr sz="2800" b="1">
          <a:solidFill>
            <a:schemeClr val="tx1"/>
          </a:solidFill>
          <a:latin typeface="Arial" charset="0"/>
        </a:defRPr>
      </a:lvl6pPr>
      <a:lvl7pPr marL="914400" algn="l" rtl="0" fontAlgn="base">
        <a:spcBef>
          <a:spcPct val="0"/>
        </a:spcBef>
        <a:spcAft>
          <a:spcPct val="0"/>
        </a:spcAft>
        <a:defRPr sz="2800" b="1">
          <a:solidFill>
            <a:schemeClr val="tx1"/>
          </a:solidFill>
          <a:latin typeface="Arial" charset="0"/>
        </a:defRPr>
      </a:lvl7pPr>
      <a:lvl8pPr marL="1371600" algn="l" rtl="0" fontAlgn="base">
        <a:spcBef>
          <a:spcPct val="0"/>
        </a:spcBef>
        <a:spcAft>
          <a:spcPct val="0"/>
        </a:spcAft>
        <a:defRPr sz="2800" b="1">
          <a:solidFill>
            <a:schemeClr val="tx1"/>
          </a:solidFill>
          <a:latin typeface="Arial" charset="0"/>
        </a:defRPr>
      </a:lvl8pPr>
      <a:lvl9pPr marL="1828800" algn="l" rtl="0" fontAlgn="base">
        <a:spcBef>
          <a:spcPct val="0"/>
        </a:spcBef>
        <a:spcAft>
          <a:spcPct val="0"/>
        </a:spcAft>
        <a:defRPr sz="2800" b="1">
          <a:solidFill>
            <a:schemeClr val="tx1"/>
          </a:solidFill>
          <a:latin typeface="Arial" charset="0"/>
        </a:defRPr>
      </a:lvl9pPr>
    </p:titleStyle>
    <p:bodyStyle>
      <a:lvl1pPr marL="342900" indent="-342900" algn="l" rtl="0" eaLnBrk="0" fontAlgn="base" hangingPunct="0">
        <a:spcBef>
          <a:spcPct val="20000"/>
        </a:spcBef>
        <a:spcAft>
          <a:spcPct val="0"/>
        </a:spcAft>
        <a:buClr>
          <a:srgbClr val="E64418"/>
        </a:buClr>
        <a:buFont typeface="Wingdings" pitchFamily="2" charset="2"/>
        <a:buChar char="v"/>
        <a:defRPr sz="2400" b="1">
          <a:solidFill>
            <a:srgbClr val="7666AC"/>
          </a:solidFill>
          <a:latin typeface="+mn-lt"/>
          <a:ea typeface="+mn-ea"/>
          <a:cs typeface="+mn-cs"/>
        </a:defRPr>
      </a:lvl1pPr>
      <a:lvl2pPr marL="742950" indent="-285750" algn="l" rtl="0" eaLnBrk="0" fontAlgn="base" hangingPunct="0">
        <a:spcBef>
          <a:spcPct val="20000"/>
        </a:spcBef>
        <a:spcAft>
          <a:spcPct val="0"/>
        </a:spcAft>
        <a:buClr>
          <a:srgbClr val="8EC000"/>
        </a:buClr>
        <a:buFont typeface="Wingdings" pitchFamily="2" charset="2"/>
        <a:buChar char="§"/>
        <a:defRPr sz="2000">
          <a:solidFill>
            <a:srgbClr val="7666AC"/>
          </a:solidFill>
          <a:latin typeface="+mn-lt"/>
        </a:defRPr>
      </a:lvl2pPr>
      <a:lvl3pPr marL="1143000" indent="-228600" algn="l" rtl="0" eaLnBrk="0" fontAlgn="base" hangingPunct="0">
        <a:spcBef>
          <a:spcPct val="20000"/>
        </a:spcBef>
        <a:spcAft>
          <a:spcPct val="0"/>
        </a:spcAft>
        <a:buClr>
          <a:srgbClr val="8EC000"/>
        </a:buClr>
        <a:buFont typeface="Arial" charset="0"/>
        <a:buChar char="•"/>
        <a:defRPr>
          <a:solidFill>
            <a:srgbClr val="7666AC"/>
          </a:solidFill>
          <a:latin typeface="+mn-lt"/>
        </a:defRPr>
      </a:lvl3pPr>
      <a:lvl4pPr marL="1600200" indent="-228600" algn="l" rtl="0" eaLnBrk="0" fontAlgn="base" hangingPunct="0">
        <a:spcBef>
          <a:spcPct val="20000"/>
        </a:spcBef>
        <a:spcAft>
          <a:spcPct val="0"/>
        </a:spcAft>
        <a:buClr>
          <a:srgbClr val="8EC000"/>
        </a:buClr>
        <a:buFont typeface="Wingdings" pitchFamily="2" charset="2"/>
        <a:buChar char="§"/>
        <a:defRPr sz="1600">
          <a:solidFill>
            <a:srgbClr val="7666AC"/>
          </a:solidFill>
          <a:latin typeface="+mn-lt"/>
        </a:defRPr>
      </a:lvl4pPr>
      <a:lvl5pPr marL="2057400" indent="-228600" algn="l" rtl="0" eaLnBrk="0" fontAlgn="base" hangingPunct="0">
        <a:spcBef>
          <a:spcPct val="20000"/>
        </a:spcBef>
        <a:spcAft>
          <a:spcPct val="0"/>
        </a:spcAft>
        <a:buClr>
          <a:srgbClr val="8EC000"/>
        </a:buClr>
        <a:buFont typeface="Arial" charset="0"/>
        <a:buChar char="•"/>
        <a:defRPr sz="1600">
          <a:solidFill>
            <a:srgbClr val="7666AC"/>
          </a:solidFill>
          <a:latin typeface="+mn-lt"/>
        </a:defRPr>
      </a:lvl5pPr>
      <a:lvl6pPr marL="2514600" indent="-228600" algn="l" rtl="0" fontAlgn="base">
        <a:spcBef>
          <a:spcPct val="20000"/>
        </a:spcBef>
        <a:spcAft>
          <a:spcPct val="0"/>
        </a:spcAft>
        <a:buClr>
          <a:srgbClr val="8EC000"/>
        </a:buClr>
        <a:buFont typeface="Arial" charset="0"/>
        <a:buChar char="•"/>
        <a:defRPr sz="1600">
          <a:solidFill>
            <a:srgbClr val="7666AC"/>
          </a:solidFill>
          <a:latin typeface="+mn-lt"/>
        </a:defRPr>
      </a:lvl6pPr>
      <a:lvl7pPr marL="2971800" indent="-228600" algn="l" rtl="0" fontAlgn="base">
        <a:spcBef>
          <a:spcPct val="20000"/>
        </a:spcBef>
        <a:spcAft>
          <a:spcPct val="0"/>
        </a:spcAft>
        <a:buClr>
          <a:srgbClr val="8EC000"/>
        </a:buClr>
        <a:buFont typeface="Arial" charset="0"/>
        <a:buChar char="•"/>
        <a:defRPr sz="1600">
          <a:solidFill>
            <a:srgbClr val="7666AC"/>
          </a:solidFill>
          <a:latin typeface="+mn-lt"/>
        </a:defRPr>
      </a:lvl7pPr>
      <a:lvl8pPr marL="3429000" indent="-228600" algn="l" rtl="0" fontAlgn="base">
        <a:spcBef>
          <a:spcPct val="20000"/>
        </a:spcBef>
        <a:spcAft>
          <a:spcPct val="0"/>
        </a:spcAft>
        <a:buClr>
          <a:srgbClr val="8EC000"/>
        </a:buClr>
        <a:buFont typeface="Arial" charset="0"/>
        <a:buChar char="•"/>
        <a:defRPr sz="1600">
          <a:solidFill>
            <a:srgbClr val="7666AC"/>
          </a:solidFill>
          <a:latin typeface="+mn-lt"/>
        </a:defRPr>
      </a:lvl8pPr>
      <a:lvl9pPr marL="3886200" indent="-228600" algn="l" rtl="0" fontAlgn="base">
        <a:spcBef>
          <a:spcPct val="20000"/>
        </a:spcBef>
        <a:spcAft>
          <a:spcPct val="0"/>
        </a:spcAft>
        <a:buClr>
          <a:srgbClr val="8EC000"/>
        </a:buClr>
        <a:buFont typeface="Arial" charset="0"/>
        <a:buChar char="•"/>
        <a:defRPr sz="1600">
          <a:solidFill>
            <a:srgbClr val="7666A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p:cNvPicPr>
            <a:picLocks noChangeAspect="1" noChangeArrowheads="1"/>
          </p:cNvPicPr>
          <p:nvPr/>
        </p:nvPicPr>
        <p:blipFill>
          <a:blip r:embed="rId2" cstate="print"/>
          <a:srcRect/>
          <a:stretch>
            <a:fillRect/>
          </a:stretch>
        </p:blipFill>
        <p:spPr bwMode="auto">
          <a:xfrm>
            <a:off x="646113" y="3006725"/>
            <a:ext cx="2514600" cy="576263"/>
          </a:xfrm>
          <a:prstGeom prst="rect">
            <a:avLst/>
          </a:prstGeom>
          <a:noFill/>
          <a:ln w="9525">
            <a:noFill/>
            <a:miter lim="800000"/>
            <a:headEnd/>
            <a:tailEnd/>
          </a:ln>
        </p:spPr>
      </p:pic>
      <p:sp>
        <p:nvSpPr>
          <p:cNvPr id="15362" name="Line 9"/>
          <p:cNvSpPr>
            <a:spLocks noChangeShapeType="1"/>
          </p:cNvSpPr>
          <p:nvPr/>
        </p:nvSpPr>
        <p:spPr bwMode="auto">
          <a:xfrm>
            <a:off x="3478213" y="1935163"/>
            <a:ext cx="0" cy="2724150"/>
          </a:xfrm>
          <a:prstGeom prst="line">
            <a:avLst/>
          </a:prstGeom>
          <a:noFill/>
          <a:ln w="19050">
            <a:solidFill>
              <a:srgbClr val="C8C8C8">
                <a:alpha val="72156"/>
              </a:srgbClr>
            </a:solidFill>
            <a:round/>
            <a:headEnd/>
            <a:tailEnd/>
          </a:ln>
        </p:spPr>
        <p:txBody>
          <a:bodyPr wrap="none" anchor="ctr"/>
          <a:lstStyle/>
          <a:p>
            <a:endParaRPr lang="en-US"/>
          </a:p>
        </p:txBody>
      </p:sp>
      <p:sp>
        <p:nvSpPr>
          <p:cNvPr id="15363" name="Title 16"/>
          <p:cNvSpPr txBox="1">
            <a:spLocks/>
          </p:cNvSpPr>
          <p:nvPr/>
        </p:nvSpPr>
        <p:spPr bwMode="auto">
          <a:xfrm>
            <a:off x="3657600" y="1914525"/>
            <a:ext cx="5038165" cy="1958975"/>
          </a:xfrm>
          <a:prstGeom prst="rect">
            <a:avLst/>
          </a:prstGeom>
          <a:noFill/>
          <a:ln w="9525">
            <a:noFill/>
            <a:miter lim="800000"/>
            <a:headEnd/>
            <a:tailEnd/>
          </a:ln>
        </p:spPr>
        <p:txBody>
          <a:bodyPr anchor="ctr"/>
          <a:lstStyle/>
          <a:p>
            <a:r>
              <a:rPr lang="ru-RU" sz="3200" dirty="0" smtClean="0">
                <a:solidFill>
                  <a:srgbClr val="404040"/>
                </a:solidFill>
                <a:ea typeface="Arial Unicode MS" pitchFamily="34" charset="-128"/>
                <a:cs typeface="Arial Unicode MS" pitchFamily="34" charset="-128"/>
              </a:rPr>
              <a:t>Выбор опций для интеграции ядер </a:t>
            </a:r>
            <a:r>
              <a:rPr lang="en-US" sz="3200" dirty="0" smtClean="0">
                <a:solidFill>
                  <a:srgbClr val="404040"/>
                </a:solidFill>
                <a:ea typeface="Arial Unicode MS" pitchFamily="34" charset="-128"/>
                <a:cs typeface="Arial Unicode MS" pitchFamily="34" charset="-128"/>
              </a:rPr>
              <a:t>MIPS </a:t>
            </a:r>
            <a:r>
              <a:rPr lang="ru-RU" sz="3200" dirty="0" smtClean="0">
                <a:solidFill>
                  <a:srgbClr val="404040"/>
                </a:solidFill>
                <a:ea typeface="Arial Unicode MS" pitchFamily="34" charset="-128"/>
                <a:cs typeface="Arial Unicode MS" pitchFamily="34" charset="-128"/>
              </a:rPr>
              <a:t>в систему на кристалле</a:t>
            </a:r>
            <a:endParaRPr lang="en-US" sz="3200" dirty="0">
              <a:solidFill>
                <a:srgbClr val="404040"/>
              </a:solidFill>
              <a:ea typeface="Arial Unicode MS" pitchFamily="34" charset="-128"/>
              <a:cs typeface="Arial Unicode MS" pitchFamily="34" charset="-128"/>
            </a:endParaRPr>
          </a:p>
        </p:txBody>
      </p:sp>
      <p:sp>
        <p:nvSpPr>
          <p:cNvPr id="15364" name="Text Placeholder 10"/>
          <p:cNvSpPr>
            <a:spLocks noGrp="1"/>
          </p:cNvSpPr>
          <p:nvPr>
            <p:ph type="body" sz="quarter" idx="4294967295"/>
          </p:nvPr>
        </p:nvSpPr>
        <p:spPr>
          <a:xfrm>
            <a:off x="3630613" y="4262438"/>
            <a:ext cx="4800600" cy="1600200"/>
          </a:xfrm>
        </p:spPr>
        <p:txBody>
          <a:bodyPr/>
          <a:lstStyle/>
          <a:p>
            <a:pPr eaLnBrk="1" hangingPunct="1">
              <a:buClr>
                <a:schemeClr val="accent2"/>
              </a:buClr>
              <a:buFont typeface="Wingdings" pitchFamily="2" charset="2"/>
              <a:buNone/>
            </a:pPr>
            <a:r>
              <a:rPr lang="ru-RU" sz="1800" dirty="0" smtClean="0">
                <a:solidFill>
                  <a:srgbClr val="8C8C8C"/>
                </a:solidFill>
              </a:rPr>
              <a:t>Юрий Панчул</a:t>
            </a:r>
            <a:r>
              <a:rPr lang="en-US" sz="1800" dirty="0" smtClean="0">
                <a:solidFill>
                  <a:srgbClr val="8C8C8C"/>
                </a:solidFill>
              </a:rPr>
              <a:t> </a:t>
            </a:r>
          </a:p>
          <a:p>
            <a:pPr eaLnBrk="1" hangingPunct="1">
              <a:buClr>
                <a:schemeClr val="accent2"/>
              </a:buClr>
              <a:buFont typeface="Wingdings" pitchFamily="2" charset="2"/>
              <a:buNone/>
            </a:pPr>
            <a:r>
              <a:rPr lang="ru-RU" sz="1800" dirty="0" smtClean="0">
                <a:solidFill>
                  <a:srgbClr val="8C8C8C"/>
                </a:solidFill>
              </a:rPr>
              <a:t>Старший инженер</a:t>
            </a:r>
            <a:endParaRPr lang="en-US" sz="1800" dirty="0" smtClean="0">
              <a:solidFill>
                <a:srgbClr val="8C8C8C"/>
              </a:solidFill>
            </a:endParaRPr>
          </a:p>
          <a:p>
            <a:pPr eaLnBrk="1" hangingPunct="1">
              <a:buClr>
                <a:schemeClr val="accent2"/>
              </a:buClr>
              <a:buFont typeface="Wingdings" pitchFamily="2" charset="2"/>
              <a:buNone/>
            </a:pPr>
            <a:endParaRPr lang="en-US" sz="1800" dirty="0" smtClean="0">
              <a:solidFill>
                <a:srgbClr val="8C8C8C"/>
              </a:solidFill>
            </a:endParaRPr>
          </a:p>
          <a:p>
            <a:pPr eaLnBrk="1" hangingPunct="1">
              <a:buClr>
                <a:schemeClr val="accent2"/>
              </a:buClr>
              <a:buFont typeface="Wingdings" pitchFamily="2" charset="2"/>
              <a:buNone/>
            </a:pPr>
            <a:r>
              <a:rPr lang="ru-RU" sz="1800" dirty="0" smtClean="0">
                <a:solidFill>
                  <a:srgbClr val="8C8C8C"/>
                </a:solidFill>
              </a:rPr>
              <a:t>20 октября 2012 года</a:t>
            </a:r>
            <a:endParaRPr lang="en-US" sz="1800" dirty="0" smtClean="0">
              <a:solidFill>
                <a:srgbClr val="8C8C8C"/>
              </a:solidFill>
            </a:endParaRPr>
          </a:p>
          <a:p>
            <a:pPr eaLnBrk="1" hangingPunct="1">
              <a:buClr>
                <a:schemeClr val="accent2"/>
              </a:buClr>
              <a:buFont typeface="Wingdings" pitchFamily="2" charset="2"/>
              <a:buNone/>
            </a:pPr>
            <a:endParaRPr lang="en-US" sz="1800" dirty="0" smtClean="0">
              <a:solidFill>
                <a:srgbClr val="8C8C8C"/>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Определяемый пользователем Сопроцессор 2</a:t>
            </a:r>
            <a:endParaRPr lang="en-US" dirty="0"/>
          </a:p>
        </p:txBody>
      </p:sp>
      <p:sp>
        <p:nvSpPr>
          <p:cNvPr id="3" name="Content Placeholder 2"/>
          <p:cNvSpPr>
            <a:spLocks noGrp="1"/>
          </p:cNvSpPr>
          <p:nvPr>
            <p:ph idx="1"/>
          </p:nvPr>
        </p:nvSpPr>
        <p:spPr>
          <a:xfrm>
            <a:off x="152400" y="1250577"/>
            <a:ext cx="8677835" cy="5159188"/>
          </a:xfrm>
        </p:spPr>
        <p:txBody>
          <a:bodyPr>
            <a:normAutofit fontScale="62500" lnSpcReduction="20000"/>
          </a:bodyPr>
          <a:lstStyle/>
          <a:p>
            <a:r>
              <a:rPr lang="ru-RU" dirty="0" smtClean="0"/>
              <a:t>В архитектуре </a:t>
            </a:r>
            <a:r>
              <a:rPr lang="en-US" dirty="0" smtClean="0"/>
              <a:t>MIPS </a:t>
            </a:r>
            <a:r>
              <a:rPr lang="ru-RU" dirty="0" smtClean="0"/>
              <a:t>есть четыре возможных сопроцессора</a:t>
            </a:r>
          </a:p>
          <a:p>
            <a:pPr lvl="1"/>
            <a:endParaRPr lang="ru-RU" dirty="0" smtClean="0"/>
          </a:p>
          <a:p>
            <a:pPr lvl="1"/>
            <a:r>
              <a:rPr lang="ru-RU" dirty="0" smtClean="0"/>
              <a:t>Сопроцессор 0 – системный</a:t>
            </a:r>
          </a:p>
          <a:p>
            <a:pPr lvl="1"/>
            <a:r>
              <a:rPr lang="ru-RU" dirty="0" smtClean="0"/>
              <a:t>Сопроцессор 1 и частично 3 – арифметика с плавающей точкой</a:t>
            </a:r>
          </a:p>
          <a:p>
            <a:pPr lvl="1"/>
            <a:r>
              <a:rPr lang="ru-RU" dirty="0" smtClean="0"/>
              <a:t>Сопроцессор 2 – определяется пользователем (разработчиком системы на кристалле)</a:t>
            </a:r>
          </a:p>
          <a:p>
            <a:pPr lvl="1"/>
            <a:endParaRPr lang="ru-RU" dirty="0" smtClean="0"/>
          </a:p>
          <a:p>
            <a:r>
              <a:rPr lang="ru-RU" dirty="0" smtClean="0"/>
              <a:t>Как и </a:t>
            </a:r>
            <a:r>
              <a:rPr lang="en-US" dirty="0" err="1" smtClean="0"/>
              <a:t>CorExtend</a:t>
            </a:r>
            <a:r>
              <a:rPr lang="en-US" dirty="0" smtClean="0"/>
              <a:t>, </a:t>
            </a:r>
            <a:r>
              <a:rPr lang="ru-RU" dirty="0" smtClean="0"/>
              <a:t>Сопроцессор 2 может быть реализован как блок на </a:t>
            </a:r>
            <a:r>
              <a:rPr lang="en-US" dirty="0" err="1" smtClean="0"/>
              <a:t>Verilog</a:t>
            </a:r>
            <a:r>
              <a:rPr lang="en-US" dirty="0" smtClean="0"/>
              <a:t> </a:t>
            </a:r>
            <a:r>
              <a:rPr lang="ru-RU" dirty="0" smtClean="0"/>
              <a:t>с заданным интерфейсом</a:t>
            </a:r>
            <a:endParaRPr lang="en-US" dirty="0" smtClean="0"/>
          </a:p>
          <a:p>
            <a:endParaRPr lang="en-US" dirty="0" smtClean="0"/>
          </a:p>
          <a:p>
            <a:pPr lvl="1"/>
            <a:r>
              <a:rPr lang="ru-RU" dirty="0" smtClean="0"/>
              <a:t>В самом простом случае сопроцессор может использоваться просто как блок быстрых регистров</a:t>
            </a:r>
            <a:endParaRPr lang="en-US" dirty="0" smtClean="0"/>
          </a:p>
          <a:p>
            <a:endParaRPr lang="ru-RU" dirty="0" smtClean="0"/>
          </a:p>
          <a:p>
            <a:r>
              <a:rPr lang="ru-RU" dirty="0" smtClean="0"/>
              <a:t>Гибкий набор команд</a:t>
            </a:r>
          </a:p>
          <a:p>
            <a:pPr lvl="1"/>
            <a:endParaRPr lang="ru-RU" dirty="0" smtClean="0"/>
          </a:p>
          <a:p>
            <a:pPr lvl="1"/>
            <a:r>
              <a:rPr lang="ru-RU" dirty="0" smtClean="0"/>
              <a:t>Команды обмена между регистрами процессора и сопроцессора</a:t>
            </a:r>
          </a:p>
          <a:p>
            <a:pPr lvl="1"/>
            <a:r>
              <a:rPr lang="ru-RU" dirty="0" smtClean="0"/>
              <a:t>Загрузка регистров сопроцессора из памяти</a:t>
            </a:r>
          </a:p>
          <a:p>
            <a:pPr lvl="1"/>
            <a:r>
              <a:rPr lang="ru-RU" dirty="0" smtClean="0"/>
              <a:t>Ветвление по состоянию определенных пользователем флагов сопроцессора</a:t>
            </a:r>
            <a:endParaRPr lang="en-US" dirty="0" smtClean="0"/>
          </a:p>
          <a:p>
            <a:endParaRPr lang="ru-RU" dirty="0" smtClean="0"/>
          </a:p>
          <a:p>
            <a:r>
              <a:rPr lang="ru-RU" dirty="0" smtClean="0"/>
              <a:t>Недостаток по сравнению с </a:t>
            </a:r>
            <a:r>
              <a:rPr lang="en-US" dirty="0" err="1" smtClean="0"/>
              <a:t>CorExtend</a:t>
            </a:r>
            <a:r>
              <a:rPr lang="en-US" dirty="0" smtClean="0"/>
              <a:t> – </a:t>
            </a:r>
            <a:r>
              <a:rPr lang="ru-RU" dirty="0" smtClean="0"/>
              <a:t>нет команд читающих и пишущих регистры </a:t>
            </a:r>
            <a:r>
              <a:rPr lang="en-US" dirty="0" smtClean="0"/>
              <a:t>CPU </a:t>
            </a:r>
            <a:r>
              <a:rPr lang="ru-RU" dirty="0" smtClean="0"/>
              <a:t>в одной команде</a:t>
            </a:r>
            <a:endParaRPr lang="en-US" dirty="0" smtClean="0"/>
          </a:p>
          <a:p>
            <a:endParaRPr lang="ru-RU" dirty="0" smtClean="0"/>
          </a:p>
          <a:p>
            <a:r>
              <a:rPr lang="ru-RU" dirty="0" smtClean="0"/>
              <a:t>Пример использования </a:t>
            </a:r>
            <a:r>
              <a:rPr lang="en-US" dirty="0" smtClean="0"/>
              <a:t>Cop2 </a:t>
            </a:r>
            <a:r>
              <a:rPr lang="ru-RU" dirty="0" smtClean="0"/>
              <a:t>в прошлом – видеопроцессор в </a:t>
            </a:r>
            <a:r>
              <a:rPr lang="en-US" dirty="0" smtClean="0"/>
              <a:t>Sony PlayStation</a:t>
            </a:r>
            <a:endParaRPr lang="ru-RU"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Модифицируемый блок </a:t>
            </a:r>
            <a:r>
              <a:rPr lang="en-US" dirty="0" err="1" smtClean="0"/>
              <a:t>ScratchPad</a:t>
            </a:r>
            <a:r>
              <a:rPr lang="en-US" dirty="0" smtClean="0"/>
              <a:t> RAM</a:t>
            </a:r>
            <a:endParaRPr lang="en-US" dirty="0"/>
          </a:p>
        </p:txBody>
      </p:sp>
      <p:sp>
        <p:nvSpPr>
          <p:cNvPr id="3" name="Content Placeholder 2"/>
          <p:cNvSpPr>
            <a:spLocks noGrp="1"/>
          </p:cNvSpPr>
          <p:nvPr>
            <p:ph idx="1"/>
          </p:nvPr>
        </p:nvSpPr>
        <p:spPr/>
        <p:txBody>
          <a:bodyPr>
            <a:normAutofit fontScale="92500" lnSpcReduction="10000"/>
          </a:bodyPr>
          <a:lstStyle/>
          <a:p>
            <a:r>
              <a:rPr lang="ru-RU" dirty="0" smtClean="0"/>
              <a:t>Перехватывает определенные транзакции ядра к кэшу первого уровня</a:t>
            </a:r>
            <a:endParaRPr lang="en-US" dirty="0" smtClean="0"/>
          </a:p>
          <a:p>
            <a:endParaRPr lang="ru-RU" dirty="0" smtClean="0"/>
          </a:p>
          <a:p>
            <a:r>
              <a:rPr lang="ru-RU" dirty="0" smtClean="0"/>
              <a:t>Имеет ту же </a:t>
            </a:r>
            <a:r>
              <a:rPr lang="en-US" dirty="0" smtClean="0"/>
              <a:t>latency, </a:t>
            </a:r>
            <a:r>
              <a:rPr lang="ru-RU" dirty="0" smtClean="0"/>
              <a:t>что и кэш первого уровня</a:t>
            </a:r>
            <a:endParaRPr lang="en-US" dirty="0" smtClean="0"/>
          </a:p>
          <a:p>
            <a:endParaRPr lang="ru-RU" dirty="0" smtClean="0"/>
          </a:p>
          <a:p>
            <a:r>
              <a:rPr lang="ru-RU" dirty="0" smtClean="0"/>
              <a:t>Может использоваться как блок быстрой памяти для определенных адресов, но не только</a:t>
            </a:r>
          </a:p>
          <a:p>
            <a:pPr lvl="1"/>
            <a:endParaRPr lang="ru-RU" dirty="0" smtClean="0"/>
          </a:p>
          <a:p>
            <a:r>
              <a:rPr lang="ru-RU" dirty="0" smtClean="0"/>
              <a:t>В </a:t>
            </a:r>
            <a:r>
              <a:rPr lang="en-US" dirty="0" err="1" smtClean="0"/>
              <a:t>ScratchPad</a:t>
            </a:r>
            <a:r>
              <a:rPr lang="en-US" dirty="0" smtClean="0"/>
              <a:t> RAM </a:t>
            </a:r>
            <a:r>
              <a:rPr lang="ru-RU" dirty="0" smtClean="0"/>
              <a:t>можно встроить любую логику – например для реализации быстрого ввода-вывода большого объема информации (сетевых пакетов или изображения)</a:t>
            </a:r>
          </a:p>
          <a:p>
            <a:endParaRPr lang="ru-RU" dirty="0" smtClean="0"/>
          </a:p>
          <a:p>
            <a:r>
              <a:rPr lang="ru-RU" dirty="0" smtClean="0"/>
              <a:t>Существует два отдельных блока – </a:t>
            </a:r>
            <a:r>
              <a:rPr lang="en-US" dirty="0" smtClean="0"/>
              <a:t>Data </a:t>
            </a:r>
            <a:r>
              <a:rPr lang="en-US" dirty="0" err="1" smtClean="0"/>
              <a:t>ScratchPad</a:t>
            </a:r>
            <a:r>
              <a:rPr lang="en-US" dirty="0" smtClean="0"/>
              <a:t> RAM (DSPRAM) </a:t>
            </a:r>
            <a:r>
              <a:rPr lang="ru-RU" dirty="0" smtClean="0"/>
              <a:t>и </a:t>
            </a:r>
            <a:r>
              <a:rPr lang="en-US" dirty="0" smtClean="0"/>
              <a:t>Instruction </a:t>
            </a:r>
            <a:r>
              <a:rPr lang="en-US" dirty="0" err="1" smtClean="0"/>
              <a:t>ScratchPad</a:t>
            </a:r>
            <a:r>
              <a:rPr lang="en-US" dirty="0" smtClean="0"/>
              <a:t> RAM (ISPRAM)</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InterThread</a:t>
            </a:r>
            <a:r>
              <a:rPr lang="en-US" dirty="0" smtClean="0"/>
              <a:t> Communication Unit </a:t>
            </a:r>
            <a:r>
              <a:rPr lang="ru-RU" dirty="0" smtClean="0"/>
              <a:t>и</a:t>
            </a:r>
            <a:r>
              <a:rPr lang="en-US" dirty="0" smtClean="0"/>
              <a:t> Policy Manager</a:t>
            </a:r>
            <a:endParaRPr lang="en-US" dirty="0"/>
          </a:p>
        </p:txBody>
      </p:sp>
      <p:sp>
        <p:nvSpPr>
          <p:cNvPr id="3" name="Content Placeholder 2"/>
          <p:cNvSpPr>
            <a:spLocks noGrp="1"/>
          </p:cNvSpPr>
          <p:nvPr>
            <p:ph idx="1"/>
          </p:nvPr>
        </p:nvSpPr>
        <p:spPr>
          <a:xfrm>
            <a:off x="251012" y="1434352"/>
            <a:ext cx="8722659" cy="4966447"/>
          </a:xfrm>
        </p:spPr>
        <p:txBody>
          <a:bodyPr>
            <a:normAutofit fontScale="70000" lnSpcReduction="20000"/>
          </a:bodyPr>
          <a:lstStyle/>
          <a:p>
            <a:r>
              <a:rPr lang="ru-RU" dirty="0" smtClean="0"/>
              <a:t>Многопоточность реализована в </a:t>
            </a:r>
            <a:r>
              <a:rPr lang="en-US" dirty="0" smtClean="0"/>
              <a:t>MIPS 34K, 1004K, </a:t>
            </a:r>
            <a:r>
              <a:rPr lang="en-US" dirty="0" err="1" smtClean="0"/>
              <a:t>interAptiv</a:t>
            </a:r>
            <a:endParaRPr lang="ru-RU" dirty="0" smtClean="0"/>
          </a:p>
          <a:p>
            <a:pPr lvl="1"/>
            <a:endParaRPr lang="en-US" dirty="0" smtClean="0"/>
          </a:p>
          <a:p>
            <a:pPr lvl="1"/>
            <a:r>
              <a:rPr lang="en-US" dirty="0" smtClean="0"/>
              <a:t>Dispatch Manager </a:t>
            </a:r>
            <a:r>
              <a:rPr lang="ru-RU" dirty="0" smtClean="0"/>
              <a:t>каждого ядра выбирает инструкции для нескольких потоков (тредов)</a:t>
            </a:r>
          </a:p>
          <a:p>
            <a:pPr lvl="1"/>
            <a:endParaRPr lang="ru-RU" dirty="0" smtClean="0"/>
          </a:p>
          <a:p>
            <a:pPr lvl="1"/>
            <a:r>
              <a:rPr lang="ru-RU" dirty="0" smtClean="0"/>
              <a:t>Когда один тред ждет</a:t>
            </a:r>
            <a:r>
              <a:rPr lang="en-US" dirty="0" smtClean="0"/>
              <a:t>, </a:t>
            </a:r>
            <a:r>
              <a:rPr lang="ru-RU" dirty="0" smtClean="0"/>
              <a:t>например во время </a:t>
            </a:r>
            <a:r>
              <a:rPr lang="en-US" dirty="0" smtClean="0"/>
              <a:t>cache miss, </a:t>
            </a:r>
            <a:r>
              <a:rPr lang="ru-RU" dirty="0" smtClean="0"/>
              <a:t>другие треды могут продолжать выполнение</a:t>
            </a:r>
          </a:p>
          <a:p>
            <a:pPr lvl="1"/>
            <a:endParaRPr lang="ru-RU" dirty="0" smtClean="0"/>
          </a:p>
          <a:p>
            <a:r>
              <a:rPr lang="ru-RU" dirty="0" smtClean="0"/>
              <a:t>Модифицируемый блок </a:t>
            </a:r>
            <a:r>
              <a:rPr lang="en-US" dirty="0" err="1" smtClean="0"/>
              <a:t>InterThread</a:t>
            </a:r>
            <a:r>
              <a:rPr lang="en-US" dirty="0" smtClean="0"/>
              <a:t> Communication Unit</a:t>
            </a:r>
            <a:endParaRPr lang="ru-RU" dirty="0" smtClean="0"/>
          </a:p>
          <a:p>
            <a:pPr lvl="1"/>
            <a:endParaRPr lang="ru-RU" dirty="0" smtClean="0"/>
          </a:p>
          <a:p>
            <a:pPr lvl="1"/>
            <a:r>
              <a:rPr lang="ru-RU" dirty="0" smtClean="0"/>
              <a:t>Обеспечивает коммуникацию между тредами</a:t>
            </a:r>
          </a:p>
          <a:p>
            <a:pPr lvl="1"/>
            <a:endParaRPr lang="ru-RU" dirty="0" smtClean="0"/>
          </a:p>
          <a:p>
            <a:pPr lvl="1"/>
            <a:r>
              <a:rPr lang="en-US" dirty="0" smtClean="0"/>
              <a:t>MIPS Technologies </a:t>
            </a:r>
            <a:r>
              <a:rPr lang="ru-RU" dirty="0" smtClean="0"/>
              <a:t>поставляет эталонную реализацию, которая содержит </a:t>
            </a:r>
            <a:r>
              <a:rPr lang="en-US" dirty="0" smtClean="0"/>
              <a:t>FIFO </a:t>
            </a:r>
            <a:r>
              <a:rPr lang="ru-RU" dirty="0" smtClean="0"/>
              <a:t>и семафоры</a:t>
            </a:r>
            <a:endParaRPr lang="en-US" dirty="0" smtClean="0"/>
          </a:p>
          <a:p>
            <a:endParaRPr lang="en-US" dirty="0" smtClean="0"/>
          </a:p>
          <a:p>
            <a:r>
              <a:rPr lang="ru-RU" dirty="0" smtClean="0"/>
              <a:t>Модифицируемый блок </a:t>
            </a:r>
            <a:r>
              <a:rPr lang="en-US" dirty="0" smtClean="0"/>
              <a:t>Policy Manager</a:t>
            </a:r>
          </a:p>
          <a:p>
            <a:endParaRPr lang="en-US" dirty="0" smtClean="0"/>
          </a:p>
          <a:p>
            <a:pPr lvl="1"/>
            <a:r>
              <a:rPr lang="ru-RU" dirty="0" smtClean="0"/>
              <a:t>Определяет долговременные приоритеты тредов</a:t>
            </a:r>
          </a:p>
          <a:p>
            <a:pPr lvl="1"/>
            <a:endParaRPr lang="ru-RU" dirty="0" smtClean="0"/>
          </a:p>
          <a:p>
            <a:pPr lvl="1"/>
            <a:r>
              <a:rPr lang="ru-RU" dirty="0" smtClean="0"/>
              <a:t>Помогает </a:t>
            </a:r>
            <a:r>
              <a:rPr lang="en-US" dirty="0" smtClean="0"/>
              <a:t>Dispatch Manager</a:t>
            </a:r>
            <a:r>
              <a:rPr lang="ru-RU" dirty="0" smtClean="0"/>
              <a:t>-у принимать решения, инструкции из какого треда выбирать</a:t>
            </a:r>
          </a:p>
          <a:p>
            <a:pPr lvl="1"/>
            <a:endParaRPr lang="ru-RU" dirty="0" smtClean="0"/>
          </a:p>
          <a:p>
            <a:pPr lvl="1"/>
            <a:r>
              <a:rPr lang="ru-RU" dirty="0" smtClean="0"/>
              <a:t>Эталонные реализации содержат несколько алгоритмов – от простого </a:t>
            </a:r>
            <a:r>
              <a:rPr lang="en-US" dirty="0" smtClean="0"/>
              <a:t>round-robin </a:t>
            </a:r>
            <a:r>
              <a:rPr lang="ru-RU" dirty="0" smtClean="0"/>
              <a:t>до сложного подстраивания приоритетов для оптимального использования  вычислительных ресурсов ядра или многоядерной системы</a:t>
            </a:r>
          </a:p>
          <a:p>
            <a:endParaRPr lang="ru-RU" dirty="0" smtClean="0"/>
          </a:p>
          <a:p>
            <a:pPr lvl="1"/>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Возможности для инноваторства</a:t>
            </a:r>
            <a:endParaRPr lang="en-US" dirty="0"/>
          </a:p>
        </p:txBody>
      </p:sp>
      <p:sp>
        <p:nvSpPr>
          <p:cNvPr id="3" name="Content Placeholder 2"/>
          <p:cNvSpPr>
            <a:spLocks noGrp="1"/>
          </p:cNvSpPr>
          <p:nvPr>
            <p:ph idx="1"/>
          </p:nvPr>
        </p:nvSpPr>
        <p:spPr/>
        <p:txBody>
          <a:bodyPr/>
          <a:lstStyle/>
          <a:p>
            <a:r>
              <a:rPr lang="ru-RU" dirty="0" smtClean="0"/>
              <a:t>Сопроцессоры</a:t>
            </a:r>
          </a:p>
          <a:p>
            <a:endParaRPr lang="en-US" dirty="0" smtClean="0"/>
          </a:p>
          <a:p>
            <a:r>
              <a:rPr lang="ru-RU" dirty="0" smtClean="0"/>
              <a:t>Подсоединение через </a:t>
            </a:r>
            <a:r>
              <a:rPr lang="en-US" dirty="0" smtClean="0"/>
              <a:t>IOCU </a:t>
            </a:r>
            <a:r>
              <a:rPr lang="ru-RU" dirty="0" smtClean="0"/>
              <a:t>специализированных процессоров – например для </a:t>
            </a:r>
            <a:r>
              <a:rPr lang="en-US" smtClean="0"/>
              <a:t>DSP</a:t>
            </a:r>
          </a:p>
          <a:p>
            <a:endParaRPr lang="ru-RU" dirty="0" smtClean="0"/>
          </a:p>
          <a:p>
            <a:r>
              <a:rPr lang="ru-RU" dirty="0" smtClean="0"/>
              <a:t>Ограниченность когерентных систем</a:t>
            </a:r>
          </a:p>
          <a:p>
            <a:pPr lvl="1"/>
            <a:endParaRPr lang="ru-RU" dirty="0" smtClean="0"/>
          </a:p>
          <a:p>
            <a:pPr lvl="1"/>
            <a:r>
              <a:rPr lang="ru-RU" dirty="0" smtClean="0"/>
              <a:t>Некогерентные системы – например для обработки сетевых пакетов или изображений</a:t>
            </a:r>
          </a:p>
          <a:p>
            <a:pPr lvl="1"/>
            <a:endParaRPr lang="ru-RU" dirty="0" smtClean="0"/>
          </a:p>
          <a:p>
            <a:pPr lvl="1"/>
            <a:r>
              <a:rPr lang="en-US" dirty="0" smtClean="0"/>
              <a:t>Directory-based </a:t>
            </a:r>
            <a:r>
              <a:rPr lang="en-US" dirty="0" smtClean="0"/>
              <a:t>cache coherence</a:t>
            </a:r>
            <a:endParaRPr lang="en-US" dirty="0" smtClean="0"/>
          </a:p>
          <a:p>
            <a:pPr lvl="1"/>
            <a:endParaRPr lang="en-US" dirty="0" smtClean="0"/>
          </a:p>
          <a:p>
            <a:pPr lvl="1">
              <a:buNone/>
            </a:pPr>
            <a:endParaRPr lang="ru-RU" dirty="0" smtClean="0"/>
          </a:p>
          <a:p>
            <a:endParaRPr lang="ru-RU"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2" cstate="print"/>
          <a:srcRect/>
          <a:stretch>
            <a:fillRect/>
          </a:stretch>
        </p:blipFill>
        <p:spPr bwMode="auto">
          <a:xfrm>
            <a:off x="3238500" y="4243388"/>
            <a:ext cx="2743200" cy="628650"/>
          </a:xfrm>
          <a:prstGeom prst="rect">
            <a:avLst/>
          </a:prstGeom>
          <a:noFill/>
          <a:ln w="9525">
            <a:noFill/>
            <a:miter lim="800000"/>
            <a:headEnd/>
            <a:tailEnd/>
          </a:ln>
        </p:spPr>
      </p:pic>
      <p:sp>
        <p:nvSpPr>
          <p:cNvPr id="43011" name="Text Box 3"/>
          <p:cNvSpPr txBox="1">
            <a:spLocks noChangeArrowheads="1"/>
          </p:cNvSpPr>
          <p:nvPr/>
        </p:nvSpPr>
        <p:spPr bwMode="auto">
          <a:xfrm>
            <a:off x="1828800" y="5010150"/>
            <a:ext cx="5562600" cy="400050"/>
          </a:xfrm>
          <a:prstGeom prst="rect">
            <a:avLst/>
          </a:prstGeom>
          <a:noFill/>
          <a:ln w="9525">
            <a:noFill/>
            <a:miter lim="800000"/>
            <a:headEnd/>
            <a:tailEnd/>
          </a:ln>
        </p:spPr>
        <p:txBody>
          <a:bodyPr>
            <a:spAutoFit/>
          </a:bodyPr>
          <a:lstStyle/>
          <a:p>
            <a:pPr algn="ctr">
              <a:spcBef>
                <a:spcPct val="50000"/>
              </a:spcBef>
            </a:pPr>
            <a:r>
              <a:rPr lang="en-US">
                <a:solidFill>
                  <a:schemeClr val="accent1"/>
                </a:solidFill>
                <a:ea typeface="Geneva"/>
                <a:cs typeface="Geneva"/>
              </a:rPr>
              <a:t>At the core of the user experience</a:t>
            </a:r>
            <a:r>
              <a:rPr lang="en-US" baseline="30000">
                <a:solidFill>
                  <a:schemeClr val="accent1"/>
                </a:solidFill>
                <a:ea typeface="Geneva"/>
                <a:cs typeface="Geneva"/>
              </a:rPr>
              <a:t>®</a:t>
            </a:r>
          </a:p>
        </p:txBody>
      </p:sp>
      <p:sp>
        <p:nvSpPr>
          <p:cNvPr id="4" name="Text Box 5"/>
          <p:cNvSpPr txBox="1">
            <a:spLocks noChangeArrowheads="1"/>
          </p:cNvSpPr>
          <p:nvPr/>
        </p:nvSpPr>
        <p:spPr bwMode="auto">
          <a:xfrm>
            <a:off x="2209800" y="2514600"/>
            <a:ext cx="4800600" cy="701675"/>
          </a:xfrm>
          <a:prstGeom prst="rect">
            <a:avLst/>
          </a:prstGeom>
          <a:noFill/>
          <a:ln w="9525">
            <a:noFill/>
            <a:miter lim="800000"/>
            <a:headEnd/>
            <a:tailEnd/>
          </a:ln>
        </p:spPr>
        <p:txBody>
          <a:bodyPr>
            <a:spAutoFit/>
          </a:bodyPr>
          <a:lstStyle/>
          <a:p>
            <a:pPr algn="ctr">
              <a:spcBef>
                <a:spcPct val="50000"/>
              </a:spcBef>
            </a:pPr>
            <a:r>
              <a:rPr lang="ru-RU" sz="4000">
                <a:solidFill>
                  <a:schemeClr val="tx1"/>
                </a:solidFill>
                <a:ea typeface="Geneva"/>
                <a:cs typeface="Geneva"/>
              </a:rPr>
              <a:t>Спасибо</a:t>
            </a:r>
            <a:r>
              <a:rPr lang="en-US" sz="4000">
                <a:solidFill>
                  <a:schemeClr val="tx1"/>
                </a:solidFill>
                <a:ea typeface="Geneva"/>
                <a:cs typeface="Geneva"/>
              </a:rPr>
              <a:t>!</a:t>
            </a:r>
          </a:p>
        </p:txBody>
      </p:sp>
      <p:sp>
        <p:nvSpPr>
          <p:cNvPr id="43013" name="Rectangle 4"/>
          <p:cNvSpPr>
            <a:spLocks noChangeArrowheads="1"/>
          </p:cNvSpPr>
          <p:nvPr/>
        </p:nvSpPr>
        <p:spPr bwMode="auto">
          <a:xfrm>
            <a:off x="533400" y="5886450"/>
            <a:ext cx="7937500" cy="742950"/>
          </a:xfrm>
          <a:prstGeom prst="rect">
            <a:avLst/>
          </a:prstGeom>
          <a:noFill/>
          <a:ln w="9525">
            <a:noFill/>
            <a:miter lim="800000"/>
            <a:headEnd/>
            <a:tailEnd/>
          </a:ln>
        </p:spPr>
        <p:txBody>
          <a:bodyPr/>
          <a:lstStyle/>
          <a:p>
            <a:pPr>
              <a:lnSpc>
                <a:spcPct val="90000"/>
              </a:lnSpc>
            </a:pPr>
            <a:r>
              <a:rPr lang="en-US" sz="900" b="0">
                <a:solidFill>
                  <a:schemeClr val="tx1"/>
                </a:solidFill>
                <a:ea typeface="Geneva"/>
                <a:cs typeface="Geneva"/>
              </a:rPr>
              <a:t>MIPS, MIPS32, MIPS64, MIPS-Based, MIPS-Verified, MIPS Technologies logo are trademarks of MIPS Technologies, Inc. and registered in the U.S. Patent and Trademark Office. MIPS, MIPS32, MIPS64, MIPS-Based, MIPS Logo, MIPS Technologies Logo, Aptiv, microAptiv, interAptiv, proAptiv, CorExtend, Pro Series, microMIPS, M14K, M4K, 4KE, 4KEc, 24K, 24KE, 34K, 74K, 1004K, 1074K, MIPS Navigator, and FS2 are trademarks or registered trademarks of MIPS Technologies, Inc. in the United States and other countries.</a:t>
            </a:r>
          </a:p>
          <a:p>
            <a:pPr>
              <a:lnSpc>
                <a:spcPct val="90000"/>
              </a:lnSpc>
              <a:spcBef>
                <a:spcPct val="20000"/>
              </a:spcBef>
              <a:buClr>
                <a:srgbClr val="E64418"/>
              </a:buClr>
              <a:buFont typeface="Wingdings" pitchFamily="2" charset="2"/>
              <a:buChar char="v"/>
            </a:pPr>
            <a:endParaRPr lang="en-US" sz="1000" b="0">
              <a:solidFill>
                <a:schemeClr val="tx1"/>
              </a:solidFill>
              <a:ea typeface="Geneva"/>
              <a:cs typeface="Geneva"/>
            </a:endParaRP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p:txBody>
          <a:bodyPr/>
          <a:lstStyle/>
          <a:p>
            <a:pPr eaLnBrk="1" hangingPunct="1"/>
            <a:r>
              <a:rPr lang="en-US" dirty="0" smtClean="0"/>
              <a:t>MIPS IP </a:t>
            </a:r>
            <a:r>
              <a:rPr lang="ru-RU" dirty="0" smtClean="0"/>
              <a:t>похож на набор кубиков Лего</a:t>
            </a:r>
            <a:endParaRPr lang="en-US" dirty="0" smtClean="0"/>
          </a:p>
        </p:txBody>
      </p:sp>
      <p:sp>
        <p:nvSpPr>
          <p:cNvPr id="16386" name="Rectangle 3"/>
          <p:cNvSpPr>
            <a:spLocks noGrp="1"/>
          </p:cNvSpPr>
          <p:nvPr>
            <p:ph type="body" idx="1"/>
          </p:nvPr>
        </p:nvSpPr>
        <p:spPr>
          <a:xfrm>
            <a:off x="152400" y="1295400"/>
            <a:ext cx="8839200" cy="5116513"/>
          </a:xfrm>
        </p:spPr>
        <p:txBody>
          <a:bodyPr>
            <a:normAutofit fontScale="92500" lnSpcReduction="10000"/>
          </a:bodyPr>
          <a:lstStyle/>
          <a:p>
            <a:pPr eaLnBrk="1" hangingPunct="1">
              <a:lnSpc>
                <a:spcPct val="90000"/>
              </a:lnSpc>
            </a:pPr>
            <a:endParaRPr lang="ru-RU" sz="1800" dirty="0" smtClean="0"/>
          </a:p>
          <a:p>
            <a:pPr eaLnBrk="1" hangingPunct="1">
              <a:lnSpc>
                <a:spcPct val="90000"/>
              </a:lnSpc>
            </a:pPr>
            <a:r>
              <a:rPr lang="ru-RU" sz="1800" dirty="0" smtClean="0"/>
              <a:t>Процессорные ядра и другие </a:t>
            </a:r>
            <a:r>
              <a:rPr lang="en-US" sz="1800" dirty="0" smtClean="0"/>
              <a:t>IP-</a:t>
            </a:r>
            <a:r>
              <a:rPr lang="ru-RU" sz="1800" dirty="0" smtClean="0"/>
              <a:t>блоки от </a:t>
            </a:r>
            <a:r>
              <a:rPr lang="en-US" sz="1800" dirty="0" smtClean="0"/>
              <a:t>MIPS Technologies </a:t>
            </a:r>
            <a:r>
              <a:rPr lang="ru-RU" sz="1800" dirty="0" smtClean="0"/>
              <a:t>можно рассматривать как набор строительных блоков для приготовления оптимальной системы на кристалле</a:t>
            </a:r>
          </a:p>
          <a:p>
            <a:pPr eaLnBrk="1" hangingPunct="1">
              <a:lnSpc>
                <a:spcPct val="90000"/>
              </a:lnSpc>
            </a:pPr>
            <a:endParaRPr lang="en-US" sz="1800" dirty="0" smtClean="0"/>
          </a:p>
          <a:p>
            <a:pPr eaLnBrk="1" hangingPunct="1">
              <a:lnSpc>
                <a:spcPct val="90000"/>
              </a:lnSpc>
            </a:pPr>
            <a:r>
              <a:rPr lang="ru-RU" sz="1800" dirty="0" smtClean="0"/>
              <a:t>На уровне многоядерной системы</a:t>
            </a:r>
          </a:p>
          <a:p>
            <a:pPr lvl="1" eaLnBrk="1" hangingPunct="1">
              <a:lnSpc>
                <a:spcPct val="90000"/>
              </a:lnSpc>
            </a:pPr>
            <a:endParaRPr lang="en-US" sz="1400" dirty="0" smtClean="0"/>
          </a:p>
          <a:p>
            <a:pPr lvl="1" eaLnBrk="1" hangingPunct="1">
              <a:lnSpc>
                <a:spcPct val="90000"/>
              </a:lnSpc>
            </a:pPr>
            <a:r>
              <a:rPr lang="ru-RU" sz="1400" dirty="0" smtClean="0"/>
              <a:t>Выбор количества ядер</a:t>
            </a:r>
            <a:r>
              <a:rPr lang="en-US" sz="1400" dirty="0" smtClean="0"/>
              <a:t> CPU </a:t>
            </a:r>
            <a:r>
              <a:rPr lang="ru-RU" sz="1400" dirty="0" smtClean="0"/>
              <a:t>в системе с когерентностью кэшей первого уровня</a:t>
            </a:r>
          </a:p>
          <a:p>
            <a:pPr lvl="1" eaLnBrk="1" hangingPunct="1">
              <a:lnSpc>
                <a:spcPct val="90000"/>
              </a:lnSpc>
            </a:pPr>
            <a:r>
              <a:rPr lang="ru-RU" sz="1400" dirty="0" smtClean="0"/>
              <a:t>Возможность конфигурации параметров кэша второго уровня</a:t>
            </a:r>
          </a:p>
          <a:p>
            <a:pPr lvl="1" eaLnBrk="1" hangingPunct="1">
              <a:lnSpc>
                <a:spcPct val="90000"/>
              </a:lnSpc>
            </a:pPr>
            <a:r>
              <a:rPr lang="ru-RU" sz="1400" dirty="0" smtClean="0"/>
              <a:t>Возможность подключения к менеджеру когерентности - внешнее устройства типа </a:t>
            </a:r>
            <a:r>
              <a:rPr lang="en-US" sz="1400" dirty="0" smtClean="0"/>
              <a:t>DSP </a:t>
            </a:r>
            <a:r>
              <a:rPr lang="ru-RU" sz="1400" dirty="0" smtClean="0"/>
              <a:t>или целый интерконнект устройств ввода-вывода</a:t>
            </a:r>
          </a:p>
          <a:p>
            <a:pPr eaLnBrk="1" hangingPunct="1">
              <a:lnSpc>
                <a:spcPct val="90000"/>
              </a:lnSpc>
            </a:pPr>
            <a:endParaRPr lang="en-US" sz="1800" dirty="0" smtClean="0"/>
          </a:p>
          <a:p>
            <a:pPr eaLnBrk="1" hangingPunct="1">
              <a:lnSpc>
                <a:spcPct val="90000"/>
              </a:lnSpc>
            </a:pPr>
            <a:r>
              <a:rPr lang="ru-RU" sz="1800" dirty="0" smtClean="0"/>
              <a:t>На уровне одного ядра</a:t>
            </a:r>
          </a:p>
          <a:p>
            <a:pPr lvl="1" eaLnBrk="1" hangingPunct="1">
              <a:lnSpc>
                <a:spcPct val="90000"/>
              </a:lnSpc>
            </a:pPr>
            <a:endParaRPr lang="en-US" sz="1400" dirty="0" smtClean="0"/>
          </a:p>
          <a:p>
            <a:pPr lvl="1" eaLnBrk="1" hangingPunct="1">
              <a:lnSpc>
                <a:spcPct val="90000"/>
              </a:lnSpc>
            </a:pPr>
            <a:r>
              <a:rPr lang="ru-RU" sz="1400" dirty="0" smtClean="0"/>
              <a:t>Расширение системы команд с помощью </a:t>
            </a:r>
            <a:r>
              <a:rPr lang="en-US" sz="1400" dirty="0" err="1" smtClean="0"/>
              <a:t>CorExtend</a:t>
            </a:r>
            <a:r>
              <a:rPr lang="en-US" sz="1400" dirty="0" smtClean="0"/>
              <a:t> </a:t>
            </a:r>
            <a:r>
              <a:rPr lang="ru-RU" sz="1400" dirty="0" smtClean="0"/>
              <a:t>(</a:t>
            </a:r>
            <a:r>
              <a:rPr lang="en-US" sz="1400" dirty="0" smtClean="0"/>
              <a:t>User Defined Instructions – UDI</a:t>
            </a:r>
            <a:r>
              <a:rPr lang="ru-RU" sz="1400" dirty="0" smtClean="0"/>
              <a:t>)</a:t>
            </a:r>
          </a:p>
          <a:p>
            <a:pPr lvl="1" eaLnBrk="1" hangingPunct="1">
              <a:lnSpc>
                <a:spcPct val="90000"/>
              </a:lnSpc>
            </a:pPr>
            <a:r>
              <a:rPr lang="ru-RU" sz="1400" dirty="0" smtClean="0"/>
              <a:t>Интеграция с разработанным пользователем сопроцессором – </a:t>
            </a:r>
            <a:r>
              <a:rPr lang="en-US" sz="1400" dirty="0" smtClean="0"/>
              <a:t>Coprocessor 2</a:t>
            </a:r>
          </a:p>
          <a:p>
            <a:pPr lvl="1" eaLnBrk="1" hangingPunct="1">
              <a:lnSpc>
                <a:spcPct val="90000"/>
              </a:lnSpc>
            </a:pPr>
            <a:r>
              <a:rPr lang="ru-RU" sz="1400" dirty="0" smtClean="0"/>
              <a:t>Модифицируемые пользователем блоки </a:t>
            </a:r>
            <a:r>
              <a:rPr lang="en-US" sz="1400" dirty="0" err="1" smtClean="0"/>
              <a:t>ScratchPad</a:t>
            </a:r>
            <a:r>
              <a:rPr lang="en-US" sz="1400" dirty="0" smtClean="0"/>
              <a:t> RAM </a:t>
            </a:r>
            <a:r>
              <a:rPr lang="ru-RU" sz="1400" dirty="0" smtClean="0"/>
              <a:t>для быстрой памяти и ввода-вывода</a:t>
            </a:r>
            <a:endParaRPr lang="en-US" sz="1400" dirty="0" smtClean="0"/>
          </a:p>
          <a:p>
            <a:pPr eaLnBrk="1" hangingPunct="1">
              <a:lnSpc>
                <a:spcPct val="90000"/>
              </a:lnSpc>
            </a:pPr>
            <a:endParaRPr lang="en-US" sz="1800" dirty="0" smtClean="0"/>
          </a:p>
          <a:p>
            <a:pPr eaLnBrk="1" hangingPunct="1">
              <a:lnSpc>
                <a:spcPct val="90000"/>
              </a:lnSpc>
            </a:pPr>
            <a:r>
              <a:rPr lang="ru-RU" sz="1800" dirty="0" smtClean="0"/>
              <a:t>Опции для контроля многопоточности </a:t>
            </a:r>
            <a:r>
              <a:rPr lang="en-US" sz="1800" dirty="0" smtClean="0"/>
              <a:t>(hardware-supported multi-threading)</a:t>
            </a:r>
          </a:p>
          <a:p>
            <a:pPr lvl="1" eaLnBrk="1" hangingPunct="1">
              <a:lnSpc>
                <a:spcPct val="90000"/>
              </a:lnSpc>
            </a:pPr>
            <a:endParaRPr lang="en-US" sz="1400" dirty="0" smtClean="0"/>
          </a:p>
          <a:p>
            <a:pPr lvl="1" eaLnBrk="1" hangingPunct="1">
              <a:lnSpc>
                <a:spcPct val="90000"/>
              </a:lnSpc>
            </a:pPr>
            <a:r>
              <a:rPr lang="en-US" sz="1400" dirty="0" smtClean="0"/>
              <a:t>Inter Thread Communication Unit (ITU) – </a:t>
            </a:r>
            <a:r>
              <a:rPr lang="ru-RU" sz="1400" dirty="0" smtClean="0"/>
              <a:t>как на уровне одного ядра, так и в многоядерной системе</a:t>
            </a:r>
          </a:p>
          <a:p>
            <a:pPr lvl="1" eaLnBrk="1" hangingPunct="1">
              <a:lnSpc>
                <a:spcPct val="90000"/>
              </a:lnSpc>
            </a:pPr>
            <a:r>
              <a:rPr lang="en-US" sz="1400" dirty="0" smtClean="0"/>
              <a:t>Policy Manager – </a:t>
            </a:r>
            <a:r>
              <a:rPr lang="ru-RU" sz="1400" dirty="0" smtClean="0"/>
              <a:t>контроль приоритетов потоков или тредов (</a:t>
            </a:r>
            <a:r>
              <a:rPr lang="en-US" sz="1400" dirty="0" smtClean="0"/>
              <a:t>threads) </a:t>
            </a:r>
            <a:r>
              <a:rPr lang="ru-RU" sz="1400" dirty="0" smtClean="0"/>
              <a:t>в рамках одного ядра</a:t>
            </a:r>
          </a:p>
          <a:p>
            <a:pPr lvl="1" eaLnBrk="1" hangingPunct="1">
              <a:lnSpc>
                <a:spcPct val="90000"/>
              </a:lnSpc>
            </a:pPr>
            <a:endParaRPr lang="ru-RU"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Многоядерная система с менеджером когерентности</a:t>
            </a:r>
            <a:endParaRPr lang="en-US" dirty="0"/>
          </a:p>
        </p:txBody>
      </p:sp>
      <p:pic>
        <p:nvPicPr>
          <p:cNvPr id="1026" name="Picture 2"/>
          <p:cNvPicPr>
            <a:picLocks noGrp="1" noChangeAspect="1" noChangeArrowheads="1"/>
          </p:cNvPicPr>
          <p:nvPr>
            <p:ph idx="1"/>
          </p:nvPr>
        </p:nvPicPr>
        <p:blipFill>
          <a:blip r:embed="rId2" cstate="print"/>
          <a:stretch>
            <a:fillRect/>
          </a:stretch>
        </p:blipFill>
        <p:spPr bwMode="auto">
          <a:xfrm>
            <a:off x="464855" y="2465294"/>
            <a:ext cx="8348388" cy="4007225"/>
          </a:xfrm>
          <a:prstGeom prst="rect">
            <a:avLst/>
          </a:prstGeom>
          <a:noFill/>
          <a:ln w="9525">
            <a:noFill/>
            <a:miter lim="800000"/>
            <a:headEnd/>
            <a:tailEnd/>
          </a:ln>
        </p:spPr>
      </p:pic>
      <p:sp>
        <p:nvSpPr>
          <p:cNvPr id="5" name="Rectangle 3"/>
          <p:cNvSpPr txBox="1">
            <a:spLocks/>
          </p:cNvSpPr>
          <p:nvPr/>
        </p:nvSpPr>
        <p:spPr bwMode="auto">
          <a:xfrm>
            <a:off x="152400" y="1295400"/>
            <a:ext cx="8839200" cy="11340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l" defTabSz="914400" rtl="0" eaLnBrk="1" fontAlgn="base" latinLnBrk="0" hangingPunct="1">
              <a:lnSpc>
                <a:spcPct val="90000"/>
              </a:lnSpc>
              <a:spcBef>
                <a:spcPct val="20000"/>
              </a:spcBef>
              <a:spcAft>
                <a:spcPct val="0"/>
              </a:spcAft>
              <a:buClr>
                <a:srgbClr val="E64418"/>
              </a:buClr>
              <a:buSzTx/>
              <a:buFont typeface="Wingdings" pitchFamily="2" charset="2"/>
              <a:buChar char="v"/>
              <a:tabLst/>
              <a:defRPr/>
            </a:pPr>
            <a:r>
              <a:rPr kumimoji="0" lang="en-US" sz="1800" b="1" i="0" u="none" strike="noStrike" kern="0" cap="none" spc="0" normalizeH="0" baseline="0" noProof="0" dirty="0" smtClean="0">
                <a:ln>
                  <a:noFill/>
                </a:ln>
                <a:solidFill>
                  <a:srgbClr val="7666AC"/>
                </a:solidFill>
                <a:effectLst/>
                <a:uLnTx/>
                <a:uFillTx/>
                <a:latin typeface="+mn-lt"/>
                <a:ea typeface="+mn-ea"/>
                <a:cs typeface="+mn-cs"/>
              </a:rPr>
              <a:t>Coherent Processing System – MIPS 1004K, 1074K, </a:t>
            </a:r>
            <a:r>
              <a:rPr kumimoji="0" lang="en-US" sz="1800" b="1" i="0" u="none" strike="noStrike" kern="0" cap="none" spc="0" normalizeH="0" baseline="0" noProof="0" dirty="0" err="1" smtClean="0">
                <a:ln>
                  <a:noFill/>
                </a:ln>
                <a:solidFill>
                  <a:srgbClr val="7666AC"/>
                </a:solidFill>
                <a:effectLst/>
                <a:uLnTx/>
                <a:uFillTx/>
                <a:latin typeface="+mn-lt"/>
                <a:ea typeface="+mn-ea"/>
                <a:cs typeface="+mn-cs"/>
              </a:rPr>
              <a:t>interAptive</a:t>
            </a:r>
            <a:r>
              <a:rPr kumimoji="0" lang="en-US" sz="1800" b="1" i="0" u="none" strike="noStrike" kern="0" cap="none" spc="0" normalizeH="0" baseline="0" noProof="0" dirty="0" smtClean="0">
                <a:ln>
                  <a:noFill/>
                </a:ln>
                <a:solidFill>
                  <a:srgbClr val="7666AC"/>
                </a:solidFill>
                <a:effectLst/>
                <a:uLnTx/>
                <a:uFillTx/>
                <a:latin typeface="+mn-lt"/>
                <a:ea typeface="+mn-ea"/>
                <a:cs typeface="+mn-cs"/>
              </a:rPr>
              <a:t>, </a:t>
            </a:r>
            <a:r>
              <a:rPr kumimoji="0" lang="en-US" sz="1800" b="1" i="0" u="none" strike="noStrike" kern="0" cap="none" spc="0" normalizeH="0" baseline="0" noProof="0" dirty="0" err="1" smtClean="0">
                <a:ln>
                  <a:noFill/>
                </a:ln>
                <a:solidFill>
                  <a:srgbClr val="7666AC"/>
                </a:solidFill>
                <a:effectLst/>
                <a:uLnTx/>
                <a:uFillTx/>
                <a:latin typeface="+mn-lt"/>
                <a:ea typeface="+mn-ea"/>
                <a:cs typeface="+mn-cs"/>
              </a:rPr>
              <a:t>proAptive</a:t>
            </a:r>
            <a:endParaRPr kumimoji="0" lang="en-US" sz="1800" b="1" i="0" u="none" strike="noStrike" kern="0" cap="none" spc="0" normalizeH="0" baseline="0" noProof="0" dirty="0" smtClean="0">
              <a:ln>
                <a:noFill/>
              </a:ln>
              <a:solidFill>
                <a:srgbClr val="7666AC"/>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rgbClr val="E64418"/>
              </a:buClr>
              <a:buSzTx/>
              <a:buFont typeface="Wingdings" pitchFamily="2" charset="2"/>
              <a:buChar char="v"/>
              <a:tabLst/>
              <a:defRPr/>
            </a:pPr>
            <a:r>
              <a:rPr lang="ru-RU" sz="1800" kern="0" noProof="0" dirty="0" smtClean="0">
                <a:latin typeface="+mn-lt"/>
                <a:ea typeface="+mn-ea"/>
                <a:cs typeface="+mn-cs"/>
              </a:rPr>
              <a:t>От 1 до 4 ядер в 1004</a:t>
            </a:r>
            <a:r>
              <a:rPr lang="en-US" sz="1800" kern="0" noProof="0" dirty="0" smtClean="0">
                <a:latin typeface="+mn-lt"/>
                <a:ea typeface="+mn-ea"/>
                <a:cs typeface="+mn-cs"/>
              </a:rPr>
              <a:t>K </a:t>
            </a:r>
            <a:r>
              <a:rPr lang="ru-RU" sz="1800" kern="0" noProof="0" dirty="0" smtClean="0">
                <a:latin typeface="+mn-lt"/>
                <a:ea typeface="+mn-ea"/>
                <a:cs typeface="+mn-cs"/>
              </a:rPr>
              <a:t>и </a:t>
            </a:r>
            <a:r>
              <a:rPr lang="en-US" sz="1800" kern="0" noProof="0" dirty="0" err="1" smtClean="0">
                <a:latin typeface="+mn-lt"/>
                <a:ea typeface="+mn-ea"/>
                <a:cs typeface="+mn-cs"/>
              </a:rPr>
              <a:t>interAptiv</a:t>
            </a:r>
            <a:r>
              <a:rPr lang="en-US" sz="1800" kern="0" noProof="0" dirty="0" smtClean="0">
                <a:latin typeface="+mn-lt"/>
                <a:ea typeface="+mn-ea"/>
                <a:cs typeface="+mn-cs"/>
              </a:rPr>
              <a:t>, </a:t>
            </a:r>
            <a:r>
              <a:rPr lang="ru-RU" sz="1800" kern="0" noProof="0" dirty="0" smtClean="0">
                <a:latin typeface="+mn-lt"/>
                <a:ea typeface="+mn-ea"/>
                <a:cs typeface="+mn-cs"/>
              </a:rPr>
              <a:t>от 1 до 6 ядер в </a:t>
            </a:r>
            <a:r>
              <a:rPr lang="en-US" sz="1800" kern="0" noProof="0" dirty="0" err="1" smtClean="0">
                <a:latin typeface="+mn-lt"/>
                <a:ea typeface="+mn-ea"/>
                <a:cs typeface="+mn-cs"/>
              </a:rPr>
              <a:t>proApti</a:t>
            </a:r>
            <a:r>
              <a:rPr lang="en-US" sz="1800" kern="0" dirty="0" smtClean="0">
                <a:latin typeface="+mn-lt"/>
                <a:ea typeface="+mn-ea"/>
                <a:cs typeface="+mn-cs"/>
              </a:rPr>
              <a:t>v</a:t>
            </a:r>
            <a:endParaRPr lang="ru-RU" sz="1800" kern="0" noProof="0" dirty="0" smtClean="0">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rgbClr val="E64418"/>
              </a:buClr>
              <a:buSzTx/>
              <a:buFont typeface="Wingdings" pitchFamily="2" charset="2"/>
              <a:buChar char="v"/>
              <a:tabLst/>
              <a:defRPr/>
            </a:pPr>
            <a:r>
              <a:rPr lang="ru-RU" sz="1800" kern="0" noProof="0" dirty="0" smtClean="0">
                <a:latin typeface="+mn-lt"/>
                <a:ea typeface="+mn-ea"/>
                <a:cs typeface="+mn-cs"/>
              </a:rPr>
              <a:t>Компоненты – ядра </a:t>
            </a:r>
            <a:r>
              <a:rPr lang="en-US" sz="1800" kern="0" noProof="0" dirty="0" smtClean="0">
                <a:latin typeface="+mn-lt"/>
                <a:ea typeface="+mn-ea"/>
                <a:cs typeface="+mn-cs"/>
              </a:rPr>
              <a:t>CPU</a:t>
            </a:r>
            <a:r>
              <a:rPr lang="ru-RU" sz="1800" kern="0" noProof="0" dirty="0" smtClean="0">
                <a:latin typeface="+mn-lt"/>
                <a:ea typeface="+mn-ea"/>
                <a:cs typeface="+mn-cs"/>
              </a:rPr>
              <a:t>, менеджер когерентности, </a:t>
            </a:r>
            <a:r>
              <a:rPr lang="en-US" sz="1800" kern="0" noProof="0" dirty="0" smtClean="0">
                <a:latin typeface="+mn-lt"/>
                <a:ea typeface="+mn-ea"/>
                <a:cs typeface="+mn-cs"/>
              </a:rPr>
              <a:t>L2 </a:t>
            </a:r>
            <a:r>
              <a:rPr lang="ru-RU" sz="1800" kern="0" noProof="0" dirty="0" smtClean="0">
                <a:latin typeface="+mn-lt"/>
                <a:ea typeface="+mn-ea"/>
                <a:cs typeface="+mn-cs"/>
              </a:rPr>
              <a:t>и другие</a:t>
            </a:r>
            <a:endParaRPr kumimoji="0" lang="ru-RU" sz="1400" b="0" i="0" u="none" strike="noStrike" kern="0" cap="none" spc="0" normalizeH="0" baseline="0" noProof="0" dirty="0" smtClean="0">
              <a:ln>
                <a:noFill/>
              </a:ln>
              <a:solidFill>
                <a:srgbClr val="7666AC"/>
              </a:solidFill>
              <a:effectLst/>
              <a:uLnTx/>
              <a:uFillTx/>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Концепция </a:t>
            </a:r>
            <a:r>
              <a:rPr lang="en-US" dirty="0" smtClean="0"/>
              <a:t>snoopy-</a:t>
            </a:r>
            <a:r>
              <a:rPr lang="ru-RU" dirty="0" smtClean="0"/>
              <a:t>протоколов на примере </a:t>
            </a:r>
            <a:r>
              <a:rPr lang="en-US" dirty="0" smtClean="0"/>
              <a:t>MESI</a:t>
            </a:r>
            <a:endParaRPr lang="en-US" dirty="0"/>
          </a:p>
        </p:txBody>
      </p:sp>
      <p:sp>
        <p:nvSpPr>
          <p:cNvPr id="3" name="Content Placeholder 2"/>
          <p:cNvSpPr>
            <a:spLocks noGrp="1"/>
          </p:cNvSpPr>
          <p:nvPr>
            <p:ph idx="1"/>
          </p:nvPr>
        </p:nvSpPr>
        <p:spPr>
          <a:xfrm>
            <a:off x="152400" y="1272988"/>
            <a:ext cx="5136776" cy="5136777"/>
          </a:xfrm>
        </p:spPr>
        <p:txBody>
          <a:bodyPr>
            <a:normAutofit fontScale="85000" lnSpcReduction="20000"/>
          </a:bodyPr>
          <a:lstStyle/>
          <a:p>
            <a:r>
              <a:rPr lang="ru-RU" dirty="0" smtClean="0"/>
              <a:t>У каждого процессорного ядра в системе есть свой кэш первого уровня</a:t>
            </a:r>
          </a:p>
          <a:p>
            <a:endParaRPr lang="ru-RU" dirty="0" smtClean="0"/>
          </a:p>
          <a:p>
            <a:r>
              <a:rPr lang="ru-RU" dirty="0" smtClean="0"/>
              <a:t>Эти кэши поддерживаются в непротиворечивом состоянии с помощью варианта </a:t>
            </a:r>
            <a:r>
              <a:rPr lang="en-US" dirty="0" smtClean="0"/>
              <a:t>MESI </a:t>
            </a:r>
            <a:r>
              <a:rPr lang="ru-RU" dirty="0" smtClean="0"/>
              <a:t>протокола</a:t>
            </a:r>
          </a:p>
          <a:p>
            <a:pPr lvl="1"/>
            <a:endParaRPr lang="ru-RU" dirty="0" smtClean="0"/>
          </a:p>
          <a:p>
            <a:pPr lvl="1"/>
            <a:r>
              <a:rPr lang="ru-RU" dirty="0" smtClean="0"/>
              <a:t>Каждая линия кэша первого уровня каждого ядра находится в одном из состояний – </a:t>
            </a:r>
            <a:r>
              <a:rPr lang="en-US" dirty="0" smtClean="0"/>
              <a:t>Modified, Exclusive, Shared, Invalid</a:t>
            </a:r>
            <a:endParaRPr lang="ru-RU" dirty="0" smtClean="0"/>
          </a:p>
          <a:p>
            <a:pPr lvl="1"/>
            <a:endParaRPr lang="ru-RU" dirty="0" smtClean="0"/>
          </a:p>
          <a:p>
            <a:pPr lvl="1"/>
            <a:r>
              <a:rPr lang="ru-RU" dirty="0" smtClean="0"/>
              <a:t>Каждое ядро следит за транзакциями, которые выполняют другие ядра и меняет состояние своих линий</a:t>
            </a:r>
          </a:p>
          <a:p>
            <a:pPr lvl="1"/>
            <a:endParaRPr lang="ru-RU" dirty="0" smtClean="0"/>
          </a:p>
          <a:p>
            <a:pPr lvl="1"/>
            <a:r>
              <a:rPr lang="ru-RU" dirty="0" smtClean="0"/>
              <a:t>Менеджер когерентности осуществляет коммуникацию между ядрами и кэшем второго уровня</a:t>
            </a:r>
            <a:endParaRPr lang="en-US" dirty="0" smtClean="0"/>
          </a:p>
          <a:p>
            <a:pPr lvl="1"/>
            <a:endParaRPr lang="en-US" dirty="0"/>
          </a:p>
        </p:txBody>
      </p:sp>
      <p:pic>
        <p:nvPicPr>
          <p:cNvPr id="11266" name="Picture 2" descr="File:Diagrama MESI.GIF"/>
          <p:cNvPicPr>
            <a:picLocks noChangeAspect="1" noChangeArrowheads="1"/>
          </p:cNvPicPr>
          <p:nvPr/>
        </p:nvPicPr>
        <p:blipFill>
          <a:blip r:embed="rId2" cstate="print"/>
          <a:srcRect/>
          <a:stretch>
            <a:fillRect/>
          </a:stretch>
        </p:blipFill>
        <p:spPr bwMode="auto">
          <a:xfrm>
            <a:off x="5378825" y="1506070"/>
            <a:ext cx="3570566" cy="4349459"/>
          </a:xfrm>
          <a:prstGeom prst="rect">
            <a:avLst/>
          </a:prstGeom>
          <a:noFill/>
        </p:spPr>
      </p:pic>
      <p:sp>
        <p:nvSpPr>
          <p:cNvPr id="5" name="TextBox 4"/>
          <p:cNvSpPr txBox="1"/>
          <p:nvPr/>
        </p:nvSpPr>
        <p:spPr>
          <a:xfrm>
            <a:off x="6284260" y="6212542"/>
            <a:ext cx="2483224" cy="246221"/>
          </a:xfrm>
          <a:prstGeom prst="rect">
            <a:avLst/>
          </a:prstGeom>
          <a:noFill/>
        </p:spPr>
        <p:txBody>
          <a:bodyPr wrap="square" rtlCol="0">
            <a:spAutoFit/>
          </a:bodyPr>
          <a:lstStyle/>
          <a:p>
            <a:r>
              <a:rPr lang="ru-RU" sz="1000" dirty="0" smtClean="0"/>
              <a:t>Источник диаграммы - Википедия</a:t>
            </a:r>
            <a:endParaRPr lang="en-U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Подсоединение внешнего интерконнекта через </a:t>
            </a:r>
            <a:r>
              <a:rPr lang="en-US" dirty="0" smtClean="0"/>
              <a:t>IOCU</a:t>
            </a:r>
            <a:endParaRPr lang="en-US" dirty="0"/>
          </a:p>
        </p:txBody>
      </p:sp>
      <p:sp>
        <p:nvSpPr>
          <p:cNvPr id="3" name="Content Placeholder 2"/>
          <p:cNvSpPr>
            <a:spLocks noGrp="1"/>
          </p:cNvSpPr>
          <p:nvPr>
            <p:ph idx="1"/>
          </p:nvPr>
        </p:nvSpPr>
        <p:spPr/>
        <p:txBody>
          <a:bodyPr>
            <a:normAutofit fontScale="92500" lnSpcReduction="20000"/>
          </a:bodyPr>
          <a:lstStyle/>
          <a:p>
            <a:endParaRPr lang="ru-RU" dirty="0" smtClean="0"/>
          </a:p>
          <a:p>
            <a:r>
              <a:rPr lang="ru-RU" dirty="0" smtClean="0"/>
              <a:t>Специальный блок </a:t>
            </a:r>
            <a:r>
              <a:rPr lang="en-US" dirty="0" smtClean="0"/>
              <a:t>IOCU (I/O Coherence Unit) </a:t>
            </a:r>
            <a:r>
              <a:rPr lang="ru-RU" dirty="0" smtClean="0"/>
              <a:t>позволяет подсоединять к менеджеру когерентности внешний интерконнект или устройства типа </a:t>
            </a:r>
            <a:r>
              <a:rPr lang="en-US" dirty="0" smtClean="0"/>
              <a:t>DSP</a:t>
            </a:r>
          </a:p>
          <a:p>
            <a:endParaRPr lang="ru-RU" dirty="0" smtClean="0"/>
          </a:p>
          <a:p>
            <a:r>
              <a:rPr lang="en-US" dirty="0" smtClean="0"/>
              <a:t>IOCU </a:t>
            </a:r>
            <a:r>
              <a:rPr lang="ru-RU" dirty="0" smtClean="0"/>
              <a:t>позволяет внешнему устройству, разработанному пользователем</a:t>
            </a:r>
            <a:r>
              <a:rPr lang="en-US" dirty="0" smtClean="0"/>
              <a:t>,</a:t>
            </a:r>
            <a:r>
              <a:rPr lang="ru-RU" dirty="0" smtClean="0"/>
              <a:t> иметь доступ к данным в </a:t>
            </a:r>
            <a:r>
              <a:rPr lang="en-US" dirty="0" smtClean="0"/>
              <a:t>L1 </a:t>
            </a:r>
            <a:r>
              <a:rPr lang="ru-RU" dirty="0" smtClean="0"/>
              <a:t>кэшах ядер и </a:t>
            </a:r>
            <a:r>
              <a:rPr lang="en-US" dirty="0" smtClean="0"/>
              <a:t>L2 </a:t>
            </a:r>
            <a:r>
              <a:rPr lang="ru-RU" dirty="0" smtClean="0"/>
              <a:t>кэше всей системы</a:t>
            </a:r>
          </a:p>
          <a:p>
            <a:endParaRPr lang="ru-RU" dirty="0" smtClean="0"/>
          </a:p>
          <a:p>
            <a:r>
              <a:rPr lang="ru-RU" dirty="0" smtClean="0"/>
              <a:t>Процессорные ядра также могут иметь доступ к данным внешнего устройства через дополнительный порт</a:t>
            </a:r>
          </a:p>
          <a:p>
            <a:endParaRPr lang="ru-RU" dirty="0" smtClean="0"/>
          </a:p>
          <a:p>
            <a:r>
              <a:rPr lang="ru-RU" dirty="0" smtClean="0"/>
              <a:t>Кроме этого, и сам дизайн </a:t>
            </a:r>
            <a:r>
              <a:rPr lang="en-US" dirty="0" smtClean="0"/>
              <a:t>IOCU </a:t>
            </a:r>
            <a:r>
              <a:rPr lang="ru-RU" dirty="0" smtClean="0"/>
              <a:t>может модифицироваться пользователем – разработчиком системы на кристалле</a:t>
            </a:r>
          </a:p>
          <a:p>
            <a:endParaRPr lang="ru-RU" dirty="0" smtClean="0"/>
          </a:p>
          <a:p>
            <a:r>
              <a:rPr lang="ru-RU" dirty="0" smtClean="0"/>
              <a:t>В системах </a:t>
            </a:r>
            <a:r>
              <a:rPr lang="en-US" dirty="0" err="1" smtClean="0"/>
              <a:t>interAptiv</a:t>
            </a:r>
            <a:r>
              <a:rPr lang="en-US" dirty="0" smtClean="0"/>
              <a:t> </a:t>
            </a:r>
            <a:r>
              <a:rPr lang="ru-RU" dirty="0" smtClean="0"/>
              <a:t>и </a:t>
            </a:r>
            <a:r>
              <a:rPr lang="en-US" dirty="0" err="1" smtClean="0"/>
              <a:t>proAptiv</a:t>
            </a:r>
            <a:r>
              <a:rPr lang="en-US" dirty="0" smtClean="0"/>
              <a:t> </a:t>
            </a:r>
            <a:r>
              <a:rPr lang="ru-RU" dirty="0" smtClean="0"/>
              <a:t>может быть два </a:t>
            </a:r>
            <a:r>
              <a:rPr lang="en-US" dirty="0" smtClean="0"/>
              <a:t>IOCU</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Пример – два </a:t>
            </a:r>
            <a:r>
              <a:rPr lang="en-US" dirty="0" smtClean="0"/>
              <a:t>CPU, IOCU</a:t>
            </a:r>
            <a:r>
              <a:rPr lang="ru-RU" dirty="0" smtClean="0"/>
              <a:t> и внешний</a:t>
            </a:r>
            <a:r>
              <a:rPr lang="en-US" dirty="0" smtClean="0"/>
              <a:t> </a:t>
            </a:r>
            <a:r>
              <a:rPr lang="ru-RU" dirty="0" smtClean="0"/>
              <a:t>интерконнект</a:t>
            </a:r>
            <a:endParaRPr lang="en-US" dirty="0"/>
          </a:p>
        </p:txBody>
      </p:sp>
      <p:pic>
        <p:nvPicPr>
          <p:cNvPr id="3" name="Picture 3"/>
          <p:cNvPicPr>
            <a:picLocks noGrp="1" noChangeAspect="1" noChangeArrowheads="1"/>
          </p:cNvPicPr>
          <p:nvPr>
            <p:ph idx="1"/>
          </p:nvPr>
        </p:nvPicPr>
        <p:blipFill>
          <a:blip r:embed="rId2" cstate="print"/>
          <a:srcRect/>
          <a:stretch>
            <a:fillRect/>
          </a:stretch>
        </p:blipFill>
        <p:spPr bwMode="auto">
          <a:xfrm>
            <a:off x="340659" y="1913965"/>
            <a:ext cx="8449732" cy="38023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Опции интеграции на уровне каждого ядра</a:t>
            </a:r>
            <a:r>
              <a:rPr lang="en-US" dirty="0" smtClean="0"/>
              <a:t> - </a:t>
            </a:r>
            <a:r>
              <a:rPr lang="en-US" dirty="0" err="1" smtClean="0"/>
              <a:t>interAptiv</a:t>
            </a:r>
            <a:endParaRPr lang="en-US" dirty="0"/>
          </a:p>
        </p:txBody>
      </p:sp>
      <p:pic>
        <p:nvPicPr>
          <p:cNvPr id="1028" name="Picture 4"/>
          <p:cNvPicPr>
            <a:picLocks noGrp="1" noChangeAspect="1" noChangeArrowheads="1"/>
          </p:cNvPicPr>
          <p:nvPr>
            <p:ph idx="1"/>
          </p:nvPr>
        </p:nvPicPr>
        <p:blipFill>
          <a:blip r:embed="rId2" cstate="print"/>
          <a:srcRect/>
          <a:stretch>
            <a:fillRect/>
          </a:stretch>
        </p:blipFill>
        <p:spPr bwMode="auto">
          <a:xfrm>
            <a:off x="1479176" y="1143000"/>
            <a:ext cx="6185647"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Добавление новых команд с помощью</a:t>
            </a:r>
            <a:r>
              <a:rPr lang="en-US" dirty="0" smtClean="0"/>
              <a:t> </a:t>
            </a:r>
            <a:r>
              <a:rPr lang="en-US" dirty="0" err="1" smtClean="0"/>
              <a:t>CorExtend</a:t>
            </a:r>
            <a:endParaRPr lang="en-US" dirty="0"/>
          </a:p>
        </p:txBody>
      </p:sp>
      <p:sp>
        <p:nvSpPr>
          <p:cNvPr id="3" name="Content Placeholder 2"/>
          <p:cNvSpPr>
            <a:spLocks noGrp="1"/>
          </p:cNvSpPr>
          <p:nvPr>
            <p:ph idx="1"/>
          </p:nvPr>
        </p:nvSpPr>
        <p:spPr>
          <a:xfrm>
            <a:off x="152400" y="1143000"/>
            <a:ext cx="6508376" cy="5195047"/>
          </a:xfrm>
        </p:spPr>
        <p:txBody>
          <a:bodyPr>
            <a:normAutofit fontScale="77500" lnSpcReduction="20000"/>
          </a:bodyPr>
          <a:lstStyle/>
          <a:p>
            <a:endParaRPr lang="ru-RU" dirty="0" smtClean="0"/>
          </a:p>
          <a:p>
            <a:r>
              <a:rPr lang="ru-RU" dirty="0" smtClean="0"/>
              <a:t>Другое название </a:t>
            </a:r>
            <a:r>
              <a:rPr lang="en-US" dirty="0" err="1" smtClean="0"/>
              <a:t>CorExtend</a:t>
            </a:r>
            <a:r>
              <a:rPr lang="en-US" dirty="0" smtClean="0"/>
              <a:t> – UDI </a:t>
            </a:r>
            <a:r>
              <a:rPr lang="ru-RU" dirty="0" smtClean="0"/>
              <a:t>- </a:t>
            </a:r>
            <a:r>
              <a:rPr lang="en-US" dirty="0" smtClean="0"/>
              <a:t>User-Defined Instructions</a:t>
            </a:r>
            <a:r>
              <a:rPr lang="ru-RU" dirty="0" smtClean="0"/>
              <a:t> – команды, определяемые пользователем</a:t>
            </a:r>
          </a:p>
          <a:p>
            <a:pPr lvl="1"/>
            <a:endParaRPr lang="en-US" dirty="0" smtClean="0"/>
          </a:p>
          <a:p>
            <a:r>
              <a:rPr lang="ru-RU" dirty="0" smtClean="0"/>
              <a:t>Под «пользователем» имеется в виду разработчик системы на кристалле, который интегрирует в систему ядра </a:t>
            </a:r>
            <a:r>
              <a:rPr lang="en-US" dirty="0" smtClean="0"/>
              <a:t>MIPS</a:t>
            </a:r>
            <a:endParaRPr lang="ru-RU" dirty="0" smtClean="0"/>
          </a:p>
          <a:p>
            <a:endParaRPr lang="ru-RU" dirty="0" smtClean="0"/>
          </a:p>
          <a:p>
            <a:r>
              <a:rPr lang="ru-RU" dirty="0" smtClean="0"/>
              <a:t>Разработчик реализует эти команды в модуле на </a:t>
            </a:r>
            <a:r>
              <a:rPr lang="en-US" dirty="0" err="1" smtClean="0"/>
              <a:t>Verilog</a:t>
            </a:r>
            <a:r>
              <a:rPr lang="ru-RU" dirty="0" smtClean="0"/>
              <a:t> с определенным </a:t>
            </a:r>
            <a:r>
              <a:rPr lang="en-US" dirty="0" err="1" smtClean="0"/>
              <a:t>CorExtend</a:t>
            </a:r>
            <a:r>
              <a:rPr lang="en-US" dirty="0" smtClean="0"/>
              <a:t> </a:t>
            </a:r>
            <a:r>
              <a:rPr lang="ru-RU" dirty="0" smtClean="0"/>
              <a:t>интерфейсом</a:t>
            </a:r>
          </a:p>
          <a:p>
            <a:endParaRPr lang="ru-RU" dirty="0" smtClean="0"/>
          </a:p>
          <a:p>
            <a:r>
              <a:rPr lang="ru-RU" dirty="0" smtClean="0"/>
              <a:t>Модуль синтезируется вместе с ядром</a:t>
            </a:r>
          </a:p>
          <a:p>
            <a:endParaRPr lang="ru-RU" dirty="0" smtClean="0"/>
          </a:p>
          <a:p>
            <a:r>
              <a:rPr lang="ru-RU" dirty="0" smtClean="0"/>
              <a:t>Выполнение добавленных команд не останавливает главный конвейер процессора</a:t>
            </a:r>
          </a:p>
          <a:p>
            <a:endParaRPr lang="ru-RU" dirty="0" smtClean="0"/>
          </a:p>
          <a:p>
            <a:r>
              <a:rPr lang="ru-RU" dirty="0" smtClean="0"/>
              <a:t>Предусмотрен протокол реакции на исключения</a:t>
            </a:r>
          </a:p>
          <a:p>
            <a:endParaRPr lang="en-US" dirty="0" smtClean="0"/>
          </a:p>
        </p:txBody>
      </p:sp>
      <p:pic>
        <p:nvPicPr>
          <p:cNvPr id="7170" name="Picture 2" descr="http://panchul.com/misc/corextend.png"/>
          <p:cNvPicPr>
            <a:picLocks noChangeAspect="1" noChangeArrowheads="1"/>
          </p:cNvPicPr>
          <p:nvPr/>
        </p:nvPicPr>
        <p:blipFill>
          <a:blip r:embed="rId2" cstate="print"/>
          <a:srcRect/>
          <a:stretch>
            <a:fillRect/>
          </a:stretch>
        </p:blipFill>
        <p:spPr bwMode="auto">
          <a:xfrm>
            <a:off x="6726704" y="1265425"/>
            <a:ext cx="2305050" cy="423862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dirty="0" smtClean="0"/>
              <a:t>Тип команд, которые добавляют с </a:t>
            </a:r>
            <a:r>
              <a:rPr lang="en-US" dirty="0" err="1" smtClean="0"/>
              <a:t>CorExtend</a:t>
            </a:r>
            <a:endParaRPr lang="en-US" dirty="0"/>
          </a:p>
        </p:txBody>
      </p:sp>
      <p:sp>
        <p:nvSpPr>
          <p:cNvPr id="3" name="Content Placeholder 2"/>
          <p:cNvSpPr>
            <a:spLocks noGrp="1"/>
          </p:cNvSpPr>
          <p:nvPr>
            <p:ph idx="1"/>
          </p:nvPr>
        </p:nvSpPr>
        <p:spPr>
          <a:xfrm>
            <a:off x="152399" y="1143000"/>
            <a:ext cx="8695765" cy="5293659"/>
          </a:xfrm>
        </p:spPr>
        <p:txBody>
          <a:bodyPr>
            <a:normAutofit fontScale="85000" lnSpcReduction="20000"/>
          </a:bodyPr>
          <a:lstStyle/>
          <a:p>
            <a:pPr lvl="1"/>
            <a:endParaRPr lang="en-US" dirty="0" smtClean="0"/>
          </a:p>
          <a:p>
            <a:r>
              <a:rPr lang="ru-RU" dirty="0" smtClean="0"/>
              <a:t>Как правило простые команды – для более сложной функциональности есть интерфейс </a:t>
            </a:r>
            <a:r>
              <a:rPr lang="en-US" dirty="0" smtClean="0"/>
              <a:t>Coprocessor</a:t>
            </a:r>
            <a:r>
              <a:rPr lang="ru-RU" dirty="0" smtClean="0"/>
              <a:t> 2</a:t>
            </a:r>
          </a:p>
          <a:p>
            <a:pPr lvl="1"/>
            <a:endParaRPr lang="ru-RU" dirty="0" smtClean="0"/>
          </a:p>
          <a:p>
            <a:r>
              <a:rPr lang="ru-RU" dirty="0" smtClean="0"/>
              <a:t>Команда может использовать данные</a:t>
            </a:r>
            <a:r>
              <a:rPr lang="en-US" dirty="0" smtClean="0"/>
              <a:t> </a:t>
            </a:r>
            <a:r>
              <a:rPr lang="ru-RU" dirty="0" smtClean="0"/>
              <a:t>из</a:t>
            </a:r>
          </a:p>
          <a:p>
            <a:endParaRPr lang="ru-RU" dirty="0" smtClean="0"/>
          </a:p>
          <a:p>
            <a:pPr lvl="1"/>
            <a:r>
              <a:rPr lang="ru-RU" smtClean="0"/>
              <a:t>видимых </a:t>
            </a:r>
            <a:r>
              <a:rPr lang="ru-RU" dirty="0" smtClean="0"/>
              <a:t>программисту регистров общего назначения</a:t>
            </a:r>
          </a:p>
          <a:p>
            <a:pPr lvl="1"/>
            <a:r>
              <a:rPr lang="ru-RU" dirty="0" smtClean="0"/>
              <a:t>а также командное слово как таковое</a:t>
            </a:r>
            <a:r>
              <a:rPr lang="en-US" dirty="0" smtClean="0"/>
              <a:t>, </a:t>
            </a:r>
            <a:r>
              <a:rPr lang="ru-RU" dirty="0" smtClean="0"/>
              <a:t>например для операндов-констант</a:t>
            </a:r>
          </a:p>
          <a:p>
            <a:endParaRPr lang="ru-RU" dirty="0" smtClean="0"/>
          </a:p>
          <a:p>
            <a:r>
              <a:rPr lang="ru-RU" dirty="0" smtClean="0"/>
              <a:t>Команда может записывать результат в</a:t>
            </a:r>
          </a:p>
          <a:p>
            <a:endParaRPr lang="ru-RU" dirty="0" smtClean="0"/>
          </a:p>
          <a:p>
            <a:pPr lvl="1"/>
            <a:r>
              <a:rPr lang="ru-RU" dirty="0" smtClean="0"/>
              <a:t>регистр общего назначения</a:t>
            </a:r>
          </a:p>
          <a:p>
            <a:pPr lvl="1"/>
            <a:r>
              <a:rPr lang="ru-RU" dirty="0" smtClean="0"/>
              <a:t>или изменять внутренние регистры самого блока </a:t>
            </a:r>
            <a:r>
              <a:rPr lang="en-US" dirty="0" err="1" smtClean="0"/>
              <a:t>CorExtend</a:t>
            </a:r>
            <a:endParaRPr lang="ru-RU" dirty="0" smtClean="0"/>
          </a:p>
          <a:p>
            <a:endParaRPr lang="ru-RU" dirty="0" smtClean="0"/>
          </a:p>
          <a:p>
            <a:r>
              <a:rPr lang="ru-RU" dirty="0" smtClean="0"/>
              <a:t>Блок </a:t>
            </a:r>
            <a:r>
              <a:rPr lang="en-US" dirty="0" err="1" smtClean="0"/>
              <a:t>CorExtend</a:t>
            </a:r>
            <a:r>
              <a:rPr lang="en-US" dirty="0" smtClean="0"/>
              <a:t> </a:t>
            </a:r>
            <a:r>
              <a:rPr lang="ru-RU" dirty="0" smtClean="0"/>
              <a:t>может хранить данные между командами</a:t>
            </a:r>
          </a:p>
          <a:p>
            <a:endParaRPr lang="ru-RU" dirty="0" smtClean="0"/>
          </a:p>
          <a:p>
            <a:r>
              <a:rPr lang="ru-RU" dirty="0" smtClean="0"/>
              <a:t>Пример использования – манипуляция битов для шифрования</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New Horizontal MIPS Confidential with Sales_Disclaimer">
  <a:themeElements>
    <a:clrScheme name="1_New Horizontal MIPS Confidential with Sales_Disclaimer 1">
      <a:dk1>
        <a:srgbClr val="3F3F3F"/>
      </a:dk1>
      <a:lt1>
        <a:srgbClr val="FFFFFF"/>
      </a:lt1>
      <a:dk2>
        <a:srgbClr val="3F3F3F"/>
      </a:dk2>
      <a:lt2>
        <a:srgbClr val="FFFFFF"/>
      </a:lt2>
      <a:accent1>
        <a:srgbClr val="99CC00"/>
      </a:accent1>
      <a:accent2>
        <a:srgbClr val="00A1AC"/>
      </a:accent2>
      <a:accent3>
        <a:srgbClr val="FFFFFF"/>
      </a:accent3>
      <a:accent4>
        <a:srgbClr val="343434"/>
      </a:accent4>
      <a:accent5>
        <a:srgbClr val="CAE2AA"/>
      </a:accent5>
      <a:accent6>
        <a:srgbClr val="00919B"/>
      </a:accent6>
      <a:hlink>
        <a:srgbClr val="99CC00"/>
      </a:hlink>
      <a:folHlink>
        <a:srgbClr val="B2B2B2"/>
      </a:folHlink>
    </a:clrScheme>
    <a:fontScheme name="1_New Horizontal MIPS Confidential with Sales_Disclaim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1_New Horizontal MIPS Confidential with Sales_Disclaimer 1">
        <a:dk1>
          <a:srgbClr val="3F3F3F"/>
        </a:dk1>
        <a:lt1>
          <a:srgbClr val="FFFFFF"/>
        </a:lt1>
        <a:dk2>
          <a:srgbClr val="3F3F3F"/>
        </a:dk2>
        <a:lt2>
          <a:srgbClr val="FFFFFF"/>
        </a:lt2>
        <a:accent1>
          <a:srgbClr val="99CC00"/>
        </a:accent1>
        <a:accent2>
          <a:srgbClr val="00A1AC"/>
        </a:accent2>
        <a:accent3>
          <a:srgbClr val="FFFFFF"/>
        </a:accent3>
        <a:accent4>
          <a:srgbClr val="343434"/>
        </a:accent4>
        <a:accent5>
          <a:srgbClr val="CAE2AA"/>
        </a:accent5>
        <a:accent6>
          <a:srgbClr val="00919B"/>
        </a:accent6>
        <a:hlink>
          <a:srgbClr val="99CC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37314</TotalTime>
  <Words>954</Words>
  <Application>Microsoft Office PowerPoint</Application>
  <PresentationFormat>On-screen Show (4:3)</PresentationFormat>
  <Paragraphs>148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1_New Horizontal MIPS Confidential with Sales_Disclaimer</vt:lpstr>
      <vt:lpstr>Slide 1</vt:lpstr>
      <vt:lpstr>MIPS IP похож на набор кубиков Лего</vt:lpstr>
      <vt:lpstr>Многоядерная система с менеджером когерентности</vt:lpstr>
      <vt:lpstr>Концепция snoopy-протоколов на примере MESI</vt:lpstr>
      <vt:lpstr>Подсоединение внешнего интерконнекта через IOCU</vt:lpstr>
      <vt:lpstr>Пример – два CPU, IOCU и внешний интерконнект</vt:lpstr>
      <vt:lpstr>Опции интеграции на уровне каждого ядра - interAptiv</vt:lpstr>
      <vt:lpstr>Добавление новых команд с помощью CorExtend</vt:lpstr>
      <vt:lpstr>Тип команд, которые добавляют с CorExtend</vt:lpstr>
      <vt:lpstr>Определяемый пользователем Сопроцессор 2</vt:lpstr>
      <vt:lpstr>Модифицируемый блок ScratchPad RAM</vt:lpstr>
      <vt:lpstr>InterThread Communication Unit и Policy Manager</vt:lpstr>
      <vt:lpstr>Возможности для инноваторства</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Marva Maida</dc:creator>
  <cp:lastModifiedBy>panchul</cp:lastModifiedBy>
  <cp:revision>1261</cp:revision>
  <dcterms:created xsi:type="dcterms:W3CDTF">2011-02-09T22:38:41Z</dcterms:created>
  <dcterms:modified xsi:type="dcterms:W3CDTF">2012-10-21T00:33:12Z</dcterms:modified>
</cp:coreProperties>
</file>