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35" r:id="rId3"/>
    <p:sldId id="337" r:id="rId4"/>
    <p:sldId id="338" r:id="rId5"/>
    <p:sldId id="258" r:id="rId6"/>
    <p:sldId id="262" r:id="rId7"/>
    <p:sldId id="260" r:id="rId8"/>
    <p:sldId id="263" r:id="rId9"/>
    <p:sldId id="261" r:id="rId10"/>
    <p:sldId id="277" r:id="rId11"/>
    <p:sldId id="279" r:id="rId12"/>
    <p:sldId id="278" r:id="rId13"/>
    <p:sldId id="276" r:id="rId14"/>
    <p:sldId id="275" r:id="rId15"/>
    <p:sldId id="274" r:id="rId16"/>
    <p:sldId id="273" r:id="rId17"/>
    <p:sldId id="272" r:id="rId18"/>
    <p:sldId id="271" r:id="rId19"/>
    <p:sldId id="267" r:id="rId20"/>
    <p:sldId id="266" r:id="rId21"/>
    <p:sldId id="283" r:id="rId22"/>
    <p:sldId id="290" r:id="rId23"/>
    <p:sldId id="291" r:id="rId24"/>
    <p:sldId id="292" r:id="rId25"/>
    <p:sldId id="294" r:id="rId26"/>
    <p:sldId id="295" r:id="rId27"/>
    <p:sldId id="281" r:id="rId28"/>
    <p:sldId id="296" r:id="rId29"/>
    <p:sldId id="297" r:id="rId30"/>
    <p:sldId id="298" r:id="rId31"/>
    <p:sldId id="304" r:id="rId32"/>
    <p:sldId id="307" r:id="rId33"/>
    <p:sldId id="280" r:id="rId34"/>
    <p:sldId id="284" r:id="rId35"/>
    <p:sldId id="308" r:id="rId36"/>
    <p:sldId id="312" r:id="rId37"/>
    <p:sldId id="311" r:id="rId38"/>
    <p:sldId id="310" r:id="rId39"/>
    <p:sldId id="286" r:id="rId40"/>
    <p:sldId id="315" r:id="rId41"/>
    <p:sldId id="316" r:id="rId42"/>
    <p:sldId id="317" r:id="rId43"/>
    <p:sldId id="318" r:id="rId44"/>
    <p:sldId id="287" r:id="rId45"/>
    <p:sldId id="322" r:id="rId46"/>
    <p:sldId id="323" r:id="rId47"/>
    <p:sldId id="324" r:id="rId48"/>
    <p:sldId id="325" r:id="rId49"/>
    <p:sldId id="288" r:id="rId50"/>
    <p:sldId id="330" r:id="rId51"/>
    <p:sldId id="331" r:id="rId52"/>
    <p:sldId id="332" r:id="rId53"/>
    <p:sldId id="334" r:id="rId54"/>
    <p:sldId id="326" r:id="rId55"/>
    <p:sldId id="327" r:id="rId56"/>
    <p:sldId id="346" r:id="rId57"/>
    <p:sldId id="339" r:id="rId58"/>
    <p:sldId id="340" r:id="rId59"/>
    <p:sldId id="341" r:id="rId60"/>
    <p:sldId id="342" r:id="rId61"/>
    <p:sldId id="344" r:id="rId62"/>
    <p:sldId id="345" r:id="rId63"/>
    <p:sldId id="336" r:id="rId64"/>
    <p:sldId id="289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34" autoAdjust="0"/>
    <p:restoredTop sz="94660"/>
  </p:normalViewPr>
  <p:slideViewPr>
    <p:cSldViewPr>
      <p:cViewPr>
        <p:scale>
          <a:sx n="66" d="100"/>
          <a:sy n="66" d="100"/>
        </p:scale>
        <p:origin x="-91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7E129-A9F6-4D52-B2C5-F514F0F35E6E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47D87-8E98-4A38-BA9B-67A0EFEF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PSfpga/schoolMIPS/tree/master/doc" TargetMode="External"/><Relationship Id="rId2" Type="http://schemas.openxmlformats.org/officeDocument/2006/relationships/hyperlink" Target="https://github.com/MIPSfpga/schoolMIP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PSfpga/schoolMIPS/blob/a46a14c7a5819314844822129403776e38e0857a/src/sm_cpu.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6.bin"/><Relationship Id="rId4" Type="http://schemas.openxmlformats.org/officeDocument/2006/relationships/hyperlink" Target="https://github.com/MIPSfpga/schoolMIPS/blob/a46a14c7a5819314844822129403776e38e0857a/src/sm_register.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hyperlink" Target="https://github.com/MIPSfpga/schoolMIPS/blob/a46a14c7a5819314844822129403776e38e0857a/src/sm_rom.v" TargetMode="External"/><Relationship Id="rId4" Type="http://schemas.openxmlformats.org/officeDocument/2006/relationships/hyperlink" Target="https://github.com/MIPSfpga/schoolMIPS/blob/a46a14c7a5819314844822129403776e38e0857a/src/sm_cpu.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hyperlink" Target="https://github.com/MIPSfpga/schoolMIPS/blob/a46a14c7a5819314844822129403776e38e0857a/src/sm_cpu.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9.vml"/><Relationship Id="rId5" Type="http://schemas.openxmlformats.org/officeDocument/2006/relationships/hyperlink" Target="https://github.com/MIPSfpga/schoolMIPS/blob/a46a14c7a5819314844822129403776e38e0857a/src/sm_cpu.vh" TargetMode="External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hyperlink" Target="https://github.com/MIPSfpga/schoolMIPS/blob/a46a14c7a5819314844822129403776e38e0857a/src/sm_cpu.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PSfpga/schoolMIPS/blob/a46a14c7a5819314844822129403776e38e0857a/src/sm_cpu.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PSfpga/schoolMIPS/blob/a46a14c7a5819314844822129403776e38e0857a/src/sm_cpu.v" TargetMode="Externa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hyperlink" Target="https://github.com/MIPSfpga/schoolMIPS/blob/master/src/sm_cpu.v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PSfpga/schoolMIPS/blob/a46a14c7a5819314844822129403776e38e0857a/src/sm_cpu.vh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PSfpga/schoolMIPS/blob/a46a14c7a5819314844822129403776e38e0857a/src/sm_cpu.vh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PSfpga/schoolMIPS/blob/a46a14c7a5819314844822129403776e38e0857a/src/sm_cpu.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PSfpga/schoolMIPS/blob/a46a14c7a5819314844822129403776e38e0857a/src/sm_cpu.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ps.com/mac/resources/" TargetMode="External"/><Relationship Id="rId2" Type="http://schemas.openxmlformats.org/officeDocument/2006/relationships/hyperlink" Target="https://www.mips.com/mac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S</a:t>
            </a:r>
            <a:r>
              <a:rPr lang="ru-RU" sz="6600" dirty="0" err="1" smtClean="0"/>
              <a:t>choolMIPS</a:t>
            </a:r>
            <a:r>
              <a:rPr lang="en-US" sz="6600" dirty="0" smtClean="0"/>
              <a:t> CPU </a:t>
            </a:r>
            <a:r>
              <a:rPr lang="en-US" sz="6600" dirty="0" smtClean="0"/>
              <a:t>Core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720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Young Russian Chip Architects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/>
              <a:t>addiu</a:t>
            </a:r>
            <a:r>
              <a:rPr lang="en-US" sz="3600" dirty="0" smtClean="0"/>
              <a:t> instruction</a:t>
            </a:r>
            <a:endParaRPr lang="ru-RU" sz="3600" dirty="0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29698" name="Visio" r:id="rId3" imgW="4077387" imgH="2849580" progId="Visio.Drawing.11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836712"/>
            <a:ext cx="74888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Step 1: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Fetch instruction</a:t>
            </a:r>
            <a:endParaRPr lang="en-US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49280"/>
          <a:ext cx="66247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3259831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Immediate,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Immediate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op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rt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dirty="0" smtClean="0"/>
                        <a:t>               </a:t>
                      </a:r>
                      <a:r>
                        <a:rPr lang="en-US" b="1" dirty="0" smtClean="0"/>
                        <a:t>Immediate</a:t>
                      </a:r>
                      <a:r>
                        <a:rPr lang="en-US" dirty="0" smtClean="0"/>
                        <a:t>              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31746" name="Visio" r:id="rId3" imgW="4077387" imgH="2849580" progId="Visio.Drawing.11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836712"/>
            <a:ext cx="74888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Step 2: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Read source operands from RF</a:t>
            </a:r>
            <a:endParaRPr lang="en-US" sz="2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/>
              <a:t>addiu</a:t>
            </a:r>
            <a:r>
              <a:rPr lang="en-US" sz="3600" dirty="0" smtClean="0"/>
              <a:t> instruction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5949280"/>
          <a:ext cx="66247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3259831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Immediate,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0" kern="1200" dirty="0" err="1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Immediate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op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25   </a:t>
                      </a:r>
                      <a:r>
                        <a:rPr lang="en-US" b="1" dirty="0" err="1" smtClean="0">
                          <a:solidFill>
                            <a:srgbClr val="3333CC"/>
                          </a:solidFill>
                        </a:rPr>
                        <a:t>rs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  21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rt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dirty="0" smtClean="0"/>
                        <a:t>               </a:t>
                      </a:r>
                      <a:r>
                        <a:rPr lang="en-US" b="1" dirty="0" smtClean="0"/>
                        <a:t>Immediate</a:t>
                      </a:r>
                      <a:r>
                        <a:rPr lang="en-US" dirty="0" smtClean="0"/>
                        <a:t>              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30722" name="Visio" r:id="rId3" imgW="4077387" imgH="2849580" progId="Visio.Drawing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/>
              <a:t>addiu</a:t>
            </a:r>
            <a:r>
              <a:rPr lang="en-US" sz="3600" dirty="0" smtClean="0"/>
              <a:t> instruction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77768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Step </a:t>
            </a:r>
            <a:r>
              <a:rPr lang="ru-RU" sz="2800" b="1" dirty="0" smtClean="0">
                <a:solidFill>
                  <a:schemeClr val="accent1"/>
                </a:solidFill>
              </a:rPr>
              <a:t>3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Sign-extend the immediate operand</a:t>
            </a:r>
            <a:endParaRPr lang="en-US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49280"/>
          <a:ext cx="66247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3259831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Immediate,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b="0" dirty="0" smtClean="0">
                          <a:solidFill>
                            <a:srgbClr val="3333CC"/>
                          </a:solidFill>
                        </a:rPr>
                        <a:t>Immediate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op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rt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15               </a:t>
                      </a:r>
                      <a:r>
                        <a:rPr lang="en-US" b="1" dirty="0" smtClean="0">
                          <a:solidFill>
                            <a:srgbClr val="3333CC"/>
                          </a:solidFill>
                        </a:rPr>
                        <a:t>Immediate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                0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28674" name="Visio" r:id="rId3" imgW="4077387" imgH="2849580" progId="Visio.Drawing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/>
              <a:t>addiu</a:t>
            </a:r>
            <a:r>
              <a:rPr lang="en-US" sz="3600" dirty="0" smtClean="0"/>
              <a:t> instruction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77768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Step </a:t>
            </a:r>
            <a:r>
              <a:rPr lang="ru-RU" sz="2800" b="1" dirty="0" smtClean="0">
                <a:solidFill>
                  <a:schemeClr val="accent1"/>
                </a:solidFill>
              </a:rPr>
              <a:t>4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compute the arithmetic operation result</a:t>
            </a:r>
            <a:endParaRPr lang="en-US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49280"/>
          <a:ext cx="66247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3259831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Immediate,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Immediate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31  </a:t>
                      </a:r>
                      <a:r>
                        <a:rPr lang="en-US" b="1" dirty="0" smtClean="0">
                          <a:solidFill>
                            <a:srgbClr val="3333CC"/>
                          </a:solidFill>
                        </a:rPr>
                        <a:t>op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26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rt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dirty="0" smtClean="0"/>
                        <a:t>               </a:t>
                      </a:r>
                      <a:r>
                        <a:rPr lang="en-US" b="1" dirty="0" smtClean="0"/>
                        <a:t>Immediate</a:t>
                      </a:r>
                      <a:r>
                        <a:rPr lang="en-US" dirty="0" smtClean="0"/>
                        <a:t>              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27650" name="Visio" r:id="rId3" imgW="4077387" imgH="2849580" progId="Visio.Drawing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/>
              <a:t>addiu</a:t>
            </a:r>
            <a:r>
              <a:rPr lang="en-US" sz="3600" dirty="0" smtClean="0"/>
              <a:t> instruction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77768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Step </a:t>
            </a:r>
            <a:r>
              <a:rPr lang="ru-RU" sz="2800" b="1" dirty="0" smtClean="0">
                <a:solidFill>
                  <a:schemeClr val="accent1"/>
                </a:solidFill>
              </a:rPr>
              <a:t>5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write the result to the Register File</a:t>
            </a:r>
            <a:endParaRPr lang="en-US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49280"/>
          <a:ext cx="66247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3259831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Immediate, </a:t>
                      </a:r>
                      <a:r>
                        <a:rPr lang="en-US" b="0" baseline="0" dirty="0" err="1" smtClean="0">
                          <a:solidFill>
                            <a:srgbClr val="3333CC"/>
                          </a:solidFill>
                        </a:rPr>
                        <a:t>r</a:t>
                      </a:r>
                      <a:r>
                        <a:rPr lang="en-US" sz="1800" b="0" kern="1200" dirty="0" err="1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kern="1200" dirty="0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 =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Immediate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op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20   </a:t>
                      </a:r>
                      <a:r>
                        <a:rPr lang="en-US" b="1" dirty="0" err="1" smtClean="0">
                          <a:solidFill>
                            <a:srgbClr val="3333CC"/>
                          </a:solidFill>
                        </a:rPr>
                        <a:t>rt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 16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dirty="0" smtClean="0"/>
                        <a:t>               </a:t>
                      </a:r>
                      <a:r>
                        <a:rPr lang="en-US" b="1" dirty="0" smtClean="0"/>
                        <a:t>Immediate</a:t>
                      </a:r>
                      <a:r>
                        <a:rPr lang="en-US" dirty="0" smtClean="0"/>
                        <a:t>              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26626" name="Visio" r:id="rId3" imgW="4077387" imgH="2849580" progId="Visio.Drawing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/>
              <a:t>addiu</a:t>
            </a:r>
            <a:r>
              <a:rPr lang="en-US" sz="3600" dirty="0" smtClean="0"/>
              <a:t> instruction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13690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Step</a:t>
            </a:r>
            <a:r>
              <a:rPr lang="ru-RU" sz="2800" b="1" dirty="0" smtClean="0">
                <a:solidFill>
                  <a:schemeClr val="accent1"/>
                </a:solidFill>
              </a:rPr>
              <a:t> 6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Determine address of next instruction</a:t>
            </a:r>
            <a:endParaRPr lang="en-US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49280"/>
          <a:ext cx="66247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3259831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Immediate,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Immediate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Immediate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>
                <a:latin typeface="Consolas" pitchFamily="49" charset="0"/>
                <a:cs typeface="Consolas" pitchFamily="49" charset="0"/>
              </a:rPr>
              <a:t>addu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600" dirty="0" smtClean="0"/>
              <a:t>instruction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25602" name="Visio" r:id="rId3" imgW="4077387" imgH="2849580" progId="Visio.Drawing.11">
              <p:embed/>
            </p:oleObj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5949280"/>
          <a:ext cx="662473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997866"/>
                <a:gridCol w="1130983"/>
                <a:gridCol w="1130983"/>
              </a:tblGrid>
              <a:tr h="28803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Unsigned,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 =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800" b="1" kern="1200" baseline="0" dirty="0" err="1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rt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op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20   </a:t>
                      </a:r>
                      <a:r>
                        <a:rPr lang="en-US" b="1" dirty="0" err="1" smtClean="0">
                          <a:solidFill>
                            <a:srgbClr val="3333CC"/>
                          </a:solidFill>
                        </a:rPr>
                        <a:t>rt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 16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sa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funct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836712"/>
            <a:ext cx="86764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en-US" sz="2800" dirty="0" smtClean="0"/>
              <a:t>Read the second operand from Register File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24578" name="Visio" r:id="rId3" imgW="4077387" imgH="2849580" progId="Visio.Drawing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>
                <a:latin typeface="Consolas" pitchFamily="49" charset="0"/>
                <a:cs typeface="Consolas" pitchFamily="49" charset="0"/>
              </a:rPr>
              <a:t>addu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600" dirty="0" smtClean="0"/>
              <a:t>instruction</a:t>
            </a:r>
            <a:endParaRPr lang="ru-RU" sz="3600" dirty="0">
              <a:latin typeface="Calibri" pitchFamily="34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20891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en-US" sz="2800" dirty="0" smtClean="0"/>
              <a:t>use the register value operand (</a:t>
            </a:r>
            <a:r>
              <a:rPr lang="en-US" sz="2800" dirty="0" err="1" smtClean="0">
                <a:solidFill>
                  <a:srgbClr val="3333CC"/>
                </a:solidFill>
              </a:rPr>
              <a:t>rt</a:t>
            </a:r>
            <a:r>
              <a:rPr lang="en-US" sz="2800" dirty="0" smtClean="0"/>
              <a:t>) instead of sign extended value</a:t>
            </a:r>
            <a:endParaRPr lang="en-US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49280"/>
          <a:ext cx="662473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997866"/>
                <a:gridCol w="1130983"/>
                <a:gridCol w="1130983"/>
              </a:tblGrid>
              <a:tr h="28803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Unsigned,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 =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800" b="1" kern="1200" baseline="0" dirty="0" err="1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rt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op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20   </a:t>
                      </a:r>
                      <a:r>
                        <a:rPr lang="en-US" b="1" dirty="0" err="1" smtClean="0">
                          <a:solidFill>
                            <a:srgbClr val="3333CC"/>
                          </a:solidFill>
                        </a:rPr>
                        <a:t>rt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 16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sa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funct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23554" name="Visio" r:id="rId3" imgW="4077387" imgH="2849580" progId="Visio.Drawing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>
                <a:latin typeface="Consolas" pitchFamily="49" charset="0"/>
                <a:cs typeface="Consolas" pitchFamily="49" charset="0"/>
              </a:rPr>
              <a:t>addu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600" dirty="0" smtClean="0"/>
              <a:t>instruction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676456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Write the result to </a:t>
            </a:r>
            <a:r>
              <a:rPr lang="en-US" sz="2800" dirty="0" smtClean="0">
                <a:latin typeface="Courier New" pitchFamily="49" charset="0"/>
              </a:rPr>
              <a:t>rd</a:t>
            </a:r>
            <a:r>
              <a:rPr lang="en-US" sz="2800" dirty="0" smtClean="0"/>
              <a:t> (instead of </a:t>
            </a:r>
            <a:r>
              <a:rPr lang="en-US" sz="2800" dirty="0" err="1" smtClean="0">
                <a:latin typeface="Courier New" pitchFamily="49" charset="0"/>
              </a:rPr>
              <a:t>rt</a:t>
            </a:r>
            <a:r>
              <a:rPr lang="en-US" sz="2800" dirty="0" smtClean="0"/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49280"/>
          <a:ext cx="662473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997866"/>
                <a:gridCol w="1130983"/>
                <a:gridCol w="1130983"/>
              </a:tblGrid>
              <a:tr h="28803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Unsigned, </a:t>
                      </a:r>
                      <a:r>
                        <a:rPr lang="en-US" sz="1800" b="1" kern="1200" baseline="0" dirty="0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rd =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rt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op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15 </a:t>
                      </a:r>
                      <a:r>
                        <a:rPr lang="en-US" b="1" dirty="0" smtClean="0">
                          <a:solidFill>
                            <a:srgbClr val="3333CC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11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sa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funct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19458" name="Visio" r:id="rId3" imgW="4077387" imgH="2849580" progId="Visio.Drawing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>
                <a:latin typeface="Consolas" pitchFamily="49" charset="0"/>
                <a:cs typeface="Consolas" pitchFamily="49" charset="0"/>
              </a:rPr>
              <a:t>srl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600" dirty="0" smtClean="0"/>
              <a:t>instruction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5949280"/>
          <a:ext cx="662473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997866"/>
                <a:gridCol w="1130983"/>
                <a:gridCol w="1130983"/>
              </a:tblGrid>
              <a:tr h="28803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 Right Logical, rd = (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rt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&gt;&gt; </a:t>
                      </a:r>
                      <a:r>
                        <a:rPr lang="en-US" sz="1800" b="0" kern="1200" dirty="0" err="1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op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10   </a:t>
                      </a:r>
                      <a:r>
                        <a:rPr lang="en-US" b="1" dirty="0" err="1" smtClean="0">
                          <a:solidFill>
                            <a:srgbClr val="3333CC"/>
                          </a:solidFill>
                        </a:rPr>
                        <a:t>sa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  6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funct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836712"/>
            <a:ext cx="86764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en-US" sz="2800" dirty="0" smtClean="0"/>
              <a:t>read the shift amount from instruction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913925"/>
            <a:ext cx="88924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Project download link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https://github.com/MIPSfpga/schoolMIPS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en-US" sz="2800" dirty="0" smtClean="0"/>
              <a:t>Project documents</a:t>
            </a:r>
            <a:r>
              <a:rPr lang="ru-RU" sz="2800" dirty="0" smtClean="0"/>
              <a:t>:</a:t>
            </a:r>
          </a:p>
          <a:p>
            <a:r>
              <a:rPr lang="en-US" sz="2800" dirty="0" smtClean="0">
                <a:hlinkClick r:id="rId3"/>
              </a:rPr>
              <a:t>https://github.com/MIPSfpga/schoolMIPS/tree/master/doc</a:t>
            </a:r>
            <a:endParaRPr lang="ru-RU" sz="28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60859" y="542825"/>
          <a:ext cx="6867525" cy="5478463"/>
        </p:xfrm>
        <a:graphic>
          <a:graphicData uri="http://schemas.openxmlformats.org/presentationml/2006/ole">
            <p:oleObj spid="_x0000_s18434" name="Visio" r:id="rId3" imgW="4077387" imgH="2849580" progId="Visio.Drawing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>
                <a:latin typeface="Consolas" pitchFamily="49" charset="0"/>
                <a:cs typeface="Consolas" pitchFamily="49" charset="0"/>
              </a:rPr>
              <a:t>beq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600" dirty="0" smtClean="0"/>
              <a:t>instruction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08720"/>
            <a:ext cx="86764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en-US" sz="2800" dirty="0" smtClean="0"/>
              <a:t>determine address of next instruction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49280"/>
          <a:ext cx="66247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3259831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Branch On Equal,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if (Rs ==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) PC += (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int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)offset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op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dirty="0" smtClean="0"/>
                        <a:t>               </a:t>
                      </a:r>
                      <a:r>
                        <a:rPr lang="en-US" b="1" dirty="0" smtClean="0"/>
                        <a:t>Immediate</a:t>
                      </a:r>
                      <a:r>
                        <a:rPr lang="en-US" dirty="0" smtClean="0"/>
                        <a:t>              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258888" y="692150"/>
          <a:ext cx="6913562" cy="5689600"/>
        </p:xfrm>
        <a:graphic>
          <a:graphicData uri="http://schemas.openxmlformats.org/presentationml/2006/ole">
            <p:oleObj spid="_x0000_s35843" name="Visio" r:id="rId3" imgW="4068472" imgH="3006450" progId="Visio.Drawing.11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5949280"/>
            <a:ext cx="86764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en-US" sz="2800" dirty="0" smtClean="0"/>
              <a:t>decision to branch or not depending on </a:t>
            </a:r>
            <a:r>
              <a:rPr lang="en-US" sz="2800" dirty="0" err="1" smtClean="0"/>
              <a:t>aluZero</a:t>
            </a:r>
            <a:endParaRPr lang="en-US" sz="28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: </a:t>
            </a:r>
            <a:r>
              <a:rPr lang="en-US" sz="3600" b="1" dirty="0" err="1" smtClean="0">
                <a:latin typeface="Consolas" pitchFamily="49" charset="0"/>
                <a:cs typeface="Consolas" pitchFamily="49" charset="0"/>
              </a:rPr>
              <a:t>beq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600" dirty="0" smtClean="0"/>
              <a:t>instruction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 </a:t>
            </a:r>
            <a:r>
              <a:rPr lang="en-US" sz="3600" dirty="0" smtClean="0"/>
              <a:t>CPU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39552" y="475629"/>
          <a:ext cx="7920038" cy="6481763"/>
        </p:xfrm>
        <a:graphic>
          <a:graphicData uri="http://schemas.openxmlformats.org/presentationml/2006/ole">
            <p:oleObj spid="_x0000_s44034" name="Visio" r:id="rId3" imgW="3893820" imgH="283179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Datapath</a:t>
            </a:r>
            <a:endParaRPr lang="ru-RU" dirty="0" smtClean="0"/>
          </a:p>
          <a:p>
            <a:pPr lvl="1"/>
            <a:r>
              <a:rPr lang="en-US" dirty="0" smtClean="0"/>
              <a:t>Program Counter </a:t>
            </a:r>
            <a:r>
              <a:rPr lang="ru-RU" dirty="0" smtClean="0"/>
              <a:t>(</a:t>
            </a:r>
            <a:r>
              <a:rPr lang="en-US" dirty="0" smtClean="0"/>
              <a:t>PC)</a:t>
            </a:r>
          </a:p>
          <a:p>
            <a:pPr lvl="1"/>
            <a:r>
              <a:rPr lang="en-US" dirty="0" smtClean="0"/>
              <a:t>Instruction Memory</a:t>
            </a:r>
          </a:p>
          <a:p>
            <a:pPr lvl="1"/>
            <a:r>
              <a:rPr lang="en-US" dirty="0" smtClean="0"/>
              <a:t>Register File</a:t>
            </a:r>
          </a:p>
          <a:p>
            <a:pPr lvl="1"/>
            <a:r>
              <a:rPr lang="en-US" dirty="0" smtClean="0"/>
              <a:t>Arithmetic Logic Unit</a:t>
            </a:r>
            <a:r>
              <a:rPr lang="ru-RU" dirty="0" smtClean="0"/>
              <a:t>(</a:t>
            </a:r>
            <a:r>
              <a:rPr lang="en-US" dirty="0" smtClean="0"/>
              <a:t>ALU</a:t>
            </a:r>
            <a:r>
              <a:rPr lang="ru-RU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Sign Extending module (Sign Extend)</a:t>
            </a:r>
            <a:endParaRPr lang="ru-RU" dirty="0" smtClean="0"/>
          </a:p>
          <a:p>
            <a:pPr lvl="1"/>
            <a:r>
              <a:rPr lang="en-US" dirty="0" smtClean="0"/>
              <a:t>Adders for calculation the next instruction address </a:t>
            </a:r>
            <a:r>
              <a:rPr lang="ru-RU" dirty="0" smtClean="0"/>
              <a:t>(</a:t>
            </a:r>
            <a:r>
              <a:rPr lang="en-US" dirty="0" err="1" smtClean="0"/>
              <a:t>pcNext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pcBranch</a:t>
            </a:r>
            <a:r>
              <a:rPr lang="ru-RU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Multiplexors </a:t>
            </a:r>
            <a:r>
              <a:rPr lang="ru-RU" dirty="0" smtClean="0"/>
              <a:t>(</a:t>
            </a:r>
            <a:r>
              <a:rPr lang="en-US" dirty="0" err="1" smtClean="0"/>
              <a:t>pcSrc</a:t>
            </a:r>
            <a:r>
              <a:rPr lang="en-US" dirty="0" smtClean="0"/>
              <a:t>, </a:t>
            </a:r>
            <a:r>
              <a:rPr lang="en-US" dirty="0" err="1" smtClean="0"/>
              <a:t>regDst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aluSrc</a:t>
            </a:r>
            <a:r>
              <a:rPr lang="ru-RU" dirty="0" smtClean="0"/>
              <a:t>)</a:t>
            </a:r>
          </a:p>
          <a:p>
            <a:r>
              <a:rPr lang="en-US" dirty="0" smtClean="0"/>
              <a:t>Control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 </a:t>
            </a:r>
            <a:r>
              <a:rPr lang="en-US" sz="3600" dirty="0" smtClean="0"/>
              <a:t>Modules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 Program Counter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53767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3"/>
              </a:rPr>
              <a:t>line 33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sm_register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r_pc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clk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,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rst_n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pc_new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pc);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sm_register.v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4"/>
              </a:rPr>
              <a:t>line 3-15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module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sm_register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clk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[ 31 : 0 ] d,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[ 31 : 0 ] q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always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@ (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posedge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clk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negedge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if(~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q &lt;= 32'b0;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	    else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q &lt;= d;</a:t>
            </a:r>
          </a:p>
          <a:p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endmodule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47108" name="Object 4"/>
          <p:cNvGraphicFramePr>
            <a:graphicFrameLocks noGrp="1" noChangeAspect="1"/>
          </p:cNvGraphicFramePr>
          <p:nvPr/>
        </p:nvGraphicFramePr>
        <p:xfrm>
          <a:off x="7092280" y="836712"/>
          <a:ext cx="1808163" cy="1528763"/>
        </p:xfrm>
        <a:graphic>
          <a:graphicData uri="http://schemas.openxmlformats.org/presentationml/2006/ole">
            <p:oleObj spid="_x0000_s47108" name="Visio" r:id="rId5" imgW="700278" imgH="52141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 Instruction Memory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49154" name="Object 2"/>
          <p:cNvGraphicFramePr>
            <a:graphicFrameLocks noGrp="1" noChangeAspect="1"/>
          </p:cNvGraphicFramePr>
          <p:nvPr/>
        </p:nvGraphicFramePr>
        <p:xfrm>
          <a:off x="6660232" y="764704"/>
          <a:ext cx="2092325" cy="1817688"/>
        </p:xfrm>
        <a:graphic>
          <a:graphicData uri="http://schemas.openxmlformats.org/presentationml/2006/ole">
            <p:oleObj spid="_x0000_s49154" name="Visio" r:id="rId3" imgW="858393" imgH="744931" progId="Visio.Drawing.11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908720"/>
            <a:ext cx="53767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4"/>
              </a:rPr>
              <a:t>line 35-37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sm_rom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reset_rom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(pc,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instr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sm_rom.v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5"/>
              </a:rPr>
              <a:t>line 2-17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module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sm_rom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#(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parameter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SIZE = 64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[31:0] a,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rd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rom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[SIZE - 1:0];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assign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rd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rom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[a];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initial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begin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readmemh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("program.hex",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rom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endmodule</a:t>
            </a:r>
            <a:endParaRPr lang="en-US" dirty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 Register File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0178" name="Object 2"/>
          <p:cNvGraphicFramePr>
            <a:graphicFrameLocks noGrp="1" noChangeAspect="1"/>
          </p:cNvGraphicFramePr>
          <p:nvPr/>
        </p:nvGraphicFramePr>
        <p:xfrm>
          <a:off x="6300192" y="764704"/>
          <a:ext cx="2651125" cy="2371725"/>
        </p:xfrm>
        <a:graphic>
          <a:graphicData uri="http://schemas.openxmlformats.org/presentationml/2006/ole">
            <p:oleObj spid="_x0000_s50178" name="Visio" r:id="rId3" imgW="1086993" imgH="971702" progId="Visio.Drawing.11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620688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4"/>
              </a:rPr>
              <a:t>line 161-182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module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sm_register_file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clk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[ 4:0] a0,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[ 4:0] a1,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[ 4:0] a2,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[ 4:0] a3,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rd0,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rd1,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rd2,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[31:0] wd3,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we3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[31:0];</a:t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assign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rd0 = (a0 != 0) ?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[a0] : 32'b0;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//for debug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assign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rd1 = (a1 != 0) ?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[a1] : 32'b0;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assign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rd2 = (a2 != 0) ?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[a2] : 32'b0;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always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@ (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posedge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clk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if(we3)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[a3] &lt;= wd3;</a:t>
            </a:r>
          </a:p>
          <a:p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endmodule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dirty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ALU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868144" y="764704"/>
          <a:ext cx="3600400" cy="3816424"/>
        </p:xfrm>
        <a:graphic>
          <a:graphicData uri="http://schemas.openxmlformats.org/presentationml/2006/ole">
            <p:oleObj spid="_x0000_s33795" name="Visio" r:id="rId4" imgW="1119431" imgH="1278990" progId="Visio.Drawing.11">
              <p:embed/>
            </p:oleObj>
          </a:graphicData>
        </a:graphic>
      </p:graphicFrame>
      <p:graphicFrame>
        <p:nvGraphicFramePr>
          <p:cNvPr id="8" name="Group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4724113"/>
              </p:ext>
            </p:extLst>
          </p:nvPr>
        </p:nvGraphicFramePr>
        <p:xfrm>
          <a:off x="467544" y="2754208"/>
          <a:ext cx="5040561" cy="3627120"/>
        </p:xfrm>
        <a:graphic>
          <a:graphicData uri="http://schemas.openxmlformats.org/drawingml/2006/table">
            <a:tbl>
              <a:tblPr/>
              <a:tblGrid>
                <a:gridCol w="1216687"/>
                <a:gridCol w="1697388"/>
                <a:gridCol w="2126486"/>
              </a:tblGrid>
              <a:tr h="392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oper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Функция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Описание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 &lt;&lt;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 &gt;&gt; 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SLTU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(A &lt; B) ? 1 :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SUBU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-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исп.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исп.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68144" y="450505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sm_cpu.vh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5"/>
              </a:rPr>
              <a:t>line 11-17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ru-RU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ALU_ADD  3'b000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ALU_OR   3'b001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ALU_LUI  3'b010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ALU_SRL  3'b011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ALU_SLTU 3'b100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ALU_SUBU 3'b101</a:t>
            </a:r>
          </a:p>
          <a:p>
            <a:endParaRPr lang="en-US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 </a:t>
            </a:r>
            <a:r>
              <a:rPr lang="en-US" sz="3400" dirty="0" smtClean="0"/>
              <a:t>ALU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867400" y="765175"/>
          <a:ext cx="3600450" cy="3816350"/>
        </p:xfrm>
        <a:graphic>
          <a:graphicData uri="http://schemas.openxmlformats.org/presentationml/2006/ole">
            <p:oleObj spid="_x0000_s51202" name="Visio" r:id="rId3" imgW="1119431" imgH="1278990" progId="Visio.Drawing.11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620688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4"/>
              </a:rPr>
              <a:t>line 137-159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module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sm_alu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[31:0]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[31:0]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[ 2:0]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oper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[ 4:0] shift,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zero,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result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always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@ (*)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begin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oper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default   : result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`ALU_ADD  : result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`ALU_OR   : result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|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`ALU_LUI  : result =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&lt;&lt; 16);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`ALU_SRL  : result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&gt;&gt; shift;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`ALU_SLTU : result =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? 1 : 0;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`ALU_SUBU : result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endcase</a:t>
            </a:r>
            <a:endParaRPr lang="en-US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assign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zero = (result == 0);</a:t>
            </a:r>
          </a:p>
          <a:p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endmodule</a:t>
            </a:r>
            <a:endParaRPr lang="en-US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346646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Adders and Sign Extend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//program counter</a:t>
            </a:r>
            <a:r>
              <a:rPr lang="ru-RU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3"/>
              </a:rPr>
              <a:t>line 28-31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wire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pc;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wire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pcBranch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wire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pc + 1;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//sign extension  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3"/>
              </a:rPr>
              <a:t>line 64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wire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signImm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 { {16 {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instr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[15] }},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instr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[15:0] };</a:t>
            </a: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//branch address calculation   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3"/>
              </a:rPr>
              <a:t>line 65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ru-RU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assign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pcBranch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signImm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ru-RU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7164288" y="1340768"/>
          <a:ext cx="1814513" cy="1180678"/>
        </p:xfrm>
        <a:graphic>
          <a:graphicData uri="http://schemas.openxmlformats.org/presentationml/2006/ole">
            <p:oleObj spid="_x0000_s52228" name="Visio" r:id="rId4" imgW="891921" imgH="516128" progId="Visio.Drawing.11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5868144" y="3356992"/>
          <a:ext cx="3486150" cy="820737"/>
        </p:xfrm>
        <a:graphic>
          <a:graphicData uri="http://schemas.openxmlformats.org/presentationml/2006/ole">
            <p:oleObj spid="_x0000_s52230" name="Visio" r:id="rId5" imgW="1714881" imgH="358038" progId="Visio.Drawing.11">
              <p:embed/>
            </p:oleObj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6816724" y="4941168"/>
          <a:ext cx="2363788" cy="1181100"/>
        </p:xfrm>
        <a:graphic>
          <a:graphicData uri="http://schemas.openxmlformats.org/presentationml/2006/ole">
            <p:oleObj spid="_x0000_s52231" name="Visio" r:id="rId6" imgW="1162431" imgH="51612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to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David Harris and Sarah </a:t>
            </a:r>
            <a:r>
              <a:rPr lang="en-US" dirty="0" smtClean="0"/>
              <a:t>Harris, the authors of the great </a:t>
            </a:r>
            <a:r>
              <a:rPr lang="en-US" dirty="0" smtClean="0"/>
              <a:t>book “Digital Design and Computer Architecture</a:t>
            </a:r>
            <a:r>
              <a:rPr lang="en-US" dirty="0" smtClean="0"/>
              <a:t>”. </a:t>
            </a:r>
            <a:r>
              <a:rPr lang="en-US" dirty="0" err="1" smtClean="0"/>
              <a:t>SchoolMIPS</a:t>
            </a:r>
            <a:r>
              <a:rPr lang="en-US" dirty="0" smtClean="0"/>
              <a:t> is based on the </a:t>
            </a:r>
            <a:r>
              <a:rPr lang="en-US" dirty="0" smtClean="0"/>
              <a:t>CPU that is </a:t>
            </a:r>
            <a:r>
              <a:rPr lang="en-US" dirty="0" smtClean="0"/>
              <a:t>described in this book</a:t>
            </a:r>
            <a:endParaRPr lang="en-US" dirty="0" smtClean="0"/>
          </a:p>
          <a:p>
            <a:r>
              <a:rPr lang="en-US" dirty="0" smtClean="0"/>
              <a:t> the team </a:t>
            </a:r>
            <a:r>
              <a:rPr lang="en-US" dirty="0" smtClean="0"/>
              <a:t>of the </a:t>
            </a:r>
            <a:r>
              <a:rPr lang="en-US" dirty="0" smtClean="0"/>
              <a:t>“Digital Design and Computer Architecture</a:t>
            </a:r>
            <a:r>
              <a:rPr lang="en-US" dirty="0" smtClean="0"/>
              <a:t>” book translators</a:t>
            </a:r>
            <a:endParaRPr lang="ru-RU" dirty="0" smtClean="0"/>
          </a:p>
          <a:p>
            <a:r>
              <a:rPr lang="en-US" dirty="0" smtClean="0"/>
              <a:t>“Young </a:t>
            </a:r>
            <a:r>
              <a:rPr lang="en-US" dirty="0" smtClean="0"/>
              <a:t>Russian Chip </a:t>
            </a:r>
            <a:r>
              <a:rPr lang="en-US" dirty="0" smtClean="0"/>
              <a:t>Architects” Conference Members</a:t>
            </a:r>
            <a:endParaRPr lang="ru-RU" dirty="0" smtClean="0"/>
          </a:p>
          <a:p>
            <a:r>
              <a:rPr lang="en-US" dirty="0" smtClean="0"/>
              <a:t>Yuri </a:t>
            </a:r>
            <a:r>
              <a:rPr lang="en-US" dirty="0" err="1" smtClean="0"/>
              <a:t>Panchul</a:t>
            </a:r>
            <a:r>
              <a:rPr lang="en-US" dirty="0" smtClean="0"/>
              <a:t>, </a:t>
            </a:r>
            <a:r>
              <a:rPr lang="ru-RU" dirty="0" smtClean="0"/>
              <a:t> </a:t>
            </a:r>
            <a:r>
              <a:rPr lang="en-US" dirty="0" smtClean="0"/>
              <a:t>Senior Hardware Design Engineer at Imagination </a:t>
            </a:r>
            <a:r>
              <a:rPr lang="en-US" dirty="0" smtClean="0"/>
              <a:t>Technologies and MIPS. The author of the </a:t>
            </a:r>
            <a:r>
              <a:rPr lang="en-US" dirty="0" err="1" smtClean="0"/>
              <a:t>SchoolMIPS</a:t>
            </a:r>
            <a:r>
              <a:rPr lang="en-US" dirty="0" smtClean="0"/>
              <a:t> Idea.</a:t>
            </a:r>
            <a:endParaRPr lang="ru-RU" dirty="0" smtClean="0"/>
          </a:p>
          <a:p>
            <a:r>
              <a:rPr lang="en-US" dirty="0" err="1" smtClean="0"/>
              <a:t>Stanislav</a:t>
            </a:r>
            <a:r>
              <a:rPr lang="en-US" dirty="0" smtClean="0"/>
              <a:t> </a:t>
            </a:r>
            <a:r>
              <a:rPr lang="en-US" dirty="0" err="1" smtClean="0"/>
              <a:t>Zhelnio</a:t>
            </a:r>
            <a:r>
              <a:rPr lang="en-US" dirty="0" smtClean="0"/>
              <a:t>, CPU architecture, code and docs</a:t>
            </a:r>
            <a:endParaRPr lang="ru-RU" dirty="0" smtClean="0"/>
          </a:p>
          <a:p>
            <a:r>
              <a:rPr lang="en-US" dirty="0" smtClean="0"/>
              <a:t>Alexander </a:t>
            </a:r>
            <a:r>
              <a:rPr lang="en-US" dirty="0" smtClean="0"/>
              <a:t>Romanov, </a:t>
            </a:r>
            <a:r>
              <a:rPr lang="en-US" dirty="0" smtClean="0"/>
              <a:t>MIEM HSE, </a:t>
            </a:r>
            <a:r>
              <a:rPr lang="en-US" dirty="0" smtClean="0"/>
              <a:t>CPU architecture, test and port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7344" y="58614"/>
            <a:ext cx="884116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 Multiplexors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next PC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mux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: branch or +1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3"/>
              </a:rPr>
              <a:t>line 32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wire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pc_new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~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pcSrc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?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pcBranch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register file address A3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3"/>
              </a:rPr>
              <a:t>line 44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wire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[ 4:0] a3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regDst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?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instr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[15:11] 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instr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[20:16];</a:t>
            </a: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alu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source B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4"/>
              </a:rPr>
              <a:t>line 68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wire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[31:0]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aluSrc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?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signImm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rd2;</a:t>
            </a:r>
            <a:endParaRPr lang="en-US" dirty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020272" y="4437112"/>
          <a:ext cx="2430463" cy="1339850"/>
        </p:xfrm>
        <a:graphic>
          <a:graphicData uri="http://schemas.openxmlformats.org/presentationml/2006/ole">
            <p:oleObj spid="_x0000_s53251" name="Visio" r:id="rId5" imgW="1194816" imgH="586435" progId="Visio.Drawing.11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948264" y="2636912"/>
          <a:ext cx="2511425" cy="1341438"/>
        </p:xfrm>
        <a:graphic>
          <a:graphicData uri="http://schemas.openxmlformats.org/presentationml/2006/ole">
            <p:oleObj spid="_x0000_s53252" name="Visio" r:id="rId6" imgW="1235202" imgH="586435" progId="Visio.Drawing.11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7020272" y="764704"/>
          <a:ext cx="2406650" cy="1339850"/>
        </p:xfrm>
        <a:graphic>
          <a:graphicData uri="http://schemas.openxmlformats.org/presentationml/2006/ole">
            <p:oleObj spid="_x0000_s53253" name="Visio" r:id="rId7" imgW="1182243" imgH="58643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7344" y="58614"/>
            <a:ext cx="884116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 I-type Instructions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5949280"/>
          <a:ext cx="66247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3259831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Immediate,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Immediate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31  </a:t>
                      </a:r>
                      <a:r>
                        <a:rPr lang="en-US" b="1" dirty="0" smtClean="0">
                          <a:solidFill>
                            <a:srgbClr val="3333CC"/>
                          </a:solidFill>
                        </a:rPr>
                        <a:t>op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26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/>
                        <a:t>   </a:t>
                      </a:r>
                      <a:r>
                        <a:rPr lang="en-US" b="1" dirty="0" err="1" smtClean="0"/>
                        <a:t>rt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dirty="0" smtClean="0"/>
                        <a:t>               </a:t>
                      </a:r>
                      <a:r>
                        <a:rPr lang="en-US" b="1" dirty="0" smtClean="0"/>
                        <a:t>Immediate</a:t>
                      </a:r>
                      <a:r>
                        <a:rPr lang="en-US" dirty="0" smtClean="0"/>
                        <a:t>                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41277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//instruction operation code</a:t>
            </a:r>
            <a:r>
              <a:rPr lang="ru-RU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sm_cpu.vh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2"/>
              </a:rPr>
              <a:t>line 21-27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C_ADDIU 6'b001001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I-type, Integer Add Immediate Unsigned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                   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Rd = Rs +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Immed</a:t>
            </a:r>
            <a:endParaRPr lang="en-US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C_BEQ 6'b000100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I-type, Branch On Equal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                   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if (Rs ==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Rt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 PC += (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)offset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C_LUI 6'b001111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I-type, Load Upper Immediate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                   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Rt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Immed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&lt;&lt; 16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C_BNE 6'b000101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I-type, Branch on Not Equal</a:t>
            </a:r>
          </a:p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                       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if (Rs !=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Rt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 PC += (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)offset</a:t>
            </a:r>
            <a:endParaRPr lang="en-US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7344" y="58614"/>
            <a:ext cx="8841160" cy="49006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  </a:t>
            </a:r>
            <a:r>
              <a:rPr lang="en-US" sz="3600" dirty="0" smtClean="0"/>
              <a:t>R-</a:t>
            </a:r>
            <a:r>
              <a:rPr lang="en-US" sz="3600" dirty="0" smtClean="0"/>
              <a:t>type Instructions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//instruction operation code   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sm_cpu.vh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2"/>
              </a:rPr>
              <a:t>line 19-41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C_SPEC 6'b000000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Special instructions 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	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(depends on function field)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//instruction function field</a:t>
            </a:r>
          </a:p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F_ADDU 6'b100001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R-type, Integer Add Unsigned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Rd = Rs +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Rt</a:t>
            </a:r>
            <a:endParaRPr lang="en-US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F_OR   6'b100101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R-type, Logical OR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Rd = Rs |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Rt</a:t>
            </a:r>
            <a:endParaRPr lang="en-US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F_SRL  6'b000010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R-type, Shift Right Logical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Rd = Rs∅ &gt;&gt; shift</a:t>
            </a:r>
          </a:p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F_SLTU 6'b101011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R-type, Set on Less Than Unsigned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Rd = (Rs∅ &lt;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Rt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∅) ? 1 : 0</a:t>
            </a:r>
          </a:p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F_SUBU 6'b100011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R-type, Unsigned Subtract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Rd = Rs –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Rt</a:t>
            </a:r>
            <a:endParaRPr lang="en-US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`define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F_ANY  6'b??????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5949280"/>
          <a:ext cx="662473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1"/>
                <a:gridCol w="1173804"/>
                <a:gridCol w="1095551"/>
                <a:gridCol w="997866"/>
                <a:gridCol w="1130983"/>
                <a:gridCol w="1130983"/>
              </a:tblGrid>
              <a:tr h="28803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R-type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 Add Unsigned,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 =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rt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31  </a:t>
                      </a:r>
                      <a:r>
                        <a:rPr lang="en-US" b="1" dirty="0" smtClean="0">
                          <a:solidFill>
                            <a:srgbClr val="3333CC"/>
                          </a:solidFill>
                        </a:rPr>
                        <a:t>op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26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16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5  </a:t>
                      </a:r>
                      <a:r>
                        <a:rPr lang="en-US" b="1" dirty="0" err="1" smtClean="0">
                          <a:solidFill>
                            <a:srgbClr val="3333CC"/>
                          </a:solidFill>
                        </a:rPr>
                        <a:t>funct</a:t>
                      </a:r>
                      <a:r>
                        <a:rPr lang="en-US" dirty="0" smtClean="0">
                          <a:solidFill>
                            <a:srgbClr val="3333CC"/>
                          </a:solidFill>
                        </a:rPr>
                        <a:t>  0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Control Signals (1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907705" y="2464629"/>
          <a:ext cx="5400600" cy="4420755"/>
        </p:xfrm>
        <a:graphic>
          <a:graphicData uri="http://schemas.openxmlformats.org/presentationml/2006/ole">
            <p:oleObj spid="_x0000_s32772" name="Visio" r:id="rId3" imgW="3893820" imgH="283179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2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addiu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907705" y="2464629"/>
          <a:ext cx="5400600" cy="4420755"/>
        </p:xfrm>
        <a:graphic>
          <a:graphicData uri="http://schemas.openxmlformats.org/presentationml/2006/ole">
            <p:oleObj spid="_x0000_s36866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3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addiu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907705" y="2464629"/>
          <a:ext cx="5400600" cy="4420755"/>
        </p:xfrm>
        <a:graphic>
          <a:graphicData uri="http://schemas.openxmlformats.org/presentationml/2006/ole">
            <p:oleObj spid="_x0000_s55298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4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addiu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907705" y="2464629"/>
          <a:ext cx="5400600" cy="4420755"/>
        </p:xfrm>
        <a:graphic>
          <a:graphicData uri="http://schemas.openxmlformats.org/presentationml/2006/ole">
            <p:oleObj spid="_x0000_s59394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5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addiu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907705" y="2464629"/>
          <a:ext cx="5400600" cy="4420755"/>
        </p:xfrm>
        <a:graphic>
          <a:graphicData uri="http://schemas.openxmlformats.org/presentationml/2006/ole">
            <p:oleObj spid="_x0000_s58370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6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addiu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907705" y="2464629"/>
          <a:ext cx="5400600" cy="4420755"/>
        </p:xfrm>
        <a:graphic>
          <a:graphicData uri="http://schemas.openxmlformats.org/presentationml/2006/ole">
            <p:oleObj spid="_x0000_s57346" name="Visio" r:id="rId3" imgW="3893820" imgH="283179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7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addu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38915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SchoolMIPS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simplest CPU core</a:t>
            </a:r>
          </a:p>
          <a:p>
            <a:r>
              <a:rPr lang="en-US" dirty="0" smtClean="0"/>
              <a:t>designed for using in the basic course of digital design and computer architecture</a:t>
            </a:r>
          </a:p>
          <a:p>
            <a:r>
              <a:rPr lang="en-US" dirty="0" err="1" smtClean="0"/>
              <a:t>writen</a:t>
            </a:r>
            <a:r>
              <a:rPr lang="en-US" dirty="0" smtClean="0"/>
              <a:t> on pure </a:t>
            </a:r>
            <a:r>
              <a:rPr lang="en-US" dirty="0" err="1" smtClean="0"/>
              <a:t>Verilog</a:t>
            </a:r>
            <a:endParaRPr lang="ru-RU" dirty="0" smtClean="0"/>
          </a:p>
          <a:p>
            <a:r>
              <a:rPr lang="en-US" dirty="0" smtClean="0"/>
              <a:t>consider subset of MIPS instructions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8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addu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60418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56984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9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61442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10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62466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11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addu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63490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12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srl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39938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13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srl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64514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14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srl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65539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15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srl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66563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16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srl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67586" name="Visio" r:id="rId3" imgW="3893820" imgH="283179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17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srl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beq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000100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908175" y="2492896"/>
          <a:ext cx="5400675" cy="4419600"/>
        </p:xfrm>
        <a:graphic>
          <a:graphicData uri="http://schemas.openxmlformats.org/presentationml/2006/ole">
            <p:oleObj spid="_x0000_s40963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11560" y="1219200"/>
            <a:ext cx="5715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err="1" smtClean="0"/>
              <a:t>Microarchitecture</a:t>
            </a:r>
            <a:r>
              <a:rPr lang="en-US" sz="3200" b="1" dirty="0" smtClean="0"/>
              <a:t>: </a:t>
            </a:r>
            <a:r>
              <a:rPr lang="en-US" sz="3200" dirty="0" smtClean="0"/>
              <a:t>how to implement an architecture in hardware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Processor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b="1" dirty="0" err="1" smtClean="0">
                <a:solidFill>
                  <a:schemeClr val="accent1"/>
                </a:solidFill>
              </a:rPr>
              <a:t>Datapath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/>
              <a:t>functional blocks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ALU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Register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Control: </a:t>
            </a:r>
            <a:r>
              <a:rPr lang="en-US" sz="2600" dirty="0" smtClean="0"/>
              <a:t>control signals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18660" y="1219200"/>
          <a:ext cx="2222500" cy="4953000"/>
        </p:xfrm>
        <a:graphic>
          <a:graphicData uri="http://schemas.openxmlformats.org/presentationml/2006/ole">
            <p:oleObj spid="_x0000_s2050" name="VISIO" r:id="rId4" imgW="1871543" imgH="4161360" progId="Visio.Drawing.11">
              <p:embed/>
            </p:oleObj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18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srl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beq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68610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19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srl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beq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78851" name="Visio" r:id="rId3" imgW="3893696" imgH="2831760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6" y="3861048"/>
            <a:ext cx="22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Rs != Rd =&gt; no branch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20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srl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beq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79874" name="Visio" r:id="rId3" imgW="3893696" imgH="2831760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6" y="3861048"/>
            <a:ext cx="198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Rs == Rd =&gt; branch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SchoolMIPS</a:t>
            </a:r>
            <a:r>
              <a:rPr lang="en-US" sz="3400" dirty="0" smtClean="0"/>
              <a:t> </a:t>
            </a:r>
            <a:r>
              <a:rPr lang="en-US" sz="3400" dirty="0" smtClean="0"/>
              <a:t>Control </a:t>
            </a:r>
            <a:r>
              <a:rPr lang="en-US" sz="3400" dirty="0" smtClean="0"/>
              <a:t>Signals (</a:t>
            </a:r>
            <a:r>
              <a:rPr lang="en-US" sz="3400" dirty="0" smtClean="0"/>
              <a:t>21</a:t>
            </a:r>
            <a:r>
              <a:rPr lang="en-US" sz="3400" dirty="0" smtClean="0"/>
              <a:t>)</a:t>
            </a:r>
            <a:endParaRPr lang="ru-RU" sz="3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129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08112"/>
                <a:gridCol w="1129248"/>
                <a:gridCol w="818147"/>
                <a:gridCol w="1097280"/>
                <a:gridCol w="837398"/>
                <a:gridCol w="1014471"/>
                <a:gridCol w="79208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Instr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cmdOper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cmdFunc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branch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condZero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regDst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regWrite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aluSrc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/>
                        <a:t>aluControl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001001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addu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srl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beq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000100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ru-RU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908175" y="2465388"/>
          <a:ext cx="5400675" cy="4419600"/>
        </p:xfrm>
        <a:graphic>
          <a:graphicData uri="http://schemas.openxmlformats.org/presentationml/2006/ole">
            <p:oleObj spid="_x0000_s81922" name="Visio" r:id="rId3" imgW="3893696" imgH="2831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08504" cy="490066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SchoolMIPS</a:t>
            </a:r>
            <a:r>
              <a:rPr lang="en-US" sz="3200" dirty="0" smtClean="0"/>
              <a:t> Control</a:t>
            </a:r>
            <a:br>
              <a:rPr lang="en-US" sz="3200" dirty="0" smtClean="0"/>
            </a:br>
            <a:r>
              <a:rPr lang="en-US" sz="3200" dirty="0" smtClean="0"/>
              <a:t>Branch Signals</a:t>
            </a:r>
            <a:endParaRPr lang="ru-RU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68760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control unit (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3"/>
              </a:rPr>
              <a:t>line 95-134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module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sm_control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[5:0]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cmdOper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[5:0]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cmdFunk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aluZero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pcSrc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regDst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regWrite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aluSrc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output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[2:0]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aluControl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branch;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condZero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assign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pcSrc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branch &amp;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aluZero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condZero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always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@ (*)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begin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</a:t>
            </a:r>
          </a:p>
          <a:p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endmodule</a:t>
            </a:r>
            <a:endParaRPr lang="ru-RU" dirty="0">
              <a:solidFill>
                <a:srgbClr val="3333CC"/>
              </a:solidFill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5177606" y="1340768"/>
          <a:ext cx="4074914" cy="1728192"/>
        </p:xfrm>
        <a:graphic>
          <a:graphicData uri="http://schemas.openxmlformats.org/presentationml/2006/ole">
            <p:oleObj spid="_x0000_s83970" name="Visio" r:id="rId4" imgW="2270197" imgH="85617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08504" cy="490066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SchoolMIPS</a:t>
            </a:r>
            <a:r>
              <a:rPr lang="en-US" sz="3200" dirty="0" smtClean="0"/>
              <a:t> Control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Control Signals</a:t>
            </a:r>
            <a:endParaRPr lang="ru-RU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052736"/>
            <a:ext cx="77048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control unit (</a:t>
            </a:r>
            <a:r>
              <a:rPr lang="en-US" sz="16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hlinkClick r:id="rId3"/>
              </a:rPr>
              <a:t>line 95-134</a:t>
            </a:r>
            <a:r>
              <a:rPr lang="en-US" sz="16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600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module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sm_control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ru-R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always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@ (*) </a:t>
            </a:r>
            <a:r>
              <a:rPr lang="en-US" sz="1600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begin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//control signals default values</a:t>
            </a:r>
            <a:endParaRPr lang="ru-RU" sz="1600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branch = 1'b0;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condZero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1'b0;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regDst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1'b0;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regWrite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1'b0;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aluSrc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1'b0;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aluControl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`ALU_ADD;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endParaRPr lang="ru-R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sz="1600" dirty="0" smtClean="0">
                <a:latin typeface="Consolas" pitchFamily="49" charset="0"/>
                <a:cs typeface="Consolas" pitchFamily="49" charset="0"/>
              </a:rPr>
              <a:t>	 </a:t>
            </a:r>
            <a:r>
              <a:rPr lang="en-US" sz="1600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casez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{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cmdOper,cmdFunk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 )</a:t>
            </a:r>
          </a:p>
          <a:p>
            <a:r>
              <a:rPr lang="ru-RU" sz="16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600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default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ru-RU" sz="1600" dirty="0" smtClean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: ;</a:t>
            </a:r>
            <a:endParaRPr lang="ru-R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sz="1600" dirty="0" smtClean="0">
                <a:latin typeface="Consolas" pitchFamily="49" charset="0"/>
                <a:cs typeface="Consolas" pitchFamily="49" charset="0"/>
              </a:rPr>
              <a:t>	 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 `C_SPEC, `F_ADDU } : </a:t>
            </a:r>
            <a:r>
              <a:rPr lang="en-US" sz="1600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begin </a:t>
            </a:r>
            <a:endParaRPr lang="ru-RU" sz="1600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ru-RU" sz="1600" dirty="0" smtClean="0">
                <a:latin typeface="Consolas" pitchFamily="49" charset="0"/>
                <a:cs typeface="Consolas" pitchFamily="49" charset="0"/>
              </a:rPr>
              <a:t>                              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regDst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1'b1;</a:t>
            </a:r>
            <a:endParaRPr lang="ru-R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sz="1600" dirty="0" smtClean="0">
                <a:latin typeface="Consolas" pitchFamily="49" charset="0"/>
                <a:cs typeface="Consolas" pitchFamily="49" charset="0"/>
              </a:rPr>
              <a:t>                              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regWrite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1'b1; </a:t>
            </a:r>
            <a:r>
              <a:rPr lang="ru-RU" sz="1600" dirty="0" smtClean="0">
                <a:latin typeface="Consolas" pitchFamily="49" charset="0"/>
                <a:cs typeface="Consolas" pitchFamily="49" charset="0"/>
              </a:rPr>
              <a:t>              </a:t>
            </a:r>
          </a:p>
          <a:p>
            <a:r>
              <a:rPr lang="ru-RU" sz="1600" dirty="0" smtClean="0">
                <a:latin typeface="Consolas" pitchFamily="49" charset="0"/>
                <a:cs typeface="Consolas" pitchFamily="49" charset="0"/>
              </a:rPr>
              <a:t>                              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aluControl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`ALU_ADD; </a:t>
            </a:r>
            <a:endParaRPr lang="ru-RU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sz="1600" dirty="0" smtClean="0">
                <a:latin typeface="Consolas" pitchFamily="49" charset="0"/>
                <a:cs typeface="Consolas" pitchFamily="49" charset="0"/>
              </a:rPr>
              <a:t>                                    </a:t>
            </a:r>
            <a:r>
              <a:rPr lang="en-US" sz="1600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...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endcase</a:t>
            </a:r>
            <a:endParaRPr lang="en-US" sz="1600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</a:t>
            </a:r>
          </a:p>
          <a:p>
            <a:r>
              <a:rPr lang="en-US" sz="1600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endmodule</a:t>
            </a:r>
            <a:endParaRPr lang="ru-RU" sz="1600" dirty="0">
              <a:solidFill>
                <a:srgbClr val="3333CC"/>
              </a:solidFill>
            </a:endParaRP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5176838" y="1341438"/>
          <a:ext cx="4075112" cy="1727200"/>
        </p:xfrm>
        <a:graphic>
          <a:graphicData uri="http://schemas.openxmlformats.org/presentationml/2006/ole">
            <p:oleObj spid="_x0000_s84996" name="Visio" r:id="rId4" imgW="2270197" imgH="85617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SchoolMIPS</a:t>
            </a:r>
            <a:r>
              <a:rPr lang="en-US" sz="3600" dirty="0" smtClean="0"/>
              <a:t>  and FPGA debug board</a:t>
            </a:r>
            <a:endParaRPr lang="ru-RU" sz="3600" dirty="0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95536" y="1196752"/>
          <a:ext cx="8352928" cy="4968552"/>
        </p:xfrm>
        <a:graphic>
          <a:graphicData uri="http://schemas.openxmlformats.org/presentationml/2006/ole">
            <p:oleObj spid="_x0000_s101378" name="Visio" r:id="rId3" imgW="3719703" imgH="2069795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SchoolMIPS</a:t>
            </a:r>
            <a:r>
              <a:rPr lang="en-US" dirty="0" smtClean="0"/>
              <a:t> Programming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98368" y="1340768"/>
            <a:ext cx="1033272" cy="864096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5232" y="2420888"/>
            <a:ext cx="914400" cy="86409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binary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5232" y="3501008"/>
            <a:ext cx="914400" cy="86409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HEX file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3528" y="4509120"/>
            <a:ext cx="914400" cy="86409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SOF file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3528" y="5517232"/>
            <a:ext cx="914400" cy="86409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chip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712" y="1700808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gcc</a:t>
            </a:r>
            <a:r>
              <a:rPr lang="en-US" sz="3600" dirty="0" smtClean="0"/>
              <a:t> (MIPS </a:t>
            </a:r>
            <a:r>
              <a:rPr lang="en-US" sz="3600" dirty="0" err="1" smtClean="0"/>
              <a:t>toolchain</a:t>
            </a:r>
            <a:r>
              <a:rPr lang="en-US" sz="3600" dirty="0" smtClean="0"/>
              <a:t>)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BIN2HEX converter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synthesis tool (</a:t>
            </a:r>
            <a:r>
              <a:rPr lang="en-US" sz="3600" dirty="0" err="1" smtClean="0"/>
              <a:t>Quartus</a:t>
            </a:r>
            <a:r>
              <a:rPr lang="en-US" sz="3600" dirty="0" smtClean="0"/>
              <a:t> Prime)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programmer (</a:t>
            </a:r>
            <a:r>
              <a:rPr lang="en-US" sz="3600" dirty="0" err="1" smtClean="0"/>
              <a:t>Quartus</a:t>
            </a:r>
            <a:r>
              <a:rPr lang="en-US" sz="3600" dirty="0" smtClean="0"/>
              <a:t> Prime)</a:t>
            </a:r>
            <a:endParaRPr lang="ru-RU" sz="3600" dirty="0"/>
          </a:p>
        </p:txBody>
      </p:sp>
      <p:sp>
        <p:nvSpPr>
          <p:cNvPr id="18" name="Круговая стрелка 17"/>
          <p:cNvSpPr/>
          <p:nvPr/>
        </p:nvSpPr>
        <p:spPr>
          <a:xfrm rot="5400000">
            <a:off x="1079612" y="1916832"/>
            <a:ext cx="648072" cy="72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 rot="5400000">
            <a:off x="1079612" y="3032956"/>
            <a:ext cx="648072" cy="72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5400000">
            <a:off x="1079612" y="4041068"/>
            <a:ext cx="648072" cy="72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5400000">
            <a:off x="1079612" y="5121188"/>
            <a:ext cx="648072" cy="72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949280"/>
            <a:ext cx="730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 </a:t>
            </a:r>
            <a:r>
              <a:rPr lang="en-US" sz="4000" i="1" dirty="0" smtClean="0"/>
              <a:t>See details in User Manual</a:t>
            </a:r>
            <a:endParaRPr lang="ru-RU" sz="4000" i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MIPS Assembler Program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98368" y="1340768"/>
            <a:ext cx="1033272" cy="864096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5232" y="2420888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ELF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binary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5232" y="3501008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HEX file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3528" y="4509120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SOF file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3528" y="5517232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FPGA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chip</a:t>
            </a:r>
          </a:p>
        </p:txBody>
      </p:sp>
      <p:sp>
        <p:nvSpPr>
          <p:cNvPr id="18" name="Круговая стрелка 17"/>
          <p:cNvSpPr/>
          <p:nvPr/>
        </p:nvSpPr>
        <p:spPr>
          <a:xfrm rot="5400000">
            <a:off x="1079612" y="1916832"/>
            <a:ext cx="648072" cy="72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 rot="5400000">
            <a:off x="1079612" y="3032956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5400000">
            <a:off x="1079612" y="4041068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5400000">
            <a:off x="1079612" y="5121188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908721"/>
            <a:ext cx="5598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fr-FR" dirty="0" smtClean="0">
                <a:latin typeface="Consolas" pitchFamily="49" charset="0"/>
                <a:cs typeface="Consolas" pitchFamily="49" charset="0"/>
              </a:rPr>
            </a:br>
            <a:r>
              <a:rPr lang="fr-FR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program/01_fibonacci/</a:t>
            </a:r>
            <a:r>
              <a:rPr lang="fr-FR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main.S</a:t>
            </a:r>
            <a:r>
              <a:rPr lang="fr-FR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(line 3-13)</a:t>
            </a: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fr-FR" dirty="0" smtClean="0">
                <a:latin typeface="Consolas" pitchFamily="49" charset="0"/>
                <a:cs typeface="Consolas" pitchFamily="49" charset="0"/>
              </a:rPr>
            </a:br>
            <a:r>
              <a:rPr lang="fr-FR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fr-FR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fr-FR" dirty="0" err="1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text</a:t>
            </a:r>
            <a:endParaRPr lang="fr-FR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fr-FR" dirty="0" smtClean="0">
                <a:latin typeface="Consolas" pitchFamily="49" charset="0"/>
                <a:cs typeface="Consolas" pitchFamily="49" charset="0"/>
              </a:rPr>
            </a:b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start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:   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move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$t0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$0</a:t>
            </a: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li  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$t1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, 1</a:t>
            </a: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move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$v0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$t1</a:t>
            </a: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fr-FR" dirty="0" smtClean="0">
                <a:latin typeface="Consolas" pitchFamily="49" charset="0"/>
                <a:cs typeface="Consolas" pitchFamily="49" charset="0"/>
              </a:rPr>
            </a:b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fibonacci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addu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$t0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$t0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$t1</a:t>
            </a: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move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$v0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$t0</a:t>
            </a: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addu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$t1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$t0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$t1</a:t>
            </a: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move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$v0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$t1</a:t>
            </a: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fibonacci</a:t>
            </a:r>
            <a:endParaRPr lang="fr-FR" dirty="0" smtClean="0">
              <a:latin typeface="Consolas" pitchFamily="49" charset="0"/>
              <a:cs typeface="Consolas" pitchFamily="49" charset="0"/>
            </a:endParaRPr>
          </a:p>
          <a:p>
            <a:r>
              <a:rPr lang="fr-FR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fr-FR" dirty="0" smtClean="0">
                <a:latin typeface="Consolas" pitchFamily="49" charset="0"/>
                <a:cs typeface="Consolas" pitchFamily="49" charset="0"/>
              </a:rPr>
            </a:br>
            <a:endParaRPr lang="fr-FR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94116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573325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gcc</a:t>
            </a:r>
            <a:r>
              <a:rPr lang="en-US" sz="3200" dirty="0" smtClean="0"/>
              <a:t> (MIPS </a:t>
            </a:r>
            <a:r>
              <a:rPr lang="en-US" sz="3200" dirty="0" err="1" smtClean="0"/>
              <a:t>toolchain</a:t>
            </a:r>
            <a:r>
              <a:rPr lang="en-US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Binary Executable File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98368" y="1340768"/>
            <a:ext cx="1033272" cy="864096"/>
          </a:xfrm>
          <a:prstGeom prst="verticalScroll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ASM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5232" y="2420888"/>
            <a:ext cx="914400" cy="86409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binary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5232" y="3501008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HEX file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3528" y="4509120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SOF file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3528" y="5517232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FPGA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chip</a:t>
            </a:r>
          </a:p>
        </p:txBody>
      </p:sp>
      <p:sp>
        <p:nvSpPr>
          <p:cNvPr id="18" name="Круговая стрелка 17"/>
          <p:cNvSpPr/>
          <p:nvPr/>
        </p:nvSpPr>
        <p:spPr>
          <a:xfrm rot="5400000">
            <a:off x="1079612" y="1916832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 rot="5400000">
            <a:off x="1079612" y="3032956"/>
            <a:ext cx="648072" cy="72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5400000">
            <a:off x="1079612" y="4041068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5400000">
            <a:off x="1079612" y="5121188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98401"/>
            <a:ext cx="68675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трелка вниз 12"/>
          <p:cNvSpPr/>
          <p:nvPr/>
        </p:nvSpPr>
        <p:spPr>
          <a:xfrm>
            <a:off x="4427984" y="508518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573325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BIN2HEX converter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Microarchitecture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Multiple implementations for a single architecture 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Single-cycle:</a:t>
            </a:r>
            <a:r>
              <a:rPr lang="en-US" dirty="0" smtClean="0"/>
              <a:t> Each instruction executes in a single cycle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chemeClr val="accent1"/>
                </a:solidFill>
              </a:rPr>
              <a:t>Multicycle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Each instruction is broken into series of shorter steps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Pipelined:</a:t>
            </a:r>
            <a:r>
              <a:rPr lang="en-US" dirty="0" smtClean="0"/>
              <a:t> Each instruction broken up into series of steps &amp; multiple instructions execute at once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HEX-file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98368" y="1340768"/>
            <a:ext cx="1033272" cy="864096"/>
          </a:xfrm>
          <a:prstGeom prst="verticalScroll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ASM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5232" y="2420888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ELF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binary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5232" y="3501008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HEX file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3528" y="4509120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SOF file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3528" y="5517232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FPGA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chip</a:t>
            </a:r>
          </a:p>
        </p:txBody>
      </p:sp>
      <p:sp>
        <p:nvSpPr>
          <p:cNvPr id="18" name="Круговая стрелка 17"/>
          <p:cNvSpPr/>
          <p:nvPr/>
        </p:nvSpPr>
        <p:spPr>
          <a:xfrm rot="5400000">
            <a:off x="1079612" y="1916832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 rot="5400000">
            <a:off x="1079612" y="3032956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5400000">
            <a:off x="1079612" y="4041068"/>
            <a:ext cx="648072" cy="72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5400000">
            <a:off x="1079612" y="5121188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23928" y="508518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573325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synthesis tool (</a:t>
            </a:r>
            <a:r>
              <a:rPr lang="en-US" sz="3200" dirty="0" err="1" smtClean="0"/>
              <a:t>Quartus</a:t>
            </a:r>
            <a:r>
              <a:rPr lang="en-US" sz="3200" dirty="0" smtClean="0"/>
              <a:t> Prime)</a:t>
            </a:r>
            <a:endParaRPr lang="ru-RU" sz="3200" dirty="0"/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5940152" y="1124744"/>
            <a:ext cx="2808312" cy="3744416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*.v, *.</a:t>
            </a:r>
            <a:r>
              <a:rPr lang="en-US" b="1" dirty="0" err="1" smtClean="0">
                <a:solidFill>
                  <a:schemeClr val="tx1"/>
                </a:solidFill>
              </a:rPr>
              <a:t>vh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Verilog</a:t>
            </a:r>
            <a:r>
              <a:rPr lang="en-US" dirty="0" smtClean="0">
                <a:solidFill>
                  <a:schemeClr val="tx1"/>
                </a:solidFill>
              </a:rPr>
              <a:t> Sources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948264" y="5085184"/>
            <a:ext cx="360040" cy="648072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2843808" y="3645024"/>
            <a:ext cx="2448272" cy="1224136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sm_rom.v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$</a:t>
            </a:r>
            <a:r>
              <a:rPr lang="en-US" dirty="0" err="1" smtClean="0">
                <a:solidFill>
                  <a:schemeClr val="tx1"/>
                </a:solidFill>
              </a:rPr>
              <a:t>readmemh</a:t>
            </a:r>
            <a:r>
              <a:rPr lang="en-US" dirty="0" smtClean="0">
                <a:solidFill>
                  <a:schemeClr val="tx1"/>
                </a:solidFill>
              </a:rPr>
              <a:t> (…);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2304256" cy="159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низ 22"/>
          <p:cNvSpPr/>
          <p:nvPr/>
        </p:nvSpPr>
        <p:spPr>
          <a:xfrm>
            <a:off x="3923928" y="296792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FPGA Configuration File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98368" y="1340768"/>
            <a:ext cx="1033272" cy="864096"/>
          </a:xfrm>
          <a:prstGeom prst="verticalScroll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ASM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5232" y="2420888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ELF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binary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5232" y="3501008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HEX file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3528" y="4509120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SOF file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3528" y="5517232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FPGA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chip</a:t>
            </a:r>
          </a:p>
        </p:txBody>
      </p:sp>
      <p:sp>
        <p:nvSpPr>
          <p:cNvPr id="18" name="Круговая стрелка 17"/>
          <p:cNvSpPr/>
          <p:nvPr/>
        </p:nvSpPr>
        <p:spPr>
          <a:xfrm rot="5400000">
            <a:off x="1079612" y="1916832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 rot="5400000">
            <a:off x="1079612" y="3032956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5400000">
            <a:off x="1079612" y="4041068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5400000">
            <a:off x="1079612" y="5121188"/>
            <a:ext cx="648072" cy="72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49" y="1268760"/>
            <a:ext cx="617167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562074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Configured FPGA chip on the Debug Board</a:t>
            </a:r>
            <a:endParaRPr lang="ru-RU" sz="36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98368" y="1340768"/>
            <a:ext cx="1033272" cy="864096"/>
          </a:xfrm>
          <a:prstGeom prst="verticalScroll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ASM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5232" y="2420888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ELF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binary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5232" y="3501008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HEX file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3528" y="4509120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SOF file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3528" y="5517232"/>
            <a:ext cx="914400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chip</a:t>
            </a:r>
          </a:p>
        </p:txBody>
      </p:sp>
      <p:sp>
        <p:nvSpPr>
          <p:cNvPr id="18" name="Круговая стрелка 17"/>
          <p:cNvSpPr/>
          <p:nvPr/>
        </p:nvSpPr>
        <p:spPr>
          <a:xfrm rot="5400000">
            <a:off x="1079612" y="1916832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 rot="5400000">
            <a:off x="1079612" y="3032956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5400000">
            <a:off x="1079612" y="4041068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5400000">
            <a:off x="1079612" y="5121188"/>
            <a:ext cx="648072" cy="720080"/>
          </a:xfrm>
          <a:prstGeom prst="circular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6258" name="Picture 2" descr="https://www.altera.com/content/dam/altera-www/global/en_US/images/products/devices/max10/frontSh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99261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What is Next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great book “Digital Design and Computer Architecture”  by </a:t>
            </a:r>
            <a:r>
              <a:rPr lang="en-US" dirty="0" smtClean="0"/>
              <a:t>David </a:t>
            </a:r>
            <a:r>
              <a:rPr lang="en-US" dirty="0" smtClean="0"/>
              <a:t>Harris and </a:t>
            </a:r>
            <a:r>
              <a:rPr lang="en-US" dirty="0" smtClean="0"/>
              <a:t>Sarah </a:t>
            </a:r>
            <a:r>
              <a:rPr lang="en-US" dirty="0" smtClean="0"/>
              <a:t>Harris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The free translation (Russian) can be downloaded </a:t>
            </a:r>
            <a:r>
              <a:rPr lang="en-US" dirty="0" smtClean="0"/>
              <a:t>from MIPS Academic </a:t>
            </a:r>
            <a:r>
              <a:rPr lang="en-US" dirty="0" smtClean="0"/>
              <a:t>Community 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MIPSfpga </a:t>
            </a:r>
            <a:r>
              <a:rPr lang="en-US" dirty="0" smtClean="0"/>
              <a:t>– </a:t>
            </a:r>
            <a:r>
              <a:rPr lang="en-US" dirty="0" smtClean="0"/>
              <a:t>provides the RTL source </a:t>
            </a:r>
            <a:r>
              <a:rPr lang="en-US" dirty="0" smtClean="0"/>
              <a:t>code </a:t>
            </a:r>
            <a:r>
              <a:rPr lang="en-US" dirty="0" smtClean="0"/>
              <a:t>of the MIPS </a:t>
            </a:r>
            <a:r>
              <a:rPr lang="en-US" dirty="0" err="1" smtClean="0"/>
              <a:t>microAptiv</a:t>
            </a:r>
            <a:r>
              <a:rPr lang="en-US" dirty="0" smtClean="0"/>
              <a:t> UP core for implementation on an </a:t>
            </a:r>
            <a:r>
              <a:rPr lang="en-US" dirty="0" smtClean="0"/>
              <a:t>FPGA (including </a:t>
            </a:r>
            <a:r>
              <a:rPr lang="en-US" dirty="0" err="1" smtClean="0"/>
              <a:t>SoC</a:t>
            </a:r>
            <a:r>
              <a:rPr lang="en-US" dirty="0" smtClean="0"/>
              <a:t> and Labs). This </a:t>
            </a:r>
            <a:r>
              <a:rPr lang="en-US" dirty="0" smtClean="0"/>
              <a:t>core is a member of the same microcontroller family found in many embedded devices, including the popular PIC32MZ &amp; PIC32MK microcontrollers from Microchip and the </a:t>
            </a:r>
            <a:r>
              <a:rPr lang="en-US" dirty="0" err="1" smtClean="0"/>
              <a:t>Artik</a:t>
            </a:r>
            <a:r>
              <a:rPr lang="en-US" dirty="0" smtClean="0"/>
              <a:t> 1 from </a:t>
            </a:r>
            <a:r>
              <a:rPr lang="en-US" dirty="0" smtClean="0"/>
              <a:t>Samsung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3488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Your questions</a:t>
            </a:r>
            <a:r>
              <a:rPr lang="ru-RU" sz="4400" noProof="0" dirty="0" smtClean="0">
                <a:latin typeface="+mj-lt"/>
                <a:ea typeface="+mj-ea"/>
                <a:cs typeface="+mj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SchoolMIPS</a:t>
            </a:r>
            <a:r>
              <a:rPr lang="en-US" dirty="0" smtClean="0"/>
              <a:t> CPU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Single-cycle</a:t>
            </a:r>
            <a:endParaRPr lang="ru-RU" dirty="0" smtClean="0"/>
          </a:p>
          <a:p>
            <a:r>
              <a:rPr lang="en-US" dirty="0" smtClean="0"/>
              <a:t>no Data Memory</a:t>
            </a:r>
            <a:endParaRPr lang="ru-RU" dirty="0" smtClean="0"/>
          </a:p>
          <a:p>
            <a:r>
              <a:rPr lang="en-US" dirty="0" smtClean="0"/>
              <a:t>The word by word addressing of Instruction Memory</a:t>
            </a:r>
            <a:endParaRPr lang="ru-RU" dirty="0" smtClean="0"/>
          </a:p>
          <a:p>
            <a:r>
              <a:rPr lang="en-US" dirty="0" smtClean="0"/>
              <a:t>Subset of MIPS Instructions</a:t>
            </a:r>
            <a:r>
              <a:rPr lang="ru-RU" dirty="0" smtClean="0"/>
              <a:t>:</a:t>
            </a:r>
          </a:p>
          <a:p>
            <a:pPr lvl="1"/>
            <a:r>
              <a:rPr lang="en-US" dirty="0" smtClean="0"/>
              <a:t>R-type</a:t>
            </a:r>
            <a:r>
              <a:rPr lang="ru-RU" dirty="0" smtClean="0"/>
              <a:t> </a:t>
            </a:r>
            <a:r>
              <a:rPr lang="en-US" dirty="0" smtClean="0"/>
              <a:t>instructions (both operands are from RF</a:t>
            </a:r>
            <a:r>
              <a:rPr lang="ru-RU" dirty="0" smtClean="0"/>
              <a:t>):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addu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, or,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srl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sltu</a:t>
            </a: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subu</a:t>
            </a:r>
            <a:endParaRPr lang="ru-RU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I-type</a:t>
            </a:r>
            <a:r>
              <a:rPr lang="ru-RU" dirty="0" smtClean="0"/>
              <a:t> </a:t>
            </a:r>
            <a:r>
              <a:rPr lang="en-US" dirty="0" smtClean="0"/>
              <a:t>instructions </a:t>
            </a:r>
            <a:r>
              <a:rPr lang="ru-RU" dirty="0" smtClean="0"/>
              <a:t>(</a:t>
            </a:r>
            <a:r>
              <a:rPr lang="en-US" dirty="0" smtClean="0"/>
              <a:t>one of operand is a constant</a:t>
            </a:r>
            <a:r>
              <a:rPr lang="ru-RU" dirty="0" smtClean="0"/>
              <a:t>):</a:t>
            </a:r>
            <a:br>
              <a:rPr lang="ru-RU" dirty="0" smtClean="0"/>
            </a:b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addiu</a:t>
            </a:r>
            <a:r>
              <a:rPr lang="ru-RU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lui</a:t>
            </a:r>
            <a:endParaRPr lang="en-US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I-type</a:t>
            </a:r>
            <a:r>
              <a:rPr lang="ru-RU" dirty="0" smtClean="0"/>
              <a:t> </a:t>
            </a:r>
            <a:r>
              <a:rPr lang="en-US" dirty="0" smtClean="0"/>
              <a:t>instructions </a:t>
            </a:r>
            <a:r>
              <a:rPr lang="ru-RU" dirty="0" smtClean="0"/>
              <a:t>(</a:t>
            </a:r>
            <a:r>
              <a:rPr lang="en-US" dirty="0" smtClean="0"/>
              <a:t>branch</a:t>
            </a:r>
            <a:r>
              <a:rPr lang="ru-RU" dirty="0" smtClean="0"/>
              <a:t>): </a:t>
            </a:r>
            <a:br>
              <a:rPr lang="ru-RU" dirty="0" smtClean="0"/>
            </a:b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beq</a:t>
            </a:r>
            <a:r>
              <a:rPr lang="ru-RU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bne</a:t>
            </a:r>
            <a:endParaRPr lang="en-US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ru-RU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Architectural State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Determines everything about a processor 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Program Counter (PC)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Register File (RF)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	with 32 General Purpose Registers (GPR)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memory </a:t>
            </a:r>
            <a:r>
              <a:rPr lang="ru-RU" dirty="0" smtClean="0"/>
              <a:t>(</a:t>
            </a:r>
            <a:r>
              <a:rPr lang="en-US" dirty="0" smtClean="0"/>
              <a:t>instructions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MIPS</a:t>
            </a:r>
            <a:r>
              <a:rPr lang="en-US" sz="4000" dirty="0" smtClean="0"/>
              <a:t> State Elements</a:t>
            </a:r>
            <a:endParaRPr lang="ru-RU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/>
        </p:nvGraphicFramePr>
        <p:xfrm>
          <a:off x="395536" y="1916832"/>
          <a:ext cx="8497887" cy="2387600"/>
        </p:xfrm>
        <a:graphic>
          <a:graphicData uri="http://schemas.openxmlformats.org/presentationml/2006/ole">
            <p:oleObj spid="_x0000_s3074" name="Visio" r:id="rId3" imgW="3486150" imgH="97861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2553</Words>
  <Application>Microsoft Office PowerPoint</Application>
  <PresentationFormat>Экран (4:3)</PresentationFormat>
  <Paragraphs>1095</Paragraphs>
  <Slides>64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67" baseType="lpstr">
      <vt:lpstr>Тема Office</vt:lpstr>
      <vt:lpstr>VISIO</vt:lpstr>
      <vt:lpstr>Visio</vt:lpstr>
      <vt:lpstr>The SchoolMIPS CPU Core</vt:lpstr>
      <vt:lpstr>Слайд 2</vt:lpstr>
      <vt:lpstr>Thanks to</vt:lpstr>
      <vt:lpstr>What is SchoolMIPS?</vt:lpstr>
      <vt:lpstr>Introduction</vt:lpstr>
      <vt:lpstr>Microarchitecture</vt:lpstr>
      <vt:lpstr>The SchoolMIPS CPU</vt:lpstr>
      <vt:lpstr>Architectural State</vt:lpstr>
      <vt:lpstr>MIPS State Elements</vt:lpstr>
      <vt:lpstr>SchoolMIPS: addiu instruction</vt:lpstr>
      <vt:lpstr>SchoolMIPS: addiu instruction</vt:lpstr>
      <vt:lpstr>SchoolMIPS: addiu instruction</vt:lpstr>
      <vt:lpstr>SchoolMIPS: addiu instruction</vt:lpstr>
      <vt:lpstr>SchoolMIPS: addiu instruction</vt:lpstr>
      <vt:lpstr>SchoolMIPS: addiu instruction</vt:lpstr>
      <vt:lpstr>SchoolMIPS: addu instruction</vt:lpstr>
      <vt:lpstr>SchoolMIPS: addu instruction</vt:lpstr>
      <vt:lpstr>SchoolMIPS: addu instruction</vt:lpstr>
      <vt:lpstr>SchoolMIPS: srl instruction</vt:lpstr>
      <vt:lpstr>SchoolMIPS: beq instruction</vt:lpstr>
      <vt:lpstr>SchoolMIPS: beq instruction</vt:lpstr>
      <vt:lpstr>SchoolMIPS CPU</vt:lpstr>
      <vt:lpstr>SchoolMIPS Modules</vt:lpstr>
      <vt:lpstr>SchoolMIPS Program Counter</vt:lpstr>
      <vt:lpstr>SchoolMIPS Instruction Memory</vt:lpstr>
      <vt:lpstr>SchoolMIPS Register File</vt:lpstr>
      <vt:lpstr>SchoolMIPS ALU</vt:lpstr>
      <vt:lpstr>SchoolMIPS  ALU</vt:lpstr>
      <vt:lpstr>SchoolMIPS Adders and Sign Extend</vt:lpstr>
      <vt:lpstr>SchoolMIPS Multiplexors</vt:lpstr>
      <vt:lpstr>SchoolMIPS I-type Instructions</vt:lpstr>
      <vt:lpstr>SchoolMIPS  R-type Instructions</vt:lpstr>
      <vt:lpstr>SchoolMIPS Control Signals (1)</vt:lpstr>
      <vt:lpstr>SchoolMIPS Control Signals (2)</vt:lpstr>
      <vt:lpstr>SchoolMIPS Control Signals (3)</vt:lpstr>
      <vt:lpstr>SchoolMIPS Control Signals (4)</vt:lpstr>
      <vt:lpstr>SchoolMIPS Control Signals (5)</vt:lpstr>
      <vt:lpstr>SchoolMIPS Control Signals (6)</vt:lpstr>
      <vt:lpstr>SchoolMIPS Control Signals (7)</vt:lpstr>
      <vt:lpstr>SchoolMIPS Control Signals (8)</vt:lpstr>
      <vt:lpstr>SchoolMIPS Control Signals (9)</vt:lpstr>
      <vt:lpstr>SchoolMIPS Control Signals (10)</vt:lpstr>
      <vt:lpstr>SchoolMIPS Control Signals (11)</vt:lpstr>
      <vt:lpstr>SchoolMIPS Control Signals (12)</vt:lpstr>
      <vt:lpstr>SchoolMIPS Control Signals (13)</vt:lpstr>
      <vt:lpstr>SchoolMIPS Control Signals (14)</vt:lpstr>
      <vt:lpstr>SchoolMIPS Control Signals (15)</vt:lpstr>
      <vt:lpstr>SchoolMIPS Control Signals (16)</vt:lpstr>
      <vt:lpstr>SchoolMIPS Control Signals (17)</vt:lpstr>
      <vt:lpstr>SchoolMIPS Control Signals (18)</vt:lpstr>
      <vt:lpstr>SchoolMIPS Control Signals (19)</vt:lpstr>
      <vt:lpstr>SchoolMIPS Control Signals (20)</vt:lpstr>
      <vt:lpstr>SchoolMIPS Control Signals (21)</vt:lpstr>
      <vt:lpstr>SchoolMIPS Control Branch Signals</vt:lpstr>
      <vt:lpstr>SchoolMIPS Control Control Signals</vt:lpstr>
      <vt:lpstr>SchoolMIPS  and FPGA debug board</vt:lpstr>
      <vt:lpstr>SchoolMIPS Programming</vt:lpstr>
      <vt:lpstr>MIPS Assembler Program</vt:lpstr>
      <vt:lpstr>Binary Executable File</vt:lpstr>
      <vt:lpstr>HEX-file</vt:lpstr>
      <vt:lpstr>FPGA Configuration File</vt:lpstr>
      <vt:lpstr>Configured FPGA chip on the Debug Board</vt:lpstr>
      <vt:lpstr>What is Next?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stas</cp:lastModifiedBy>
  <cp:revision>694</cp:revision>
  <dcterms:created xsi:type="dcterms:W3CDTF">2017-07-07T14:07:24Z</dcterms:created>
  <dcterms:modified xsi:type="dcterms:W3CDTF">2017-10-31T13:14:01Z</dcterms:modified>
</cp:coreProperties>
</file>