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335" r:id="rId3"/>
    <p:sldId id="337" r:id="rId4"/>
    <p:sldId id="338" r:id="rId5"/>
    <p:sldId id="258" r:id="rId6"/>
    <p:sldId id="262" r:id="rId7"/>
    <p:sldId id="260" r:id="rId8"/>
    <p:sldId id="263" r:id="rId9"/>
    <p:sldId id="261" r:id="rId10"/>
    <p:sldId id="277" r:id="rId11"/>
    <p:sldId id="279" r:id="rId12"/>
    <p:sldId id="278" r:id="rId13"/>
    <p:sldId id="276" r:id="rId14"/>
    <p:sldId id="275" r:id="rId15"/>
    <p:sldId id="274" r:id="rId16"/>
    <p:sldId id="273" r:id="rId17"/>
    <p:sldId id="272" r:id="rId18"/>
    <p:sldId id="271" r:id="rId19"/>
    <p:sldId id="267" r:id="rId20"/>
    <p:sldId id="266" r:id="rId21"/>
    <p:sldId id="283" r:id="rId22"/>
    <p:sldId id="290" r:id="rId23"/>
    <p:sldId id="291" r:id="rId24"/>
    <p:sldId id="292" r:id="rId25"/>
    <p:sldId id="294" r:id="rId26"/>
    <p:sldId id="295" r:id="rId27"/>
    <p:sldId id="281" r:id="rId28"/>
    <p:sldId id="296" r:id="rId29"/>
    <p:sldId id="297" r:id="rId30"/>
    <p:sldId id="298" r:id="rId31"/>
    <p:sldId id="304" r:id="rId32"/>
    <p:sldId id="307" r:id="rId33"/>
    <p:sldId id="280" r:id="rId34"/>
    <p:sldId id="284" r:id="rId35"/>
    <p:sldId id="308" r:id="rId36"/>
    <p:sldId id="312" r:id="rId37"/>
    <p:sldId id="311" r:id="rId38"/>
    <p:sldId id="310" r:id="rId39"/>
    <p:sldId id="286" r:id="rId40"/>
    <p:sldId id="315" r:id="rId41"/>
    <p:sldId id="316" r:id="rId42"/>
    <p:sldId id="317" r:id="rId43"/>
    <p:sldId id="318" r:id="rId44"/>
    <p:sldId id="287" r:id="rId45"/>
    <p:sldId id="322" r:id="rId46"/>
    <p:sldId id="323" r:id="rId47"/>
    <p:sldId id="324" r:id="rId48"/>
    <p:sldId id="325" r:id="rId49"/>
    <p:sldId id="288" r:id="rId50"/>
    <p:sldId id="330" r:id="rId51"/>
    <p:sldId id="331" r:id="rId52"/>
    <p:sldId id="332" r:id="rId53"/>
    <p:sldId id="334" r:id="rId54"/>
    <p:sldId id="326" r:id="rId55"/>
    <p:sldId id="327" r:id="rId56"/>
    <p:sldId id="346" r:id="rId57"/>
    <p:sldId id="339" r:id="rId58"/>
    <p:sldId id="340" r:id="rId59"/>
    <p:sldId id="341" r:id="rId60"/>
    <p:sldId id="342" r:id="rId61"/>
    <p:sldId id="344" r:id="rId62"/>
    <p:sldId id="345" r:id="rId63"/>
    <p:sldId id="336" r:id="rId64"/>
    <p:sldId id="289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4" autoAdjust="0"/>
    <p:restoredTop sz="94660"/>
  </p:normalViewPr>
  <p:slideViewPr>
    <p:cSldViewPr>
      <p:cViewPr>
        <p:scale>
          <a:sx n="66" d="100"/>
          <a:sy n="66" d="100"/>
        </p:scale>
        <p:origin x="-154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7E129-A9F6-4D52-B2C5-F514F0F35E6E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47D87-8E98-4A38-BA9B-67A0EFEFC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tree/master/doc" TargetMode="External"/><Relationship Id="rId2" Type="http://schemas.openxmlformats.org/officeDocument/2006/relationships/hyperlink" Target="https://github.com/MIPSfpga/schoolMIPS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16.bin"/><Relationship Id="rId4" Type="http://schemas.openxmlformats.org/officeDocument/2006/relationships/hyperlink" Target="https://github.com/MIPSfpga/schoolMIPS/blob/a46a14c7a5819314844822129403776e38e0857a/src/sm_register.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hyperlink" Target="https://github.com/MIPSfpga/schoolMIPS/blob/a46a14c7a5819314844822129403776e38e0857a/src/sm_rom.v" TargetMode="External"/><Relationship Id="rId4" Type="http://schemas.openxmlformats.org/officeDocument/2006/relationships/hyperlink" Target="https://github.com/MIPSfpga/schoolMIPS/blob/a46a14c7a5819314844822129403776e38e0857a/src/sm_cpu.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hyperlink" Target="https://github.com/MIPSfpga/schoolMIPS/blob/a46a14c7a5819314844822129403776e38e0857a/src/sm_cpu.v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vmlDrawing" Target="../drawings/vmlDrawing19.vml"/><Relationship Id="rId5" Type="http://schemas.openxmlformats.org/officeDocument/2006/relationships/hyperlink" Target="https://github.com/MIPSfpga/schoolMIPS/blob/a46a14c7a5819314844822129403776e38e0857a/src/sm_cpu.vh" TargetMode="External"/><Relationship Id="rId4" Type="http://schemas.openxmlformats.org/officeDocument/2006/relationships/oleObject" Target="../embeddings/oleObject19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hyperlink" Target="https://github.com/MIPSfpga/schoolMIPS/blob/a46a14c7a5819314844822129403776e38e0857a/src/sm_cpu.v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hyperlink" Target="https://github.com/MIPSfpga/schoolMIPS/blob/master/src/sm_cpu.v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MIPSfpga/schoolMIPS/blob/a46a14c7a5819314844822129403776e38e0857a/src/sm_cpu.vh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MIPSfpga/schoolMIPS/blob/a46a14c7a5819314844822129403776e38e0857a/src/sm_cpu.vh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oleObject" Target="../embeddings/oleObject48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IPSfpga/schoolMIPS/blob/a46a14c7a5819314844822129403776e38e0857a/src/sm_cpu.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oleObject" Target="../embeddings/oleObject49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imgtec.com/university" TargetMode="External"/><Relationship Id="rId2" Type="http://schemas.openxmlformats.org/officeDocument/2006/relationships/hyperlink" Target="https://community.imgtec.com/downloads/digital-design-and-computer-architecture-russian-edition-second-edition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/>
              <a:t>Процессорное ядро </a:t>
            </a:r>
            <a:br>
              <a:rPr lang="ru-RU" sz="6600" dirty="0" smtClean="0"/>
            </a:br>
            <a:r>
              <a:rPr lang="ru-RU" sz="6600" dirty="0" err="1" smtClean="0"/>
              <a:t>schoolMIPS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869160"/>
            <a:ext cx="6400800" cy="72008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Young Russian Chip Architects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/>
              <a:t>addiu</a:t>
            </a:r>
            <a:endParaRPr lang="ru-RU" sz="3600" dirty="0"/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9698" name="Visio" r:id="rId3" imgW="4077387" imgH="2849580" progId="Visio.Drawing.11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7544" y="836712"/>
            <a:ext cx="748883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chemeClr val="accent1"/>
                </a:solidFill>
              </a:rPr>
              <a:t>Шаг </a:t>
            </a:r>
            <a:r>
              <a:rPr lang="en-US" sz="2800" b="1" dirty="0" smtClean="0">
                <a:solidFill>
                  <a:schemeClr val="accent1"/>
                </a:solidFill>
              </a:rPr>
              <a:t>1: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ru-RU" sz="2800" dirty="0" smtClean="0"/>
              <a:t>Выборка (считывание) инструкции </a:t>
            </a:r>
            <a:r>
              <a:rPr lang="en-US" sz="2800" dirty="0" err="1" smtClean="0">
                <a:latin typeface="Courier" pitchFamily="49" charset="0"/>
              </a:rPr>
              <a:t>addiu</a:t>
            </a:r>
            <a:r>
              <a:rPr lang="uk-UA" sz="2800" dirty="0" smtClean="0"/>
              <a:t> </a:t>
            </a:r>
            <a:r>
              <a:rPr lang="ru-RU" sz="2800" dirty="0" smtClean="0"/>
              <a:t>из памяти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31746" name="Visio" r:id="rId3" imgW="4077387" imgH="2849580" progId="Visio.Drawing.11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7544" y="836712"/>
            <a:ext cx="748883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chemeClr val="accent1"/>
                </a:solidFill>
              </a:rPr>
              <a:t>Шаг </a:t>
            </a:r>
            <a:r>
              <a:rPr lang="en-US" sz="2800" b="1" dirty="0" smtClean="0">
                <a:solidFill>
                  <a:schemeClr val="accent1"/>
                </a:solidFill>
              </a:rPr>
              <a:t>2: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ru-RU" sz="2800" dirty="0" smtClean="0"/>
              <a:t>считывание операндов-источников из регистрового файла</a:t>
            </a:r>
            <a:endParaRPr lang="en-US" sz="28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/>
              <a:t>addiu</a:t>
            </a:r>
            <a:endParaRPr lang="ru-RU" sz="36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25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rs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 21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30722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/>
              <a:t>addiu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777686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chemeClr val="accent1"/>
                </a:solidFill>
              </a:rPr>
              <a:t>Шаг 3</a:t>
            </a:r>
            <a:r>
              <a:rPr lang="en-US" sz="2800" b="1" dirty="0" smtClean="0">
                <a:solidFill>
                  <a:schemeClr val="accent1"/>
                </a:solidFill>
              </a:rPr>
              <a:t>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ru-RU" sz="2800" dirty="0" smtClean="0"/>
              <a:t>расширение 16-битной константы до 32-х разрядов битом знака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3333CC"/>
                          </a:solidFill>
                        </a:rPr>
                        <a:t>Immediate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15              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Immediate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               0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8674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/>
              <a:t>addiu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777686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chemeClr val="accent1"/>
                </a:solidFill>
              </a:rPr>
              <a:t>Шаг 4</a:t>
            </a:r>
            <a:r>
              <a:rPr lang="en-US" sz="2800" b="1" dirty="0" smtClean="0">
                <a:solidFill>
                  <a:schemeClr val="accent1"/>
                </a:solidFill>
              </a:rPr>
              <a:t>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ru-RU" sz="2800" dirty="0" smtClean="0"/>
              <a:t>вычисление результата арифметической операции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31 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op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26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7650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/>
              <a:t>addiu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777686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chemeClr val="accent1"/>
                </a:solidFill>
              </a:rPr>
              <a:t>Шаг 5</a:t>
            </a:r>
            <a:r>
              <a:rPr lang="en-US" sz="2800" b="1" dirty="0" smtClean="0">
                <a:solidFill>
                  <a:schemeClr val="accent1"/>
                </a:solidFill>
              </a:rPr>
              <a:t>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ru-RU" sz="2800" dirty="0" smtClean="0"/>
              <a:t>запись результата вычислений в регистр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rgbClr val="3333CC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 =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20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16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6626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6340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/>
              <a:t>addiu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813690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chemeClr val="accent1"/>
                </a:solidFill>
              </a:rPr>
              <a:t>Шаг 6</a:t>
            </a:r>
            <a:r>
              <a:rPr lang="en-US" sz="2800" b="1" dirty="0" smtClean="0">
                <a:solidFill>
                  <a:schemeClr val="accent1"/>
                </a:solidFill>
              </a:rPr>
              <a:t>: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ru-RU" sz="2800" dirty="0" smtClean="0"/>
              <a:t>вычисление адреса следующей инструкции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op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rs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           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Immediate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>
                <a:latin typeface="Consolas" pitchFamily="49" charset="0"/>
                <a:cs typeface="Consolas" pitchFamily="49" charset="0"/>
              </a:rPr>
              <a:t>addu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5602" name="Visio" r:id="rId3" imgW="4077387" imgH="2849580" progId="Visio.Drawing.11">
              <p:embed/>
            </p:oleObj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Unsigned,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 =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b="1" kern="1200" baseline="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20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16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11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 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836712"/>
            <a:ext cx="867645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считывание операнда </a:t>
            </a:r>
            <a:r>
              <a:rPr lang="en-US" sz="2800" dirty="0" smtClean="0"/>
              <a:t>2</a:t>
            </a:r>
            <a:r>
              <a:rPr lang="ru-RU" sz="2800" dirty="0" smtClean="0"/>
              <a:t> из регистрового файла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4578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>
                <a:latin typeface="Consolas" pitchFamily="49" charset="0"/>
                <a:cs typeface="Consolas" pitchFamily="49" charset="0"/>
              </a:rPr>
              <a:t>addu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86764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передача данных операнда 2 в арифметико-логическое устройство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Unsigned,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 =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b="1" kern="1200" baseline="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20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16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11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 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23554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>
                <a:latin typeface="Consolas" pitchFamily="49" charset="0"/>
                <a:cs typeface="Consolas" pitchFamily="49" charset="0"/>
              </a:rPr>
              <a:t>addu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836712"/>
            <a:ext cx="86764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определение регистра для записи результата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запись результата вычислений</a:t>
            </a:r>
            <a:endParaRPr lang="en-US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Unsigned, </a:t>
                      </a:r>
                      <a:r>
                        <a:rPr lang="en-US" sz="1800" b="1" kern="1200" baseline="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rd =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11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 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19458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>
                <a:latin typeface="Consolas" pitchFamily="49" charset="0"/>
                <a:cs typeface="Consolas" pitchFamily="49" charset="0"/>
              </a:rPr>
              <a:t>srl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Shift Right Logical, rd = (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&gt;&gt; </a:t>
                      </a:r>
                      <a:r>
                        <a:rPr lang="en-US" sz="1800" b="0" kern="1200" dirty="0" err="1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 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544" y="836712"/>
            <a:ext cx="86764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передача данных о размере сдвига в арифметико-логическое устройство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913925"/>
            <a:ext cx="889248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Адрес для скачивания </a:t>
            </a:r>
            <a:r>
              <a:rPr lang="ru-RU" sz="2800" dirty="0" err="1" smtClean="0"/>
              <a:t>schoolMIPS</a:t>
            </a:r>
            <a:r>
              <a:rPr lang="ru-RU" sz="2800" dirty="0" smtClean="0"/>
              <a:t> :</a:t>
            </a:r>
            <a:endParaRPr lang="en-US" sz="2800" dirty="0" smtClean="0"/>
          </a:p>
          <a:p>
            <a:r>
              <a:rPr lang="en-US" sz="2800" dirty="0" smtClean="0">
                <a:hlinkClick r:id="rId2"/>
              </a:rPr>
              <a:t>https://github.com/MIPSfpga/schoolMIPS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Данная презентация и другая документация:</a:t>
            </a:r>
          </a:p>
          <a:p>
            <a:r>
              <a:rPr lang="en-US" sz="2800" dirty="0" smtClean="0">
                <a:hlinkClick r:id="rId3"/>
              </a:rPr>
              <a:t>https://github.com/MIPSfpga/schoolMIPS/tree/master/doc</a:t>
            </a:r>
            <a:endParaRPr lang="ru-RU" sz="2800" dirty="0" smtClean="0"/>
          </a:p>
          <a:p>
            <a:endParaRPr lang="ru-RU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1160859" y="542825"/>
          <a:ext cx="6867525" cy="5478463"/>
        </p:xfrm>
        <a:graphic>
          <a:graphicData uri="http://schemas.openxmlformats.org/presentationml/2006/ole">
            <p:oleObj spid="_x0000_s18434" name="Visio" r:id="rId3" imgW="4077387" imgH="2849580" progId="Visio.Drawing.11">
              <p:embed/>
            </p:oleObj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>
                <a:latin typeface="Consolas" pitchFamily="49" charset="0"/>
                <a:cs typeface="Consolas" pitchFamily="49" charset="0"/>
              </a:rPr>
              <a:t>beq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908720"/>
            <a:ext cx="867645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вычисление адреса следующей инструкции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Branch On Equal, 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if (Rs ==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) PC += (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int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)offset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</a:t>
                      </a:r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op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1258888" y="692150"/>
          <a:ext cx="6913562" cy="5689600"/>
        </p:xfrm>
        <a:graphic>
          <a:graphicData uri="http://schemas.openxmlformats.org/presentationml/2006/ole">
            <p:oleObj spid="_x0000_s35843" name="Visio" r:id="rId3" imgW="4068472" imgH="3006450" progId="Visio.Drawing.11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5949280"/>
            <a:ext cx="867645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2800" dirty="0" smtClean="0"/>
              <a:t> определение необходимости перехода в зависимости от равенства результата нулю</a:t>
            </a:r>
            <a:endParaRPr lang="en-US" sz="28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: </a:t>
            </a:r>
            <a:r>
              <a:rPr lang="ru-RU" sz="3600" dirty="0" smtClean="0"/>
              <a:t>инструкция </a:t>
            </a:r>
            <a:r>
              <a:rPr lang="en-US" sz="3600" dirty="0" err="1" smtClean="0">
                <a:latin typeface="Consolas" pitchFamily="49" charset="0"/>
                <a:cs typeface="Consolas" pitchFamily="49" charset="0"/>
              </a:rPr>
              <a:t>beq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. </a:t>
            </a:r>
            <a:r>
              <a:rPr lang="ru-RU" sz="3600" dirty="0" smtClean="0"/>
              <a:t>Итоговая схема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539552" y="475629"/>
          <a:ext cx="7920038" cy="6481763"/>
        </p:xfrm>
        <a:graphic>
          <a:graphicData uri="http://schemas.openxmlformats.org/presentationml/2006/ole">
            <p:oleObj spid="_x0000_s44034" name="Visio" r:id="rId3" imgW="3893820" imgH="28317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Тракт данных</a:t>
            </a:r>
          </a:p>
          <a:p>
            <a:pPr lvl="1"/>
            <a:r>
              <a:rPr lang="ru-RU" dirty="0" smtClean="0"/>
              <a:t>Счетчик команд (</a:t>
            </a:r>
            <a:r>
              <a:rPr lang="en-US" dirty="0" smtClean="0"/>
              <a:t>PC)</a:t>
            </a:r>
          </a:p>
          <a:p>
            <a:pPr lvl="1"/>
            <a:r>
              <a:rPr lang="ru-RU" dirty="0" smtClean="0"/>
              <a:t>Память инструкций (</a:t>
            </a:r>
            <a:r>
              <a:rPr lang="en-US" dirty="0" smtClean="0"/>
              <a:t>Instruction Memory</a:t>
            </a:r>
            <a:r>
              <a:rPr lang="ru-RU" dirty="0" smtClean="0"/>
              <a:t>)</a:t>
            </a:r>
            <a:endParaRPr lang="en-US" dirty="0" smtClean="0"/>
          </a:p>
          <a:p>
            <a:pPr lvl="1"/>
            <a:r>
              <a:rPr lang="ru-RU" dirty="0" smtClean="0"/>
              <a:t>Регистровый файл (</a:t>
            </a:r>
            <a:r>
              <a:rPr lang="en-US" dirty="0" smtClean="0"/>
              <a:t>Register File</a:t>
            </a:r>
            <a:r>
              <a:rPr lang="ru-RU" dirty="0" smtClean="0"/>
              <a:t>)</a:t>
            </a:r>
            <a:endParaRPr lang="en-US" dirty="0" smtClean="0"/>
          </a:p>
          <a:p>
            <a:pPr lvl="1"/>
            <a:r>
              <a:rPr lang="ru-RU" dirty="0" smtClean="0"/>
              <a:t>Арифметико-логическое устройство (</a:t>
            </a:r>
            <a:r>
              <a:rPr lang="en-US" dirty="0" smtClean="0"/>
              <a:t>ALU</a:t>
            </a:r>
            <a:r>
              <a:rPr lang="ru-RU" dirty="0" smtClean="0"/>
              <a:t>)</a:t>
            </a:r>
            <a:endParaRPr lang="en-US" dirty="0" smtClean="0"/>
          </a:p>
          <a:p>
            <a:pPr lvl="1"/>
            <a:r>
              <a:rPr lang="ru-RU" dirty="0" smtClean="0"/>
              <a:t>Блок расширения знака</a:t>
            </a:r>
            <a:r>
              <a:rPr lang="en-US" dirty="0" smtClean="0"/>
              <a:t> (Sign Extend)</a:t>
            </a:r>
            <a:endParaRPr lang="ru-RU" dirty="0" smtClean="0"/>
          </a:p>
          <a:p>
            <a:pPr lvl="1"/>
            <a:r>
              <a:rPr lang="ru-RU" dirty="0" smtClean="0"/>
              <a:t>Сумматоры для вычисления адреса следующей инструкции (</a:t>
            </a:r>
            <a:r>
              <a:rPr lang="en-US" dirty="0" err="1" smtClean="0"/>
              <a:t>pcNext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err="1" smtClean="0"/>
              <a:t>pcBranch</a:t>
            </a:r>
            <a:r>
              <a:rPr lang="ru-RU" dirty="0" smtClean="0"/>
              <a:t>)</a:t>
            </a:r>
            <a:endParaRPr lang="en-US" dirty="0" smtClean="0"/>
          </a:p>
          <a:p>
            <a:pPr lvl="1"/>
            <a:r>
              <a:rPr lang="ru-RU" dirty="0" smtClean="0"/>
              <a:t>Мультиплексоры (</a:t>
            </a:r>
            <a:r>
              <a:rPr lang="en-US" dirty="0" err="1" smtClean="0"/>
              <a:t>pcSrc</a:t>
            </a:r>
            <a:r>
              <a:rPr lang="en-US" dirty="0" smtClean="0"/>
              <a:t>, </a:t>
            </a:r>
            <a:r>
              <a:rPr lang="en-US" dirty="0" err="1" smtClean="0"/>
              <a:t>regDst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err="1" smtClean="0"/>
              <a:t>aluSrc</a:t>
            </a:r>
            <a:r>
              <a:rPr lang="ru-RU" dirty="0" smtClean="0"/>
              <a:t>)</a:t>
            </a:r>
          </a:p>
          <a:p>
            <a:r>
              <a:rPr lang="ru-RU" dirty="0" smtClean="0"/>
              <a:t>Устройство управления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Процессор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. </a:t>
            </a:r>
            <a:r>
              <a:rPr lang="ru-RU" sz="3600" dirty="0" smtClean="0"/>
              <a:t>Итоговый состав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58614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Реализация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. </a:t>
            </a:r>
            <a:r>
              <a:rPr lang="ru-RU" sz="3600" dirty="0" smtClean="0"/>
              <a:t>Счетчик команд 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700808"/>
            <a:ext cx="537679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33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sm_register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r_pc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,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rst_n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pc_new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pc);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…</a:t>
            </a: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sm_register.v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3-15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sm_register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[ 31 : 0 ] d,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[ 31 : 0 ] q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@ (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posedge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negedge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if(~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q &lt;= 32'b0;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    else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q &lt;= d;</a:t>
            </a:r>
          </a:p>
          <a:p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7108" name="Object 4"/>
          <p:cNvGraphicFramePr>
            <a:graphicFrameLocks noGrp="1" noChangeAspect="1"/>
          </p:cNvGraphicFramePr>
          <p:nvPr/>
        </p:nvGraphicFramePr>
        <p:xfrm>
          <a:off x="7092280" y="836712"/>
          <a:ext cx="1808163" cy="1528763"/>
        </p:xfrm>
        <a:graphic>
          <a:graphicData uri="http://schemas.openxmlformats.org/presentationml/2006/ole">
            <p:oleObj spid="_x0000_s47108" name="Visio" r:id="rId5" imgW="700278" imgH="521411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Реализация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. </a:t>
            </a:r>
            <a:r>
              <a:rPr lang="ru-RU" sz="3600" dirty="0" smtClean="0"/>
              <a:t>Память инструкций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9154" name="Object 2"/>
          <p:cNvGraphicFramePr>
            <a:graphicFrameLocks noGrp="1" noChangeAspect="1"/>
          </p:cNvGraphicFramePr>
          <p:nvPr/>
        </p:nvGraphicFramePr>
        <p:xfrm>
          <a:off x="6660232" y="764704"/>
          <a:ext cx="2092325" cy="1817688"/>
        </p:xfrm>
        <a:graphic>
          <a:graphicData uri="http://schemas.openxmlformats.org/presentationml/2006/ole">
            <p:oleObj spid="_x0000_s49154" name="Visio" r:id="rId3" imgW="858393" imgH="744931" progId="Visio.Drawing.11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908720"/>
            <a:ext cx="537679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35-37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reset_rom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(pc,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…</a:t>
            </a: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sm_rom.v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5"/>
              </a:rPr>
              <a:t>line 2-17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sm_rom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#(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parameter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SIZE = 64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[31:0] a,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rd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[SIZE - 1:0];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rd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[a];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initial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readmemh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("program.hex",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en-US" dirty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Реализация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. </a:t>
            </a:r>
            <a:r>
              <a:rPr lang="ru-RU" sz="3600" dirty="0" smtClean="0"/>
              <a:t>Регистровый файл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0178" name="Object 2"/>
          <p:cNvGraphicFramePr>
            <a:graphicFrameLocks noGrp="1" noChangeAspect="1"/>
          </p:cNvGraphicFramePr>
          <p:nvPr/>
        </p:nvGraphicFramePr>
        <p:xfrm>
          <a:off x="6300192" y="764704"/>
          <a:ext cx="2651125" cy="2371725"/>
        </p:xfrm>
        <a:graphic>
          <a:graphicData uri="http://schemas.openxmlformats.org/presentationml/2006/ole">
            <p:oleObj spid="_x0000_s50178" name="Visio" r:id="rId3" imgW="1086993" imgH="971702" progId="Visio.Drawing.11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544" y="620688"/>
            <a:ext cx="80648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161-182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sm_register_file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[ 4:0] a0,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[ 4:0] a1,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[ 4:0] a2,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[ 4:0] a3,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rd0,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rd1,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rd2,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[31:0] wd3,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we3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[31:0];</a:t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rd0 = (a0 != 0)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[a0] : 32'b0;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//for debug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rd1 = (a1 != 0)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[a1] : 32'b0;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rd2 = (a2 != 0)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[a2] : 32'b0;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@ (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posedge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if(we3)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[a3] &lt;= wd3;</a:t>
            </a:r>
          </a:p>
          <a:p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 </a:t>
            </a:r>
            <a:endParaRPr lang="en-US" dirty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Реализация </a:t>
            </a:r>
            <a:r>
              <a:rPr lang="en-US" sz="3400" dirty="0" err="1" smtClean="0"/>
              <a:t>schoolMIPS</a:t>
            </a:r>
            <a:r>
              <a:rPr lang="ru-RU" sz="3400" dirty="0" smtClean="0"/>
              <a:t>.</a:t>
            </a:r>
            <a:r>
              <a:rPr lang="en-US" sz="3400" dirty="0" smtClean="0"/>
              <a:t> </a:t>
            </a:r>
            <a:r>
              <a:rPr lang="ru-RU" sz="3400" dirty="0" smtClean="0"/>
              <a:t>Операции </a:t>
            </a:r>
            <a:r>
              <a:rPr lang="en-US" sz="3400" dirty="0" smtClean="0"/>
              <a:t>ALU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5868144" y="764704"/>
          <a:ext cx="3600400" cy="3816424"/>
        </p:xfrm>
        <a:graphic>
          <a:graphicData uri="http://schemas.openxmlformats.org/presentationml/2006/ole">
            <p:oleObj spid="_x0000_s33795" name="Visio" r:id="rId4" imgW="1119431" imgH="1278990" progId="Visio.Drawing.11">
              <p:embed/>
            </p:oleObj>
          </a:graphicData>
        </a:graphic>
      </p:graphicFrame>
      <p:graphicFrame>
        <p:nvGraphicFramePr>
          <p:cNvPr id="8" name="Group 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244724113"/>
              </p:ext>
            </p:extLst>
          </p:nvPr>
        </p:nvGraphicFramePr>
        <p:xfrm>
          <a:off x="467544" y="2754208"/>
          <a:ext cx="5040561" cy="3627120"/>
        </p:xfrm>
        <a:graphic>
          <a:graphicData uri="http://schemas.openxmlformats.org/drawingml/2006/table">
            <a:tbl>
              <a:tblPr/>
              <a:tblGrid>
                <a:gridCol w="1216687"/>
                <a:gridCol w="1697388"/>
                <a:gridCol w="2126486"/>
              </a:tblGrid>
              <a:tr h="3920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oper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Функция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Описание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+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|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LUI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 &lt;&lt; 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SRL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 &gt;&gt; shift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SLTU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(A &lt; B) ? 1 :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SUBU</a:t>
                      </a:r>
                      <a:endParaRPr kumimoji="0" lang="en-US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-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исп.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исп.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868144" y="4505052"/>
            <a:ext cx="3456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sm_cpu.vh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5"/>
              </a:rPr>
              <a:t>line 11-17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ru-RU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ALU_ADD  3'b000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ALU_OR   3'b001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ALU_LUI  3'b010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ALU_SRL  3'b011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ALU_SLTU 3'b100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ALU_SUBU 3'b101</a:t>
            </a: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Реализация </a:t>
            </a:r>
            <a:r>
              <a:rPr lang="en-US" sz="3400" dirty="0" err="1" smtClean="0"/>
              <a:t>schoolMIPS</a:t>
            </a:r>
            <a:r>
              <a:rPr lang="ru-RU" sz="3400" dirty="0" smtClean="0"/>
              <a:t>.</a:t>
            </a:r>
            <a:r>
              <a:rPr lang="en-US" sz="3400" dirty="0" smtClean="0"/>
              <a:t> ALU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5867400" y="765175"/>
          <a:ext cx="3600450" cy="3816350"/>
        </p:xfrm>
        <a:graphic>
          <a:graphicData uri="http://schemas.openxmlformats.org/presentationml/2006/ole">
            <p:oleObj spid="_x0000_s51202" name="Visio" r:id="rId3" imgW="1119431" imgH="1278990" progId="Visio.Drawing.11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620688"/>
            <a:ext cx="763284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137-159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sm_alu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[ 2:0]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oper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[ 4:0] shift,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zero,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result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@ (*)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case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oper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default  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`ALU_ADD 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`ALU_OR  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|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`ALU_LUI  : result = 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&lt;&lt; 16);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`ALU_SRL 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&gt;&gt; shift;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`ALU_SLTU : result = 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&lt;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 ? 1 : 0;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`ALU_SUBU : result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srcA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-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endcase</a:t>
            </a:r>
            <a:endParaRPr lang="en-US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zero = (result == 0);</a:t>
            </a:r>
          </a:p>
          <a:p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en-US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504" y="346646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Реализация </a:t>
            </a:r>
            <a:r>
              <a:rPr lang="en-US" sz="3400" dirty="0" err="1" smtClean="0"/>
              <a:t>schoolMIPS</a:t>
            </a:r>
            <a:r>
              <a:rPr lang="ru-RU" sz="3400" dirty="0" smtClean="0"/>
              <a:t>.</a:t>
            </a:r>
            <a:r>
              <a:rPr lang="en-US" sz="3400" dirty="0" smtClean="0"/>
              <a:t> 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Сумматоры и блок расширения знака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340768"/>
            <a:ext cx="81369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//program counter</a:t>
            </a:r>
            <a:r>
              <a:rPr lang="ru-RU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28-31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pc;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pcBranch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pcNext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pc + 1;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//sign extension 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64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signImm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= { {16 {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[15] }},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[15:0] };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//branch address calculation  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65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ru-RU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pcBranch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pcNext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signImm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endParaRPr lang="ru-RU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2228" name="Object 4"/>
          <p:cNvGraphicFramePr>
            <a:graphicFrameLocks noChangeAspect="1"/>
          </p:cNvGraphicFramePr>
          <p:nvPr/>
        </p:nvGraphicFramePr>
        <p:xfrm>
          <a:off x="7164288" y="1340768"/>
          <a:ext cx="1814513" cy="1180678"/>
        </p:xfrm>
        <a:graphic>
          <a:graphicData uri="http://schemas.openxmlformats.org/presentationml/2006/ole">
            <p:oleObj spid="_x0000_s52228" name="Visio" r:id="rId4" imgW="891921" imgH="516128" progId="Visio.Drawing.11">
              <p:embed/>
            </p:oleObj>
          </a:graphicData>
        </a:graphic>
      </p:graphicFrame>
      <p:graphicFrame>
        <p:nvGraphicFramePr>
          <p:cNvPr id="52230" name="Object 6"/>
          <p:cNvGraphicFramePr>
            <a:graphicFrameLocks noChangeAspect="1"/>
          </p:cNvGraphicFramePr>
          <p:nvPr/>
        </p:nvGraphicFramePr>
        <p:xfrm>
          <a:off x="5868144" y="3356992"/>
          <a:ext cx="3486150" cy="820737"/>
        </p:xfrm>
        <a:graphic>
          <a:graphicData uri="http://schemas.openxmlformats.org/presentationml/2006/ole">
            <p:oleObj spid="_x0000_s52230" name="Visio" r:id="rId5" imgW="1714881" imgH="358038" progId="Visio.Drawing.11">
              <p:embed/>
            </p:oleObj>
          </a:graphicData>
        </a:graphic>
      </p:graphicFrame>
      <p:graphicFrame>
        <p:nvGraphicFramePr>
          <p:cNvPr id="52231" name="Object 7"/>
          <p:cNvGraphicFramePr>
            <a:graphicFrameLocks noChangeAspect="1"/>
          </p:cNvGraphicFramePr>
          <p:nvPr/>
        </p:nvGraphicFramePr>
        <p:xfrm>
          <a:off x="6816724" y="4941168"/>
          <a:ext cx="2363788" cy="1181100"/>
        </p:xfrm>
        <a:graphic>
          <a:graphicData uri="http://schemas.openxmlformats.org/presentationml/2006/ole">
            <p:oleObj spid="_x0000_s52231" name="Visio" r:id="rId6" imgW="1162431" imgH="51612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Благодарности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547260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Сара Л. Харрис, Дэвид М. Харрис – авторы прекрасного учебника «Цифровая </a:t>
            </a:r>
            <a:r>
              <a:rPr lang="ru-RU" dirty="0" err="1" smtClean="0"/>
              <a:t>схемотехника</a:t>
            </a:r>
            <a:r>
              <a:rPr lang="ru-RU" dirty="0" smtClean="0"/>
              <a:t> и архитектура компьютера», </a:t>
            </a:r>
            <a:r>
              <a:rPr lang="ru-RU" dirty="0" err="1" smtClean="0"/>
              <a:t>однотактный</a:t>
            </a:r>
            <a:r>
              <a:rPr lang="ru-RU" dirty="0" smtClean="0"/>
              <a:t> процессор из этой книги послужил основой для </a:t>
            </a:r>
            <a:r>
              <a:rPr lang="en-US" dirty="0" err="1" smtClean="0"/>
              <a:t>schoolMIPS</a:t>
            </a:r>
            <a:endParaRPr lang="ru-RU" dirty="0" smtClean="0"/>
          </a:p>
          <a:p>
            <a:r>
              <a:rPr lang="ru-RU" dirty="0" smtClean="0"/>
              <a:t>Коллектив переводчиков учебника «Цифровая </a:t>
            </a:r>
            <a:r>
              <a:rPr lang="ru-RU" dirty="0" err="1" smtClean="0"/>
              <a:t>схемотехника</a:t>
            </a:r>
            <a:r>
              <a:rPr lang="ru-RU" dirty="0" smtClean="0"/>
              <a:t> и архитектура компьютера» на русский язык</a:t>
            </a:r>
          </a:p>
          <a:p>
            <a:r>
              <a:rPr lang="ru-RU" dirty="0" smtClean="0"/>
              <a:t>Участники конференции </a:t>
            </a:r>
            <a:r>
              <a:rPr lang="en-US" dirty="0" smtClean="0"/>
              <a:t>Young Russian Chip Architects</a:t>
            </a:r>
            <a:endParaRPr lang="ru-RU" dirty="0" smtClean="0"/>
          </a:p>
          <a:p>
            <a:r>
              <a:rPr lang="ru-RU" dirty="0" smtClean="0"/>
              <a:t>Юрий </a:t>
            </a:r>
            <a:r>
              <a:rPr lang="ru-RU" dirty="0" err="1" smtClean="0"/>
              <a:t>Панчул</a:t>
            </a:r>
            <a:r>
              <a:rPr lang="ru-RU" dirty="0" smtClean="0"/>
              <a:t> - старший инженер по разработке и верификации блоков микропроцессорного ядра в команде MIPS I6400, </a:t>
            </a:r>
            <a:r>
              <a:rPr lang="ru-RU" dirty="0" err="1" smtClean="0"/>
              <a:t>Imagination</a:t>
            </a:r>
            <a:r>
              <a:rPr lang="ru-RU" dirty="0" smtClean="0"/>
              <a:t> </a:t>
            </a:r>
            <a:r>
              <a:rPr lang="ru-RU" dirty="0" err="1" smtClean="0"/>
              <a:t>Technologies</a:t>
            </a:r>
            <a:r>
              <a:rPr lang="ru-RU" dirty="0" smtClean="0"/>
              <a:t>, отделение в Санта-Кларе, Калифорния, США. Автор инициативы по преподаванию </a:t>
            </a:r>
            <a:r>
              <a:rPr lang="en-US" dirty="0" smtClean="0"/>
              <a:t>HDL</a:t>
            </a:r>
            <a:r>
              <a:rPr lang="ru-RU" dirty="0" smtClean="0"/>
              <a:t> и ПЛИС школьникам и идеи создания ядра </a:t>
            </a:r>
            <a:r>
              <a:rPr lang="en-US" dirty="0" err="1" smtClean="0"/>
              <a:t>schoolMIPS</a:t>
            </a:r>
            <a:endParaRPr lang="ru-RU" dirty="0" smtClean="0"/>
          </a:p>
          <a:p>
            <a:r>
              <a:rPr lang="ru-RU" dirty="0" smtClean="0"/>
              <a:t>Станислав Жельнио – архитектура и программирование ядра, документация</a:t>
            </a:r>
          </a:p>
          <a:p>
            <a:r>
              <a:rPr lang="ru-RU" dirty="0" smtClean="0"/>
              <a:t>Александр Романов - НИУ ВШЭ, МИЭМ – архитектура ядра, тестирование и </a:t>
            </a:r>
            <a:r>
              <a:rPr lang="ru-RU" dirty="0" err="1" smtClean="0"/>
              <a:t>портирование</a:t>
            </a:r>
            <a:r>
              <a:rPr lang="ru-RU" dirty="0" smtClean="0"/>
              <a:t> на различные отладочные платы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7344" y="58614"/>
            <a:ext cx="884116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Реализация </a:t>
            </a:r>
            <a:r>
              <a:rPr lang="en-US" sz="3600" dirty="0" err="1" smtClean="0"/>
              <a:t>schoolMIPS</a:t>
            </a:r>
            <a:r>
              <a:rPr lang="ru-RU" sz="3600" dirty="0" smtClean="0"/>
              <a:t>. Мультиплексоры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12776"/>
            <a:ext cx="69847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next PC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mux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: branch or +1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32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pc_new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~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pcNext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: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pcBranch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register file address A3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44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[ 4:0] a3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regDst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[15:11] :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instr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[20:16];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alu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source B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4"/>
              </a:rPr>
              <a:t>line 68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wire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[31:0]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srcB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?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signImm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: rd2;</a:t>
            </a:r>
            <a:endParaRPr lang="en-US" dirty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7020272" y="4437112"/>
          <a:ext cx="2430463" cy="1339850"/>
        </p:xfrm>
        <a:graphic>
          <a:graphicData uri="http://schemas.openxmlformats.org/presentationml/2006/ole">
            <p:oleObj spid="_x0000_s53251" name="Visio" r:id="rId5" imgW="1194816" imgH="586435" progId="Visio.Drawing.11">
              <p:embed/>
            </p:oleObj>
          </a:graphicData>
        </a:graphic>
      </p:graphicFrame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6948264" y="2636912"/>
          <a:ext cx="2511425" cy="1341438"/>
        </p:xfrm>
        <a:graphic>
          <a:graphicData uri="http://schemas.openxmlformats.org/presentationml/2006/ole">
            <p:oleObj spid="_x0000_s53252" name="Visio" r:id="rId6" imgW="1235202" imgH="586435" progId="Visio.Drawing.11">
              <p:embed/>
            </p:oleObj>
          </a:graphicData>
        </a:graphic>
      </p:graphicFrame>
      <p:graphicFrame>
        <p:nvGraphicFramePr>
          <p:cNvPr id="53253" name="Object 5"/>
          <p:cNvGraphicFramePr>
            <a:graphicFrameLocks noChangeAspect="1"/>
          </p:cNvGraphicFramePr>
          <p:nvPr/>
        </p:nvGraphicFramePr>
        <p:xfrm>
          <a:off x="7020272" y="764704"/>
          <a:ext cx="2406650" cy="1339850"/>
        </p:xfrm>
        <a:graphic>
          <a:graphicData uri="http://schemas.openxmlformats.org/presentationml/2006/ole">
            <p:oleObj spid="_x0000_s53253" name="Visio" r:id="rId7" imgW="1182243" imgH="58643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7344" y="58614"/>
            <a:ext cx="884116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Реализация </a:t>
            </a:r>
            <a:r>
              <a:rPr lang="en-US" sz="3600" dirty="0" err="1" smtClean="0"/>
              <a:t>schoolMIPS</a:t>
            </a:r>
            <a:r>
              <a:rPr lang="ru-RU" sz="3600" dirty="0" smtClean="0"/>
              <a:t>. Инструкции </a:t>
            </a:r>
            <a:r>
              <a:rPr lang="en-US" sz="3600" dirty="0" smtClean="0"/>
              <a:t>I-</a:t>
            </a:r>
            <a:r>
              <a:rPr lang="ru-RU" sz="3600" dirty="0" smtClean="0"/>
              <a:t>типа 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5949280"/>
          <a:ext cx="662473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3259831"/>
              </a:tblGrid>
              <a:tr h="28803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Immediate,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Immediate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31 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op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26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rs</a:t>
                      </a:r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</a:t>
                      </a:r>
                      <a:r>
                        <a:rPr lang="en-US" dirty="0" smtClean="0"/>
                        <a:t>   </a:t>
                      </a:r>
                      <a:r>
                        <a:rPr lang="en-US" b="1" dirty="0" err="1" smtClean="0"/>
                        <a:t>rt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Immediate</a:t>
                      </a:r>
                      <a:r>
                        <a:rPr lang="en-US" dirty="0" smtClean="0"/>
                        <a:t>                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9512" y="1412776"/>
            <a:ext cx="8784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//instruction operation code</a:t>
            </a:r>
            <a:r>
              <a:rPr lang="ru-RU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sm_cpu.vh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2"/>
              </a:rPr>
              <a:t>line 21-27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C_ADDIU 6'b001001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I-type, Integer Add Immediate Unsigned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 +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Immed</a:t>
            </a:r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C_BEQ 6'b000100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I-type, Branch On Equal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if (Rs ==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 PC += (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int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)offset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C_LUI 6'b001111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I-type, Load Upper Immediate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=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Immed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&lt;&lt; 16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C_BNE 6'b000101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I-type, Branch on Not Equal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if (Rs !=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 PC += (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int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)offset</a:t>
            </a:r>
            <a:endParaRPr lang="en-US" dirty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7344" y="58614"/>
            <a:ext cx="884116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Реализация </a:t>
            </a:r>
            <a:r>
              <a:rPr lang="en-US" sz="3600" dirty="0" err="1" smtClean="0"/>
              <a:t>schoolMIPS</a:t>
            </a:r>
            <a:r>
              <a:rPr lang="ru-RU" sz="3600" dirty="0" smtClean="0"/>
              <a:t>. Инструкции </a:t>
            </a:r>
            <a:r>
              <a:rPr lang="en-US" sz="3600" dirty="0" smtClean="0"/>
              <a:t>R-</a:t>
            </a:r>
            <a:r>
              <a:rPr lang="ru-RU" sz="3600" dirty="0" smtClean="0"/>
              <a:t>типа </a:t>
            </a:r>
            <a:endParaRPr lang="ru-RU" sz="3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980728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//instruction operation code   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sm_cpu.vh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2"/>
              </a:rPr>
              <a:t>line 19-41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C_SPEC 6'b000000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Special instructions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		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(depends on function field)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//instruction function field</a:t>
            </a: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F_ADDU 6'b100001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Integer Add Unsigned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 +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F_OR   6'b100101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Logical OR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 |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F_SRL  6'b000010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Shift Right Logical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Rs∅ &gt;&gt; shift</a:t>
            </a: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F_SLTU 6'b101011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Set on Less Than Unsigned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(Rs∅ &lt;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∅) ? 1 : 0</a:t>
            </a: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F_SUBU 6'b100011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R-type, Unsigned Subtract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     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Rd = Rs – </a:t>
            </a:r>
            <a:r>
              <a:rPr lang="en-US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Rt</a:t>
            </a:r>
            <a:endParaRPr lang="en-US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`define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F_ANY  6'b??????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5949280"/>
          <a:ext cx="66247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551"/>
                <a:gridCol w="1173804"/>
                <a:gridCol w="1095551"/>
                <a:gridCol w="997866"/>
                <a:gridCol w="1130983"/>
                <a:gridCol w="1130983"/>
              </a:tblGrid>
              <a:tr h="28803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R-type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Integer Add Unsigned, 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 =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rt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31  </a:t>
                      </a:r>
                      <a:r>
                        <a:rPr lang="en-US" b="1" dirty="0" smtClean="0">
                          <a:solidFill>
                            <a:srgbClr val="3333CC"/>
                          </a:solidFill>
                        </a:rPr>
                        <a:t>op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26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25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rs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21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rt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16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15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sa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 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5  </a:t>
                      </a:r>
                      <a:r>
                        <a:rPr lang="en-US" b="1" dirty="0" err="1" smtClean="0">
                          <a:solidFill>
                            <a:srgbClr val="3333CC"/>
                          </a:solidFill>
                        </a:rPr>
                        <a:t>funct</a:t>
                      </a:r>
                      <a:r>
                        <a:rPr lang="en-US" dirty="0" smtClean="0">
                          <a:solidFill>
                            <a:srgbClr val="3333CC"/>
                          </a:solidFill>
                        </a:rPr>
                        <a:t>  0</a:t>
                      </a:r>
                      <a:endParaRPr lang="ru-RU" dirty="0">
                        <a:solidFill>
                          <a:srgbClr val="3333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Реализация</a:t>
            </a:r>
            <a:r>
              <a:rPr lang="ru-RU" sz="3400" dirty="0" smtClean="0"/>
              <a:t>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32772" name="Visio" r:id="rId3" imgW="3893820" imgH="28317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(2)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addiu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36866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(3)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addiu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55298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(4)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addiu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59394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(5)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addiu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58370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(6)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addiu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1907705" y="2464629"/>
          <a:ext cx="5400600" cy="4420755"/>
        </p:xfrm>
        <a:graphic>
          <a:graphicData uri="http://schemas.openxmlformats.org/presentationml/2006/ole">
            <p:oleObj spid="_x0000_s57346" name="Visio" r:id="rId3" imgW="3893820" imgH="28317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(7)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38915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такое </a:t>
            </a:r>
            <a:r>
              <a:rPr lang="en-US" dirty="0" err="1" smtClean="0"/>
              <a:t>schoolMIPS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простое процессорное ядро для преподавания школьникам основ цифровой </a:t>
            </a:r>
            <a:r>
              <a:rPr lang="ru-RU" dirty="0" err="1" smtClean="0"/>
              <a:t>схемотехники</a:t>
            </a:r>
            <a:r>
              <a:rPr lang="ru-RU" dirty="0" smtClean="0"/>
              <a:t>, языков описания аппаратуры и использования ПЛИС</a:t>
            </a:r>
          </a:p>
          <a:p>
            <a:r>
              <a:rPr lang="ru-RU" dirty="0" smtClean="0"/>
              <a:t>написано</a:t>
            </a:r>
            <a:r>
              <a:rPr lang="en-US" dirty="0" smtClean="0"/>
              <a:t> </a:t>
            </a:r>
            <a:r>
              <a:rPr lang="ru-RU" dirty="0" smtClean="0"/>
              <a:t>на языке </a:t>
            </a:r>
            <a:r>
              <a:rPr lang="en-US" dirty="0" err="1" smtClean="0"/>
              <a:t>Verilog</a:t>
            </a:r>
            <a:endParaRPr lang="ru-RU" dirty="0" smtClean="0"/>
          </a:p>
          <a:p>
            <a:r>
              <a:rPr lang="ru-RU" dirty="0" smtClean="0"/>
              <a:t>реализует подмножество архитектуры </a:t>
            </a:r>
            <a:r>
              <a:rPr lang="en-US" dirty="0" smtClean="0"/>
              <a:t>MIPS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(8)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0418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58614"/>
            <a:ext cx="8856984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(9)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1442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(10)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2466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(11)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addu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3490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(12)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srl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011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39938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(13)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4514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(14)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5539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(15)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6563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6563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(16)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srl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011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7586" name="Visio" r:id="rId3" imgW="3893820" imgH="28317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(17)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beq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101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908175" y="2492896"/>
          <a:ext cx="5400675" cy="4419600"/>
        </p:xfrm>
        <a:graphic>
          <a:graphicData uri="http://schemas.openxmlformats.org/presentationml/2006/ole">
            <p:oleObj spid="_x0000_s40963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11560" y="1219200"/>
            <a:ext cx="5715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Микроархитектура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аппаратная реализация архитектуры в виде схемы</a:t>
            </a: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Процессор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sz="2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Тракт данных</a:t>
            </a: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ru-RU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функциональные блоки обработки и передачи данных (арифметико-логическое устройство, регистровый файл, мультиплексоры и т.д.)</a:t>
            </a:r>
            <a:endParaRPr kumimoji="0" lang="en-US" sz="2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ru-RU" sz="2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Устройство управления</a:t>
            </a: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ru-RU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формирует управляющие сигналы для функциональных блоков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618660" y="1219200"/>
          <a:ext cx="2222500" cy="4953000"/>
        </p:xfrm>
        <a:graphic>
          <a:graphicData uri="http://schemas.openxmlformats.org/presentationml/2006/ole">
            <p:oleObj spid="_x0000_s2050" name="VISIO" r:id="rId4" imgW="1871543" imgH="4161360" progId="Visio.Drawing.11">
              <p:embed/>
            </p:oleObj>
          </a:graphicData>
        </a:graphic>
      </p:graphicFrame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(18)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beq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68610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(19)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beq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8851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78851" name="Visio" r:id="rId3" imgW="3893696" imgH="2831760" progId="Visio.Drawing.11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496" y="3861048"/>
            <a:ext cx="2249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Rs != Rd =&gt; no branch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(20)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beq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79874" name="Visio" r:id="rId3" imgW="3893696" imgH="2831760" progId="Visio.Drawing.11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496" y="3861048"/>
            <a:ext cx="1989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Rs == Rd =&gt; branch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49006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Процессор </a:t>
            </a:r>
            <a:r>
              <a:rPr lang="en-US" sz="3400" dirty="0" err="1" smtClean="0"/>
              <a:t>schoolMIPS</a:t>
            </a:r>
            <a:r>
              <a:rPr lang="en-US" sz="3400" dirty="0" smtClean="0"/>
              <a:t>: </a:t>
            </a:r>
            <a:r>
              <a:rPr lang="ru-RU" sz="3400" dirty="0" smtClean="0"/>
              <a:t>сигналы управления</a:t>
            </a:r>
            <a:r>
              <a:rPr lang="en-US" sz="3400" dirty="0" smtClean="0"/>
              <a:t> (21)</a:t>
            </a:r>
            <a:endParaRPr lang="ru-RU" sz="3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620688"/>
          <a:ext cx="8712970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008112"/>
                <a:gridCol w="1129248"/>
                <a:gridCol w="818147"/>
                <a:gridCol w="1097280"/>
                <a:gridCol w="837398"/>
                <a:gridCol w="1014471"/>
                <a:gridCol w="792088"/>
                <a:gridCol w="12241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Instr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cmdOper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/>
                        <a:t>cmdFunc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/>
                        <a:t>branch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condZero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regDst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regWrite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aluSrc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 smtClean="0"/>
                        <a:t>aluControl</a:t>
                      </a:r>
                      <a:endParaRPr lang="ru-RU" sz="1600" b="1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addiu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001001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000</a:t>
                      </a:r>
                      <a:endParaRPr lang="ru-RU" dirty="0"/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addu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10000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srl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000000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000010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beq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000100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??????</a:t>
                      </a:r>
                      <a:endParaRPr lang="ru-RU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101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1908175" y="2465388"/>
          <a:ext cx="5400675" cy="4419600"/>
        </p:xfrm>
        <a:graphic>
          <a:graphicData uri="http://schemas.openxmlformats.org/presentationml/2006/ole">
            <p:oleObj spid="_x0000_s81922" name="Visio" r:id="rId3" imgW="3893696" imgH="28317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08504" cy="490066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Реализация </a:t>
            </a:r>
            <a:r>
              <a:rPr lang="en-US" sz="3200" dirty="0" err="1" smtClean="0"/>
              <a:t>schoolMIPS</a:t>
            </a:r>
            <a:r>
              <a:rPr lang="ru-RU" sz="3200" dirty="0" smtClean="0"/>
              <a:t>. Устройство управления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Интерфейс модуля. Сигналы ветвления </a:t>
            </a:r>
            <a:endParaRPr lang="ru-RU" sz="32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268760"/>
            <a:ext cx="77048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control unit (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95-134</a:t>
            </a:r>
            <a:r>
              <a:rPr lang="en-US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sm_control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[5:0]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cmdOper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[5:0]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cmdFunk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input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aluZero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regDst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regWrite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output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[2:0]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aluControl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branch;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reg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condZero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pcSrc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branch &amp; 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aluZero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condZero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@ (*)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...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ru-RU" dirty="0">
              <a:solidFill>
                <a:srgbClr val="3333CC"/>
              </a:solidFill>
            </a:endParaRPr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5177606" y="1340768"/>
          <a:ext cx="4074914" cy="1728192"/>
        </p:xfrm>
        <a:graphic>
          <a:graphicData uri="http://schemas.openxmlformats.org/presentationml/2006/ole">
            <p:oleObj spid="_x0000_s83970" name="Visio" r:id="rId4" imgW="2270197" imgH="85617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08504" cy="490066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Реализация </a:t>
            </a:r>
            <a:r>
              <a:rPr lang="en-US" sz="3200" dirty="0" err="1" smtClean="0"/>
              <a:t>schoolMIPS</a:t>
            </a:r>
            <a:r>
              <a:rPr lang="ru-RU" sz="3200" dirty="0" smtClean="0"/>
              <a:t>. Устройство управления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Управляющие сигналы</a:t>
            </a:r>
            <a:endParaRPr lang="ru-RU" sz="32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1052736"/>
            <a:ext cx="770485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 control unit (</a:t>
            </a:r>
            <a:r>
              <a:rPr lang="en-US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  <a:hlinkClick r:id="rId3"/>
              </a:rPr>
              <a:t>line 95-134</a:t>
            </a:r>
            <a:r>
              <a:rPr lang="en-US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en-US" sz="1600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module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sm_control</a:t>
            </a: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...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@ (*)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//control signals default values</a:t>
            </a:r>
            <a:endParaRPr lang="ru-RU" sz="1600" dirty="0" smtClean="0">
              <a:solidFill>
                <a:srgbClr val="00B05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branch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condZero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regDst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regWrite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aluSrc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1'b0;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aluControl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`ALU_ADD;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600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casez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 {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cmdOper,cmdFunk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} )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default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: 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{ `C_SPEC, `F_ADDU } :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begin </a:t>
            </a:r>
            <a:endParaRPr lang="ru-RU" sz="1600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               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regDst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1'b1;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               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regWrite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1'b1;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                      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aluControl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`ALU_ADD; 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                    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   ...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1600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endcase</a:t>
            </a:r>
            <a:endParaRPr lang="en-US" sz="1600" dirty="0" smtClean="0">
              <a:solidFill>
                <a:srgbClr val="3333CC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sz="16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</a:t>
            </a:r>
          </a:p>
          <a:p>
            <a:r>
              <a:rPr lang="en-US" sz="1600" dirty="0" err="1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endmodule</a:t>
            </a:r>
            <a:endParaRPr lang="ru-RU" sz="1600" dirty="0">
              <a:solidFill>
                <a:srgbClr val="3333CC"/>
              </a:solidFill>
            </a:endParaRPr>
          </a:p>
        </p:txBody>
      </p:sp>
      <p:graphicFrame>
        <p:nvGraphicFramePr>
          <p:cNvPr id="84996" name="Object 4"/>
          <p:cNvGraphicFramePr>
            <a:graphicFrameLocks noChangeAspect="1"/>
          </p:cNvGraphicFramePr>
          <p:nvPr/>
        </p:nvGraphicFramePr>
        <p:xfrm>
          <a:off x="5176838" y="1341438"/>
          <a:ext cx="4075112" cy="1727200"/>
        </p:xfrm>
        <a:graphic>
          <a:graphicData uri="http://schemas.openxmlformats.org/presentationml/2006/ole">
            <p:oleObj spid="_x0000_s84996" name="Visio" r:id="rId4" imgW="2270197" imgH="85617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2074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Реализация </a:t>
            </a:r>
            <a:r>
              <a:rPr lang="en-US" sz="3600" dirty="0" err="1" smtClean="0"/>
              <a:t>schoolMIPS</a:t>
            </a:r>
            <a:r>
              <a:rPr lang="en-US" sz="3600" dirty="0" smtClean="0"/>
              <a:t> </a:t>
            </a:r>
            <a:r>
              <a:rPr lang="ru-RU" sz="3600" dirty="0" smtClean="0"/>
              <a:t>на отладочной плате</a:t>
            </a:r>
            <a:endParaRPr lang="ru-RU" sz="3600" dirty="0"/>
          </a:p>
        </p:txBody>
      </p:sp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395536" y="1196752"/>
          <a:ext cx="8352928" cy="4968552"/>
        </p:xfrm>
        <a:graphic>
          <a:graphicData uri="http://schemas.openxmlformats.org/presentationml/2006/ole">
            <p:oleObj spid="_x0000_s101378" name="Visio" r:id="rId3" imgW="3719703" imgH="2069795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Программирование </a:t>
            </a:r>
            <a:r>
              <a:rPr lang="en-US" dirty="0" err="1" smtClean="0"/>
              <a:t>schoolMIPS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ASM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binary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HEX file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SOF file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chip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79712" y="1700808"/>
            <a:ext cx="66967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/>
              <a:t> </a:t>
            </a:r>
            <a:r>
              <a:rPr lang="en-US" sz="3600" dirty="0" err="1" smtClean="0"/>
              <a:t>gcc</a:t>
            </a:r>
            <a:r>
              <a:rPr lang="en-US" sz="3600" dirty="0" smtClean="0"/>
              <a:t> (MIPS </a:t>
            </a:r>
            <a:r>
              <a:rPr lang="en-US" sz="3600" dirty="0" err="1" smtClean="0"/>
              <a:t>toolchain</a:t>
            </a:r>
            <a:r>
              <a:rPr lang="en-US" sz="3600" dirty="0" smtClean="0"/>
              <a:t>)</a:t>
            </a:r>
          </a:p>
          <a:p>
            <a:endParaRPr lang="en-US" sz="3600" dirty="0" smtClean="0"/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 BIN2HEX converter</a:t>
            </a:r>
          </a:p>
          <a:p>
            <a:endParaRPr lang="en-US" sz="3600" dirty="0" smtClean="0"/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 synthesis tool (</a:t>
            </a:r>
            <a:r>
              <a:rPr lang="en-US" sz="3600" dirty="0" err="1" smtClean="0"/>
              <a:t>Quartus</a:t>
            </a:r>
            <a:r>
              <a:rPr lang="en-US" sz="3600" dirty="0" smtClean="0"/>
              <a:t> Prime)</a:t>
            </a:r>
          </a:p>
          <a:p>
            <a:endParaRPr lang="en-US" sz="3600" dirty="0" smtClean="0"/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 programmer (</a:t>
            </a:r>
            <a:r>
              <a:rPr lang="en-US" sz="3600" dirty="0" err="1" smtClean="0"/>
              <a:t>Quartus</a:t>
            </a:r>
            <a:r>
              <a:rPr lang="en-US" sz="3600" dirty="0" smtClean="0"/>
              <a:t> Prime)</a:t>
            </a:r>
            <a:endParaRPr lang="ru-RU" sz="3600" dirty="0"/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3648" y="5949280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 см. Руководство пользователя</a:t>
            </a:r>
            <a:endParaRPr lang="ru-RU" sz="4000" i="1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Программа на ассемблере </a:t>
            </a:r>
            <a:r>
              <a:rPr lang="en-US" dirty="0" smtClean="0"/>
              <a:t>MIPS 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ASM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binary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HEX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SOF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908721"/>
            <a:ext cx="55983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r>
              <a:rPr lang="fr-FR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# program/01_fibonacci/</a:t>
            </a:r>
            <a:r>
              <a:rPr lang="fr-FR" dirty="0" err="1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main.S</a:t>
            </a:r>
            <a:r>
              <a:rPr lang="fr-FR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 (line 3-13)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r>
              <a:rPr lang="fr-FR" dirty="0" smtClean="0">
                <a:latin typeface="Consolas" pitchFamily="49" charset="0"/>
                <a:cs typeface="Consolas" pitchFamily="49" charset="0"/>
              </a:rPr>
              <a:t>          </a:t>
            </a:r>
            <a:r>
              <a:rPr lang="fr-FR" dirty="0" smtClean="0">
                <a:solidFill>
                  <a:srgbClr val="7030A0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fr-FR" dirty="0" err="1" smtClean="0">
                <a:solidFill>
                  <a:srgbClr val="7030A0"/>
                </a:solidFill>
                <a:latin typeface="Consolas" pitchFamily="49" charset="0"/>
                <a:cs typeface="Consolas" pitchFamily="49" charset="0"/>
              </a:rPr>
              <a:t>text</a:t>
            </a:r>
            <a:endParaRPr lang="fr-FR" dirty="0" smtClean="0">
              <a:solidFill>
                <a:srgbClr val="7030A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start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: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move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$0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li  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move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$v0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fibonacci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addu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move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$v0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addu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move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$v0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fr-FR" dirty="0" smtClean="0">
                <a:solidFill>
                  <a:srgbClr val="00B0F0"/>
                </a:solidFill>
                <a:latin typeface="Consolas" pitchFamily="49" charset="0"/>
                <a:cs typeface="Consolas" pitchFamily="49" charset="0"/>
              </a:rPr>
              <a:t>$t1</a:t>
            </a: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latin typeface="Consolas" pitchFamily="49" charset="0"/>
                <a:cs typeface="Consolas" pitchFamily="49" charset="0"/>
              </a:rPr>
              <a:t>b</a:t>
            </a:r>
            <a:r>
              <a:rPr lang="fr-FR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fr-FR" dirty="0" err="1" smtClean="0">
                <a:latin typeface="Consolas" pitchFamily="49" charset="0"/>
                <a:cs typeface="Consolas" pitchFamily="49" charset="0"/>
              </a:rPr>
              <a:t>fibonacci</a:t>
            </a:r>
            <a:endParaRPr lang="fr-FR" dirty="0" smtClean="0">
              <a:latin typeface="Consolas" pitchFamily="49" charset="0"/>
              <a:cs typeface="Consolas" pitchFamily="49" charset="0"/>
            </a:endParaRPr>
          </a:p>
          <a:p>
            <a:r>
              <a:rPr lang="fr-FR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fr-FR" dirty="0" smtClean="0">
                <a:latin typeface="Consolas" pitchFamily="49" charset="0"/>
                <a:cs typeface="Consolas" pitchFamily="49" charset="0"/>
              </a:rPr>
            </a:br>
            <a:endParaRPr lang="fr-FR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4427984" y="4941168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27784" y="5733256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/>
              <a:t>gcc</a:t>
            </a:r>
            <a:r>
              <a:rPr lang="en-US" sz="3200" dirty="0" smtClean="0"/>
              <a:t> (MIPS </a:t>
            </a:r>
            <a:r>
              <a:rPr lang="en-US" sz="3200" dirty="0" err="1" smtClean="0"/>
              <a:t>toolchain</a:t>
            </a:r>
            <a:r>
              <a:rPr lang="en-US" sz="3200" dirty="0" smtClean="0"/>
              <a:t>)</a:t>
            </a:r>
            <a:endParaRPr lang="ru-RU" sz="32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Бинарный исполняемый файл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ASM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binary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HEX file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SOF file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098401"/>
            <a:ext cx="68675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Стрелка вниз 12"/>
          <p:cNvSpPr/>
          <p:nvPr/>
        </p:nvSpPr>
        <p:spPr>
          <a:xfrm>
            <a:off x="4427984" y="5085184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15816" y="5733256"/>
            <a:ext cx="3384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BIN2HEX converter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dirty="0" err="1" smtClean="0"/>
              <a:t>Микроархитектура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/>
              <a:t>Возможны несколько аппаратных реализаций одной и той же архитектуры</a:t>
            </a:r>
            <a:r>
              <a:rPr lang="en-US" dirty="0" smtClean="0"/>
              <a:t>:</a:t>
            </a:r>
          </a:p>
          <a:p>
            <a:pPr lvl="1">
              <a:lnSpc>
                <a:spcPct val="90000"/>
              </a:lnSpc>
            </a:pPr>
            <a:r>
              <a:rPr lang="ru-RU" b="1" dirty="0" err="1" smtClean="0">
                <a:solidFill>
                  <a:schemeClr val="accent1"/>
                </a:solidFill>
              </a:rPr>
              <a:t>Однотактная</a:t>
            </a:r>
            <a:r>
              <a:rPr lang="ru-RU" b="1" dirty="0" smtClean="0">
                <a:solidFill>
                  <a:schemeClr val="accent1"/>
                </a:solidFill>
              </a:rPr>
              <a:t> реализация</a:t>
            </a:r>
            <a:r>
              <a:rPr lang="en-US" b="1" dirty="0" smtClean="0">
                <a:solidFill>
                  <a:schemeClr val="accent1"/>
                </a:solidFill>
              </a:rPr>
              <a:t>:</a:t>
            </a:r>
            <a:r>
              <a:rPr lang="en-US" dirty="0" smtClean="0"/>
              <a:t> </a:t>
            </a:r>
            <a:r>
              <a:rPr lang="ru-RU" dirty="0" smtClean="0"/>
              <a:t>каждая инструкция выполняется за один такт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ru-RU" b="1" dirty="0" err="1" smtClean="0">
                <a:solidFill>
                  <a:schemeClr val="accent1"/>
                </a:solidFill>
              </a:rPr>
              <a:t>Многотактная</a:t>
            </a:r>
            <a:r>
              <a:rPr lang="ru-RU" b="1" dirty="0" smtClean="0">
                <a:solidFill>
                  <a:schemeClr val="accent1"/>
                </a:solidFill>
              </a:rPr>
              <a:t> реализация</a:t>
            </a:r>
            <a:r>
              <a:rPr lang="en-US" b="1" dirty="0" smtClean="0">
                <a:solidFill>
                  <a:schemeClr val="accent1"/>
                </a:solidFill>
              </a:rPr>
              <a:t>:</a:t>
            </a:r>
            <a:r>
              <a:rPr lang="en-US" dirty="0" smtClean="0"/>
              <a:t> </a:t>
            </a:r>
            <a:r>
              <a:rPr lang="ru-RU" dirty="0" smtClean="0"/>
              <a:t>каждая инструкция разбивается на несколько шагов и выполняется за несколько тактов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ru-RU" b="1" dirty="0" smtClean="0">
                <a:solidFill>
                  <a:schemeClr val="accent1"/>
                </a:solidFill>
              </a:rPr>
              <a:t>Конвейерная реализация</a:t>
            </a:r>
            <a:r>
              <a:rPr lang="en-US" b="1" dirty="0" smtClean="0">
                <a:solidFill>
                  <a:schemeClr val="accent1"/>
                </a:solidFill>
              </a:rPr>
              <a:t>:</a:t>
            </a:r>
            <a:r>
              <a:rPr lang="en-US" dirty="0" smtClean="0"/>
              <a:t> </a:t>
            </a:r>
            <a:r>
              <a:rPr lang="ru-RU" dirty="0" smtClean="0"/>
              <a:t>каждая инструкция разбивается на несколько шагов</a:t>
            </a:r>
            <a:r>
              <a:rPr lang="en-US" dirty="0" smtClean="0"/>
              <a:t> </a:t>
            </a:r>
            <a:r>
              <a:rPr lang="ru-RU" dirty="0" smtClean="0"/>
              <a:t>и несколько инструкций выполняются одновременно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HEX-</a:t>
            </a:r>
            <a:r>
              <a:rPr lang="ru-RU" dirty="0" smtClean="0"/>
              <a:t>файл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ASM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binary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HEX file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SOF file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923928" y="5085184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5733256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synthesis tool (</a:t>
            </a:r>
            <a:r>
              <a:rPr lang="en-US" sz="3200" dirty="0" err="1" smtClean="0"/>
              <a:t>Quartus</a:t>
            </a:r>
            <a:r>
              <a:rPr lang="en-US" sz="3200" dirty="0" smtClean="0"/>
              <a:t> Prime)</a:t>
            </a:r>
            <a:endParaRPr lang="ru-RU" sz="3200" dirty="0"/>
          </a:p>
        </p:txBody>
      </p:sp>
      <p:sp>
        <p:nvSpPr>
          <p:cNvPr id="15" name="Вертикальный свиток 14"/>
          <p:cNvSpPr/>
          <p:nvPr/>
        </p:nvSpPr>
        <p:spPr>
          <a:xfrm>
            <a:off x="5940152" y="1124744"/>
            <a:ext cx="2808312" cy="3744416"/>
          </a:xfrm>
          <a:prstGeom prst="verticalScroll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*.</a:t>
            </a:r>
            <a:r>
              <a:rPr lang="en-US" b="1" dirty="0" smtClean="0">
                <a:solidFill>
                  <a:schemeClr val="tx1"/>
                </a:solidFill>
              </a:rPr>
              <a:t>v, *.</a:t>
            </a:r>
            <a:r>
              <a:rPr lang="en-US" b="1" dirty="0" err="1" smtClean="0">
                <a:solidFill>
                  <a:schemeClr val="tx1"/>
                </a:solidFill>
              </a:rPr>
              <a:t>vh</a:t>
            </a:r>
            <a:endParaRPr lang="en-US" b="1" dirty="0" smtClean="0">
              <a:solidFill>
                <a:schemeClr val="tx1"/>
              </a:solidFill>
            </a:endParaRPr>
          </a:p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Verilog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Sources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6948264" y="5085184"/>
            <a:ext cx="360040" cy="648072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Вертикальный свиток 21"/>
          <p:cNvSpPr/>
          <p:nvPr/>
        </p:nvSpPr>
        <p:spPr>
          <a:xfrm>
            <a:off x="2843808" y="3645024"/>
            <a:ext cx="2448272" cy="1224136"/>
          </a:xfrm>
          <a:prstGeom prst="verticalScroll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sm_rom.v</a:t>
            </a:r>
            <a:endParaRPr lang="en-US" b="1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$</a:t>
            </a:r>
            <a:r>
              <a:rPr lang="en-US" dirty="0" err="1" smtClean="0">
                <a:solidFill>
                  <a:schemeClr val="tx1"/>
                </a:solidFill>
              </a:rPr>
              <a:t>readmemh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(…);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96752"/>
            <a:ext cx="2304256" cy="159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трелка вниз 22"/>
          <p:cNvSpPr/>
          <p:nvPr/>
        </p:nvSpPr>
        <p:spPr>
          <a:xfrm>
            <a:off x="3923928" y="2967924"/>
            <a:ext cx="36004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Файл конфигурации ПЛИС</a:t>
            </a: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ASM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binary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HEX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SOF file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6749" y="1268760"/>
            <a:ext cx="6171675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562074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Отладочная плата ПЛИС с загруженной конфигурацией</a:t>
            </a:r>
            <a:endParaRPr lang="ru-RU" sz="3600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98368" y="1340768"/>
            <a:ext cx="1033272" cy="864096"/>
          </a:xfrm>
          <a:prstGeom prst="verticalScroll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ASM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5232" y="242088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ELF</a:t>
            </a:r>
          </a:p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binary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5232" y="3501008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HEX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3528" y="4509120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SOF file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23528" y="5517232"/>
            <a:ext cx="914400" cy="8640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FPGA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chip</a:t>
            </a:r>
          </a:p>
        </p:txBody>
      </p:sp>
      <p:sp>
        <p:nvSpPr>
          <p:cNvPr id="18" name="Круговая стрелка 17"/>
          <p:cNvSpPr/>
          <p:nvPr/>
        </p:nvSpPr>
        <p:spPr>
          <a:xfrm rot="5400000">
            <a:off x="1079612" y="1916832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5400000">
            <a:off x="1079612" y="3032956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5400000">
            <a:off x="1079612" y="404106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5400000">
            <a:off x="1079612" y="5121188"/>
            <a:ext cx="648072" cy="720080"/>
          </a:xfrm>
          <a:prstGeom prst="circularArrow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6258" name="Picture 2" descr="https://www.altera.com/content/dam/altera-www/global/en_US/images/products/devices/max10/frontSh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84784"/>
            <a:ext cx="5992611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Что дальше?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учебник «Цифровая </a:t>
            </a:r>
            <a:r>
              <a:rPr lang="ru-RU" dirty="0" err="1" smtClean="0"/>
              <a:t>схемотехника</a:t>
            </a:r>
            <a:r>
              <a:rPr lang="ru-RU" dirty="0" smtClean="0"/>
              <a:t> и архитектура компьютера» авторов Дэвида Харриса и Сары Харрис. Бесплатный русский перевод второго издания этого учебника можно загрузить с сайта</a:t>
            </a:r>
            <a:r>
              <a:rPr lang="en-US" dirty="0" smtClean="0"/>
              <a:t> </a:t>
            </a:r>
            <a:r>
              <a:rPr lang="ru-RU" dirty="0" smtClean="0"/>
              <a:t>компании </a:t>
            </a:r>
            <a:r>
              <a:rPr lang="en-US" dirty="0" smtClean="0"/>
              <a:t>Imagination Technologies</a:t>
            </a:r>
            <a:r>
              <a:rPr lang="ru-RU" dirty="0" smtClean="0"/>
              <a:t> (</a:t>
            </a:r>
            <a:r>
              <a:rPr lang="en-US" dirty="0" smtClean="0">
                <a:hlinkClick r:id="rId2"/>
              </a:rPr>
              <a:t>link</a:t>
            </a:r>
            <a:r>
              <a:rPr lang="ru-RU" dirty="0" smtClean="0"/>
              <a:t>)</a:t>
            </a:r>
            <a:endParaRPr lang="en-US" dirty="0" smtClean="0"/>
          </a:p>
          <a:p>
            <a:r>
              <a:rPr lang="ru-RU" dirty="0" smtClean="0"/>
              <a:t>процессор </a:t>
            </a:r>
            <a:r>
              <a:rPr lang="en-US" dirty="0" smtClean="0"/>
              <a:t>MIPSfpga – </a:t>
            </a:r>
            <a:r>
              <a:rPr lang="ru-RU" dirty="0" smtClean="0"/>
              <a:t>промышленное процессорное ядро, исходный код которого доступен под академической лицензией</a:t>
            </a:r>
            <a:r>
              <a:rPr lang="en-US" dirty="0" smtClean="0"/>
              <a:t> </a:t>
            </a:r>
            <a:r>
              <a:rPr lang="ru-RU" dirty="0" smtClean="0"/>
              <a:t>в рамках </a:t>
            </a:r>
            <a:r>
              <a:rPr lang="en-US" dirty="0" smtClean="0"/>
              <a:t>Imagination University </a:t>
            </a:r>
            <a:r>
              <a:rPr lang="en-US" dirty="0" err="1" smtClean="0"/>
              <a:t>Programme</a:t>
            </a:r>
            <a:r>
              <a:rPr lang="ru-RU" dirty="0" smtClean="0"/>
              <a:t> (</a:t>
            </a:r>
            <a:r>
              <a:rPr lang="en-US" dirty="0" smtClean="0">
                <a:hlinkClick r:id="rId3"/>
              </a:rPr>
              <a:t>link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3568" y="234888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noProof="0" dirty="0" smtClean="0">
                <a:latin typeface="+mj-lt"/>
                <a:ea typeface="+mj-ea"/>
                <a:cs typeface="+mj-cs"/>
              </a:rPr>
              <a:t>Ваши вопросы?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MIPS</a:t>
            </a:r>
            <a:r>
              <a:rPr lang="ru-RU" dirty="0" smtClean="0"/>
              <a:t> процессор </a:t>
            </a:r>
            <a:r>
              <a:rPr lang="en-US" dirty="0" err="1" smtClean="0"/>
              <a:t>schoolMIPS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Однотактная</a:t>
            </a:r>
            <a:r>
              <a:rPr lang="ru-RU" dirty="0" smtClean="0"/>
              <a:t> реализация</a:t>
            </a:r>
          </a:p>
          <a:p>
            <a:r>
              <a:rPr lang="ru-RU" dirty="0" smtClean="0"/>
              <a:t>Отсутствует память данных</a:t>
            </a:r>
          </a:p>
          <a:p>
            <a:r>
              <a:rPr lang="ru-RU" dirty="0" smtClean="0"/>
              <a:t>Словная адресация памяти инструкций</a:t>
            </a:r>
          </a:p>
          <a:p>
            <a:r>
              <a:rPr lang="ru-RU" dirty="0" smtClean="0"/>
              <a:t>Инструкции:</a:t>
            </a:r>
          </a:p>
          <a:p>
            <a:pPr lvl="1"/>
            <a:r>
              <a:rPr lang="en-US" dirty="0" smtClean="0"/>
              <a:t>R-</a:t>
            </a:r>
            <a:r>
              <a:rPr lang="ru-RU" dirty="0" smtClean="0"/>
              <a:t>типа </a:t>
            </a:r>
            <a:r>
              <a:rPr lang="en-US" dirty="0" smtClean="0"/>
              <a:t>(</a:t>
            </a:r>
            <a:r>
              <a:rPr lang="ru-RU" dirty="0" smtClean="0"/>
              <a:t>оба аргумента хранятся в регистрах):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addu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or,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sltu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subu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I-</a:t>
            </a:r>
            <a:r>
              <a:rPr lang="ru-RU" dirty="0" smtClean="0"/>
              <a:t>типа (один из аргументов - константа):</a:t>
            </a:r>
            <a:br>
              <a:rPr lang="ru-RU" dirty="0" smtClean="0"/>
            </a:br>
            <a:r>
              <a:rPr lang="en-US" dirty="0" err="1" smtClean="0">
                <a:latin typeface="Consolas" pitchFamily="49" charset="0"/>
                <a:cs typeface="Consolas" pitchFamily="49" charset="0"/>
              </a:rPr>
              <a:t>addiu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lui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I-</a:t>
            </a:r>
            <a:r>
              <a:rPr lang="ru-RU" dirty="0" smtClean="0"/>
              <a:t>типа (инструкции ветвления): </a:t>
            </a:r>
            <a:br>
              <a:rPr lang="ru-RU" dirty="0" smtClean="0"/>
            </a:br>
            <a:r>
              <a:rPr lang="en-US" dirty="0" err="1" smtClean="0">
                <a:latin typeface="Consolas" pitchFamily="49" charset="0"/>
                <a:cs typeface="Consolas" pitchFamily="49" charset="0"/>
              </a:rPr>
              <a:t>beq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bne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ru-RU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Архитектурное состояние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/>
              <a:t>Определяется</a:t>
            </a:r>
            <a:r>
              <a:rPr lang="en-US" dirty="0" smtClean="0"/>
              <a:t>:</a:t>
            </a:r>
          </a:p>
          <a:p>
            <a:pPr lvl="1">
              <a:lnSpc>
                <a:spcPct val="90000"/>
              </a:lnSpc>
            </a:pPr>
            <a:r>
              <a:rPr lang="ru-RU" dirty="0" smtClean="0"/>
              <a:t>Содержимым счетчика команд (</a:t>
            </a:r>
            <a:r>
              <a:rPr lang="en-US" dirty="0" smtClean="0"/>
              <a:t>PC</a:t>
            </a:r>
            <a:r>
              <a:rPr lang="ru-RU" dirty="0" smtClean="0"/>
              <a:t>)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ru-RU" dirty="0" smtClean="0"/>
              <a:t>Содержимым </a:t>
            </a:r>
            <a:r>
              <a:rPr lang="en-US" dirty="0" smtClean="0"/>
              <a:t>32</a:t>
            </a:r>
            <a:r>
              <a:rPr lang="ru-RU" dirty="0" smtClean="0"/>
              <a:t>-</a:t>
            </a:r>
            <a:r>
              <a:rPr lang="ru-RU" dirty="0" err="1" smtClean="0"/>
              <a:t>х</a:t>
            </a:r>
            <a:r>
              <a:rPr lang="en-US" dirty="0" smtClean="0"/>
              <a:t> </a:t>
            </a:r>
            <a:r>
              <a:rPr lang="ru-RU" dirty="0" smtClean="0"/>
              <a:t>регистров общего назначения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ru-RU" dirty="0" smtClean="0"/>
              <a:t>Содержимым памяти (команд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, данных</a:t>
            </a:r>
            <a:r>
              <a:rPr lang="ru-RU" dirty="0" smtClean="0"/>
              <a:t>)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Элементы, хранящие состояние MIPS</a:t>
            </a:r>
            <a:endParaRPr lang="ru-RU" dirty="0"/>
          </a:p>
        </p:txBody>
      </p:sp>
      <p:graphicFrame>
        <p:nvGraphicFramePr>
          <p:cNvPr id="3074" name="Object 2"/>
          <p:cNvGraphicFramePr>
            <a:graphicFrameLocks noGrp="1" noChangeAspect="1"/>
          </p:cNvGraphicFramePr>
          <p:nvPr/>
        </p:nvGraphicFramePr>
        <p:xfrm>
          <a:off x="395536" y="1916832"/>
          <a:ext cx="8497887" cy="2387600"/>
        </p:xfrm>
        <a:graphic>
          <a:graphicData uri="http://schemas.openxmlformats.org/presentationml/2006/ole">
            <p:oleObj spid="_x0000_s3074" name="Visio" r:id="rId3" imgW="3486150" imgH="978611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1247</TotalTime>
  <Words>2726</Words>
  <Application>Microsoft Office PowerPoint</Application>
  <PresentationFormat>Экран (4:3)</PresentationFormat>
  <Paragraphs>1085</Paragraphs>
  <Slides>64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64</vt:i4>
      </vt:variant>
    </vt:vector>
  </HeadingPairs>
  <TitlesOfParts>
    <vt:vector size="67" baseType="lpstr">
      <vt:lpstr>Тема Office</vt:lpstr>
      <vt:lpstr>VISIO</vt:lpstr>
      <vt:lpstr>Visio</vt:lpstr>
      <vt:lpstr>Процессорное ядро  schoolMIPS</vt:lpstr>
      <vt:lpstr>Слайд 2</vt:lpstr>
      <vt:lpstr>Благодарности</vt:lpstr>
      <vt:lpstr>Что такое schoolMIPS</vt:lpstr>
      <vt:lpstr>Введение</vt:lpstr>
      <vt:lpstr>Микроархитектура</vt:lpstr>
      <vt:lpstr>MIPS процессор schoolMIPS</vt:lpstr>
      <vt:lpstr>Архитектурное состояние</vt:lpstr>
      <vt:lpstr>Элементы, хранящие состояние MIPS</vt:lpstr>
      <vt:lpstr>Процессор schoolMIPS: инструкция addiu</vt:lpstr>
      <vt:lpstr>Процессор schoolMIPS: инструкция addiu</vt:lpstr>
      <vt:lpstr>Процессор schoolMIPS: инструкция addiu</vt:lpstr>
      <vt:lpstr>Процессор schoolMIPS: инструкция addiu</vt:lpstr>
      <vt:lpstr>Процессор schoolMIPS: инструкция addiu</vt:lpstr>
      <vt:lpstr>Процессор schoolMIPS: инструкция addiu</vt:lpstr>
      <vt:lpstr>Процессор schoolMIPS: инструкция addu</vt:lpstr>
      <vt:lpstr>Процессор schoolMIPS: инструкция addu</vt:lpstr>
      <vt:lpstr>Процессор schoolMIPS: инструкция addu</vt:lpstr>
      <vt:lpstr>Процессор schoolMIPS: инструкция srl</vt:lpstr>
      <vt:lpstr>Процессор schoolMIPS: инструкция beq</vt:lpstr>
      <vt:lpstr>Процессор schoolMIPS: инструкция beq</vt:lpstr>
      <vt:lpstr>Процессор schoolMIPS. Итоговая схема</vt:lpstr>
      <vt:lpstr>Процессор schoolMIPS. Итоговый состав</vt:lpstr>
      <vt:lpstr>Реализация schoolMIPS. Счетчик команд </vt:lpstr>
      <vt:lpstr>Реализация schoolMIPS. Память инструкций</vt:lpstr>
      <vt:lpstr>Реализация schoolMIPS. Регистровый файл</vt:lpstr>
      <vt:lpstr>Реализация schoolMIPS. Операции ALU</vt:lpstr>
      <vt:lpstr>Реализация schoolMIPS. ALU</vt:lpstr>
      <vt:lpstr>Реализация schoolMIPS.  Сумматоры и блок расширения знака</vt:lpstr>
      <vt:lpstr>Реализация schoolMIPS. Мультиплексоры</vt:lpstr>
      <vt:lpstr>Реализация schoolMIPS. Инструкции I-типа </vt:lpstr>
      <vt:lpstr>Реализация schoolMIPS. Инструкции R-типа </vt:lpstr>
      <vt:lpstr>Реализация schoolMIPS: сигналы управления (1)</vt:lpstr>
      <vt:lpstr>Процессор schoolMIPS: сигналы управления (2)</vt:lpstr>
      <vt:lpstr>Процессор schoolMIPS: сигналы управления (3)</vt:lpstr>
      <vt:lpstr>Процессор schoolMIPS: сигналы управления (4)</vt:lpstr>
      <vt:lpstr>Процессор schoolMIPS: сигналы управления (5)</vt:lpstr>
      <vt:lpstr>Процессор schoolMIPS: сигналы управления (6)</vt:lpstr>
      <vt:lpstr>Процессор schoolMIPS: сигналы управления (7)</vt:lpstr>
      <vt:lpstr>Процессор schoolMIPS: сигналы управления (8)</vt:lpstr>
      <vt:lpstr>Процессор schoolMIPS: сигналы управления (9)</vt:lpstr>
      <vt:lpstr>Процессор schoolMIPS: сигналы управления (10)</vt:lpstr>
      <vt:lpstr>Процессор schoolMIPS: сигналы управления (11)</vt:lpstr>
      <vt:lpstr>Процессор schoolMIPS: сигналы управления (12)</vt:lpstr>
      <vt:lpstr>Процессор schoolMIPS: сигналы управления (13)</vt:lpstr>
      <vt:lpstr>Процессор schoolMIPS: сигналы управления (14)</vt:lpstr>
      <vt:lpstr>Процессор schoolMIPS: сигналы управления (15)</vt:lpstr>
      <vt:lpstr>Процессор schoolMIPS: сигналы управления (16)</vt:lpstr>
      <vt:lpstr>Процессор schoolMIPS: сигналы управления (17)</vt:lpstr>
      <vt:lpstr>Процессор schoolMIPS: сигналы управления (18)</vt:lpstr>
      <vt:lpstr>Процессор schoolMIPS: сигналы управления (19)</vt:lpstr>
      <vt:lpstr>Процессор schoolMIPS: сигналы управления (20)</vt:lpstr>
      <vt:lpstr>Процессор schoolMIPS: сигналы управления (21)</vt:lpstr>
      <vt:lpstr>Реализация schoolMIPS. Устройство управления Интерфейс модуля. Сигналы ветвления </vt:lpstr>
      <vt:lpstr>Реализация schoolMIPS. Устройство управления Управляющие сигналы</vt:lpstr>
      <vt:lpstr>Реализация schoolMIPS на отладочной плате</vt:lpstr>
      <vt:lpstr>Программирование schoolMIPS</vt:lpstr>
      <vt:lpstr>Программа на ассемблере MIPS </vt:lpstr>
      <vt:lpstr>Бинарный исполняемый файл</vt:lpstr>
      <vt:lpstr>HEX-файл</vt:lpstr>
      <vt:lpstr>Файл конфигурации ПЛИС</vt:lpstr>
      <vt:lpstr>Отладочная плата ПЛИС с загруженной конфигурацией</vt:lpstr>
      <vt:lpstr>Что дальше?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stas</dc:creator>
  <cp:lastModifiedBy>Stas</cp:lastModifiedBy>
  <cp:revision>548</cp:revision>
  <dcterms:created xsi:type="dcterms:W3CDTF">2017-07-07T14:07:24Z</dcterms:created>
  <dcterms:modified xsi:type="dcterms:W3CDTF">2017-09-22T15:32:11Z</dcterms:modified>
</cp:coreProperties>
</file>