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62" r:id="rId4"/>
    <p:sldId id="260" r:id="rId5"/>
    <p:sldId id="263" r:id="rId6"/>
    <p:sldId id="261" r:id="rId7"/>
    <p:sldId id="277" r:id="rId8"/>
    <p:sldId id="279" r:id="rId9"/>
    <p:sldId id="278" r:id="rId10"/>
    <p:sldId id="276" r:id="rId11"/>
    <p:sldId id="275" r:id="rId12"/>
    <p:sldId id="274" r:id="rId13"/>
    <p:sldId id="273" r:id="rId14"/>
    <p:sldId id="272" r:id="rId15"/>
    <p:sldId id="271" r:id="rId16"/>
    <p:sldId id="267" r:id="rId17"/>
    <p:sldId id="266" r:id="rId18"/>
    <p:sldId id="283" r:id="rId19"/>
    <p:sldId id="290" r:id="rId20"/>
    <p:sldId id="281" r:id="rId21"/>
    <p:sldId id="280" r:id="rId22"/>
    <p:sldId id="284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660"/>
  </p:normalViewPr>
  <p:slideViewPr>
    <p:cSldViewPr>
      <p:cViewPr varScale="1">
        <p:scale>
          <a:sx n="98" d="100"/>
          <a:sy n="98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7E129-A9F6-4D52-B2C5-F514F0F35E6E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47D87-8E98-4A38-BA9B-67A0EFEFC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Процессорное ядро </a:t>
            </a:r>
            <a:br>
              <a:rPr lang="ru-RU" sz="6600" dirty="0" smtClean="0"/>
            </a:br>
            <a:r>
              <a:rPr lang="ru-RU" sz="6600" dirty="0" err="1" smtClean="0"/>
              <a:t>schoolMIPS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05496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Young Russian Chip Architects summer school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8674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77768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4</a:t>
            </a:r>
            <a:r>
              <a:rPr lang="en-US" sz="2800" b="1" dirty="0" smtClean="0">
                <a:solidFill>
                  <a:schemeClr val="accent1"/>
                </a:solidFill>
              </a:rPr>
              <a:t>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вычисление результата арифметической операции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Add Immediate,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Immediate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31  </a:t>
                      </a:r>
                      <a:r>
                        <a:rPr lang="en-US" b="1" dirty="0" smtClean="0">
                          <a:solidFill>
                            <a:srgbClr val="3333CC"/>
                          </a:solidFill>
                        </a:rPr>
                        <a:t>op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26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rt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en-US" dirty="0" smtClean="0"/>
                        <a:t>               </a:t>
                      </a:r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             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7650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777686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5</a:t>
            </a:r>
            <a:r>
              <a:rPr lang="en-US" sz="2800" b="1" dirty="0" smtClean="0">
                <a:solidFill>
                  <a:schemeClr val="accent1"/>
                </a:solidFill>
              </a:rPr>
              <a:t>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запись результата вычислений в регистр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Add Immediate, </a:t>
                      </a:r>
                      <a:r>
                        <a:rPr lang="en-US" b="0" baseline="0" dirty="0" err="1" smtClean="0">
                          <a:solidFill>
                            <a:srgbClr val="3333CC"/>
                          </a:solidFill>
                        </a:rPr>
                        <a:t>r</a:t>
                      </a:r>
                      <a:r>
                        <a:rPr lang="en-US" sz="1800" b="0" kern="1200" dirty="0" err="1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b="0" kern="120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 =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Immediate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20   </a:t>
                      </a:r>
                      <a:r>
                        <a:rPr lang="en-US" b="1" dirty="0" err="1" smtClean="0">
                          <a:solidFill>
                            <a:srgbClr val="3333CC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16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en-US" dirty="0" smtClean="0"/>
                        <a:t>               </a:t>
                      </a:r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             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6626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8136904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6</a:t>
            </a:r>
            <a:r>
              <a:rPr lang="en-US" sz="2800" b="1" dirty="0" smtClean="0">
                <a:solidFill>
                  <a:schemeClr val="accent1"/>
                </a:solidFill>
              </a:rPr>
              <a:t>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вычисление адреса следующей инструкции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addu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5602" name="Visio" r:id="rId3" imgW="4077387" imgH="2849580" progId="Visio.Drawing.11">
              <p:embed/>
            </p:oleObj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5949280"/>
          <a:ext cx="66247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997866"/>
                <a:gridCol w="1130983"/>
                <a:gridCol w="1130983"/>
              </a:tblGrid>
              <a:tr h="288032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Unsigned,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rd =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1800" b="1" kern="1200" baseline="0" dirty="0" err="1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20   </a:t>
                      </a:r>
                      <a:r>
                        <a:rPr lang="en-US" b="1" dirty="0" err="1" smtClean="0">
                          <a:solidFill>
                            <a:srgbClr val="3333CC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16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11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funct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836712"/>
            <a:ext cx="867645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считывание операнда </a:t>
            </a:r>
            <a:r>
              <a:rPr lang="en-US" sz="2800" dirty="0" smtClean="0"/>
              <a:t>2</a:t>
            </a:r>
            <a:r>
              <a:rPr lang="ru-RU" sz="2800" dirty="0" smtClean="0"/>
              <a:t> из регистрового файла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4578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addu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867645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передача данных операнда 2 в арифметико-логическое устройство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997866"/>
                <a:gridCol w="1130983"/>
                <a:gridCol w="1130983"/>
              </a:tblGrid>
              <a:tr h="288032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Unsigned,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rd =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1800" b="1" kern="1200" baseline="0" dirty="0" err="1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20   </a:t>
                      </a:r>
                      <a:r>
                        <a:rPr lang="en-US" b="1" dirty="0" err="1" smtClean="0">
                          <a:solidFill>
                            <a:srgbClr val="3333CC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16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11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funct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3554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addu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867645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определение регистра для записи результата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запись результата вычислений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997866"/>
                <a:gridCol w="1130983"/>
                <a:gridCol w="1130983"/>
              </a:tblGrid>
              <a:tr h="288032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 Unsigned, </a:t>
                      </a:r>
                      <a:r>
                        <a:rPr lang="en-US" sz="1800" b="1" kern="1200" baseline="0" dirty="0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rd =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15 </a:t>
                      </a:r>
                      <a:r>
                        <a:rPr lang="en-US" b="1" dirty="0" smtClean="0">
                          <a:solidFill>
                            <a:srgbClr val="3333CC"/>
                          </a:solidFill>
                        </a:rPr>
                        <a:t>rd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11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10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sa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 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funct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19458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srl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5949280"/>
          <a:ext cx="66247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997866"/>
                <a:gridCol w="1130983"/>
                <a:gridCol w="1130983"/>
              </a:tblGrid>
              <a:tr h="288032"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Shift Right Logical, rd = (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&gt;&gt; </a:t>
                      </a:r>
                      <a:r>
                        <a:rPr lang="en-US" sz="1800" b="0" kern="1200" dirty="0" err="1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rd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10   </a:t>
                      </a:r>
                      <a:r>
                        <a:rPr lang="en-US" b="1" dirty="0" err="1" smtClean="0">
                          <a:solidFill>
                            <a:srgbClr val="3333CC"/>
                          </a:solidFill>
                        </a:rPr>
                        <a:t>sa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 6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funct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 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7544" y="836712"/>
            <a:ext cx="867645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передача данных о размере сдвига в арифметико-логическое устройство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18434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beq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08720"/>
            <a:ext cx="867645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вычисление адреса следующей инструкции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Branch On Equal, 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if (Rs ==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) PC += (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)offset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</a:rPr>
                        <a:t>rt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en-US" dirty="0" smtClean="0"/>
                        <a:t>               </a:t>
                      </a:r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             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258888" y="692150"/>
          <a:ext cx="6913562" cy="5689600"/>
        </p:xfrm>
        <a:graphic>
          <a:graphicData uri="http://schemas.openxmlformats.org/presentationml/2006/ole">
            <p:oleObj spid="_x0000_s35843" name="Visio" r:id="rId3" imgW="4068472" imgH="3006450" progId="Visio.Drawing.11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67544" y="5949280"/>
            <a:ext cx="867645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ru-RU" sz="2800" dirty="0" smtClean="0"/>
              <a:t> определение необходимости перехода в зависимости от равенства результата нулю</a:t>
            </a:r>
            <a:endParaRPr lang="en-US" sz="28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>
                <a:latin typeface="Consolas" pitchFamily="49" charset="0"/>
                <a:cs typeface="Consolas" pitchFamily="49" charset="0"/>
              </a:rPr>
              <a:t>beq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итоговая схема</a:t>
            </a:r>
            <a:endParaRPr lang="ru-RU" sz="36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539552" y="475629"/>
          <a:ext cx="7920038" cy="6481763"/>
        </p:xfrm>
        <a:graphic>
          <a:graphicData uri="http://schemas.openxmlformats.org/presentationml/2006/ole">
            <p:oleObj spid="_x0000_s44034" name="Visio" r:id="rId3" imgW="3893696" imgH="283176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611560" y="1219200"/>
            <a:ext cx="57150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Микроархитектура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аппаратная реализация архитектуры в виде схемы</a:t>
            </a: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Процессор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Тракт данных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функциональные блоки обработки и передачи данных (арифметико-логическое устройство, регистровый файл, мультиплексоры и т.д.)</a:t>
            </a:r>
            <a:endParaRPr kumimoji="0" lang="en-US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ru-RU" sz="2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Устройство управления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формирует управляющие сигналы для функциональных блоков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Object 6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618660" y="1219200"/>
          <a:ext cx="2222500" cy="4953000"/>
        </p:xfrm>
        <a:graphic>
          <a:graphicData uri="http://schemas.openxmlformats.org/presentationml/2006/ole">
            <p:oleObj spid="_x0000_s2050" name="VISIO" r:id="rId4" imgW="1871543" imgH="4161360" progId="Visio.Drawing.11">
              <p:embed/>
            </p:oleObj>
          </a:graphicData>
        </a:graphic>
      </p:graphicFrame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85010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Арифметико-логическое устройство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23528" y="1844824"/>
          <a:ext cx="3600400" cy="4058059"/>
        </p:xfrm>
        <a:graphic>
          <a:graphicData uri="http://schemas.openxmlformats.org/presentationml/2006/ole">
            <p:oleObj spid="_x0000_s33795" name="Visio" r:id="rId4" imgW="1119431" imgH="1278990" progId="Visio.Drawing.11">
              <p:embed/>
            </p:oleObj>
          </a:graphicData>
        </a:graphic>
      </p:graphicFrame>
      <p:graphicFrame>
        <p:nvGraphicFramePr>
          <p:cNvPr id="8" name="Group 5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="" xmlns:p14="http://schemas.microsoft.com/office/powerpoint/2010/main" val="244724113"/>
              </p:ext>
            </p:extLst>
          </p:nvPr>
        </p:nvGraphicFramePr>
        <p:xfrm>
          <a:off x="3779912" y="1340768"/>
          <a:ext cx="5040561" cy="4286250"/>
        </p:xfrm>
        <a:graphic>
          <a:graphicData uri="http://schemas.openxmlformats.org/drawingml/2006/table">
            <a:tbl>
              <a:tblPr/>
              <a:tblGrid>
                <a:gridCol w="1216687"/>
                <a:gridCol w="1697388"/>
                <a:gridCol w="2126486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oper</a:t>
                      </a:r>
                      <a:r>
                        <a:rPr kumimoji="0" lang="en-US" sz="2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Функция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Описание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+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|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LUI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 &lt;&lt; 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B &gt;&gt; shift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SLTU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(A &lt; B) ? 1 :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Arial" charset="0"/>
                        </a:rPr>
                        <a:t>SUBU</a:t>
                      </a:r>
                      <a:endParaRPr kumimoji="0" lang="en-US" sz="2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 -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 исп.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49006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>сигналы управления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620688"/>
          <a:ext cx="8712970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1008112"/>
                <a:gridCol w="1129248"/>
                <a:gridCol w="818147"/>
                <a:gridCol w="1097280"/>
                <a:gridCol w="837398"/>
                <a:gridCol w="1014471"/>
                <a:gridCol w="792088"/>
                <a:gridCol w="1224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Instr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cmdOper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cmdFunc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/>
                        <a:t>branch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condZero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regDst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regWrite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aluSrc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aluControl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907705" y="2464629"/>
          <a:ext cx="5400600" cy="4420755"/>
        </p:xfrm>
        <a:graphic>
          <a:graphicData uri="http://schemas.openxmlformats.org/presentationml/2006/ole">
            <p:oleObj spid="_x0000_s32772" name="Visio" r:id="rId3" imgW="3893820" imgH="283179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49006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>сигналы управления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620688"/>
          <a:ext cx="8712970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1008112"/>
                <a:gridCol w="1129248"/>
                <a:gridCol w="818147"/>
                <a:gridCol w="1097280"/>
                <a:gridCol w="837398"/>
                <a:gridCol w="1014471"/>
                <a:gridCol w="792088"/>
                <a:gridCol w="1224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Instr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cmdOper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cmdFunc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/>
                        <a:t>branch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condZero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regDst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regWrite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aluSrc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aluControl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addiu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001001</a:t>
                      </a:r>
                      <a:endParaRPr lang="ru-RU" sz="1800" b="0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??????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1907705" y="2464629"/>
          <a:ext cx="5400600" cy="4420755"/>
        </p:xfrm>
        <a:graphic>
          <a:graphicData uri="http://schemas.openxmlformats.org/presentationml/2006/ole">
            <p:oleObj spid="_x0000_s36866" name="Visio" r:id="rId3" imgW="3893820" imgH="283179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49006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>сигналы управления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620688"/>
          <a:ext cx="8712970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1008112"/>
                <a:gridCol w="1129248"/>
                <a:gridCol w="818147"/>
                <a:gridCol w="1097280"/>
                <a:gridCol w="837398"/>
                <a:gridCol w="1014471"/>
                <a:gridCol w="792088"/>
                <a:gridCol w="1224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Instr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cmdOper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cmdFunc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/>
                        <a:t>branch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condZero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regDst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regWrite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aluSrc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aluControl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addiu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001001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</a:t>
                      </a:r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addu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10000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908175" y="2465388"/>
          <a:ext cx="5400675" cy="4419600"/>
        </p:xfrm>
        <a:graphic>
          <a:graphicData uri="http://schemas.openxmlformats.org/presentationml/2006/ole">
            <p:oleObj spid="_x0000_s38915" name="Visio" r:id="rId3" imgW="3893820" imgH="283179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49006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>сигналы управления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620688"/>
          <a:ext cx="8712970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1008112"/>
                <a:gridCol w="1129248"/>
                <a:gridCol w="818147"/>
                <a:gridCol w="1097280"/>
                <a:gridCol w="837398"/>
                <a:gridCol w="1014471"/>
                <a:gridCol w="792088"/>
                <a:gridCol w="1224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Instr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cmdOper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cmdFunc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/>
                        <a:t>branch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condZero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regDst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regWrite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aluSrc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aluControl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addiu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001001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</a:t>
                      </a:r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addu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srl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000010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011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908175" y="2465388"/>
          <a:ext cx="5400675" cy="4419600"/>
        </p:xfrm>
        <a:graphic>
          <a:graphicData uri="http://schemas.openxmlformats.org/presentationml/2006/ole">
            <p:oleObj spid="_x0000_s39938" name="Visio" r:id="rId3" imgW="3893820" imgH="283179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7504" y="58614"/>
            <a:ext cx="8856984" cy="490066"/>
          </a:xfrm>
        </p:spPr>
        <p:txBody>
          <a:bodyPr>
            <a:noAutofit/>
          </a:bodyPr>
          <a:lstStyle/>
          <a:p>
            <a:r>
              <a:rPr lang="ru-RU" sz="3400" dirty="0" smtClean="0"/>
              <a:t>Процессор </a:t>
            </a:r>
            <a:r>
              <a:rPr lang="en-US" sz="3400" dirty="0" err="1" smtClean="0"/>
              <a:t>schoolMIPS</a:t>
            </a:r>
            <a:r>
              <a:rPr lang="en-US" sz="3400" dirty="0" smtClean="0"/>
              <a:t>: </a:t>
            </a:r>
            <a:r>
              <a:rPr lang="ru-RU" sz="3400" dirty="0" smtClean="0"/>
              <a:t>сигналы управления</a:t>
            </a:r>
            <a:endParaRPr lang="ru-RU" sz="3400" dirty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620688"/>
          <a:ext cx="8712970" cy="183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1008112"/>
                <a:gridCol w="1129248"/>
                <a:gridCol w="818147"/>
                <a:gridCol w="1097280"/>
                <a:gridCol w="837398"/>
                <a:gridCol w="1014471"/>
                <a:gridCol w="792088"/>
                <a:gridCol w="12241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Instr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cmdOper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cmdFunc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/>
                        <a:t>branch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condZero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regDst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regWrite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aluSrc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err="1" smtClean="0"/>
                        <a:t>aluControl</a:t>
                      </a:r>
                      <a:endParaRPr lang="ru-RU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addiu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001001</a:t>
                      </a:r>
                      <a:endParaRPr lang="ru-R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??????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000</a:t>
                      </a:r>
                      <a:endParaRPr lang="ru-RU" dirty="0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addu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10000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srl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000000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000010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011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beq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000100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??????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000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908175" y="2465388"/>
          <a:ext cx="5400675" cy="4419600"/>
        </p:xfrm>
        <a:graphic>
          <a:graphicData uri="http://schemas.openxmlformats.org/presentationml/2006/ole">
            <p:oleObj spid="_x0000_s40963" name="Visio" r:id="rId3" imgW="3893820" imgH="2831795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3568" y="234888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latin typeface="+mj-lt"/>
                <a:ea typeface="+mj-ea"/>
                <a:cs typeface="+mj-cs"/>
              </a:rPr>
              <a:t>Ваши вопросы?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err="1" smtClean="0"/>
              <a:t>Микроархитектура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Возможны несколько аппаратных реализаций одной и той же архитектуры</a:t>
            </a:r>
            <a:r>
              <a:rPr lang="en-US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ru-RU" b="1" dirty="0" err="1" smtClean="0">
                <a:solidFill>
                  <a:schemeClr val="accent1"/>
                </a:solidFill>
              </a:rPr>
              <a:t>Однотактная</a:t>
            </a:r>
            <a:r>
              <a:rPr lang="ru-RU" b="1" dirty="0" smtClean="0">
                <a:solidFill>
                  <a:schemeClr val="accent1"/>
                </a:solidFill>
              </a:rPr>
              <a:t> реализация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r>
              <a:rPr lang="en-US" dirty="0" smtClean="0"/>
              <a:t> </a:t>
            </a:r>
            <a:r>
              <a:rPr lang="ru-RU" dirty="0" smtClean="0"/>
              <a:t>каждая инструкция выполняется за один такт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ru-RU" b="1" dirty="0" err="1" smtClean="0">
                <a:solidFill>
                  <a:schemeClr val="accent1"/>
                </a:solidFill>
              </a:rPr>
              <a:t>Многотактная</a:t>
            </a:r>
            <a:r>
              <a:rPr lang="ru-RU" b="1" dirty="0" smtClean="0">
                <a:solidFill>
                  <a:schemeClr val="accent1"/>
                </a:solidFill>
              </a:rPr>
              <a:t> реализация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r>
              <a:rPr lang="en-US" dirty="0" smtClean="0"/>
              <a:t> </a:t>
            </a:r>
            <a:r>
              <a:rPr lang="ru-RU" dirty="0" smtClean="0"/>
              <a:t>каждая инструкция разбивается на несколько шагов и выполняется за несколько тактов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ru-RU" b="1" dirty="0" smtClean="0">
                <a:solidFill>
                  <a:schemeClr val="accent1"/>
                </a:solidFill>
              </a:rPr>
              <a:t>Конвейерная реализация</a:t>
            </a:r>
            <a:r>
              <a:rPr lang="en-US" b="1" dirty="0" smtClean="0">
                <a:solidFill>
                  <a:schemeClr val="accent1"/>
                </a:solidFill>
              </a:rPr>
              <a:t>:</a:t>
            </a:r>
            <a:r>
              <a:rPr lang="en-US" dirty="0" smtClean="0"/>
              <a:t> </a:t>
            </a:r>
            <a:r>
              <a:rPr lang="ru-RU" dirty="0" smtClean="0"/>
              <a:t>каждая инструкция разбивается на несколько шагов</a:t>
            </a:r>
            <a:r>
              <a:rPr lang="en-US" dirty="0" smtClean="0"/>
              <a:t> </a:t>
            </a:r>
            <a:r>
              <a:rPr lang="ru-RU" dirty="0" smtClean="0"/>
              <a:t>и несколько инструкций выполняются одновременно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 smtClean="0"/>
              <a:t>MIPS</a:t>
            </a:r>
            <a:r>
              <a:rPr lang="ru-RU" dirty="0" smtClean="0"/>
              <a:t> процессор </a:t>
            </a:r>
            <a:r>
              <a:rPr lang="en-US" dirty="0" err="1" smtClean="0"/>
              <a:t>schoolMIPS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Однотактная</a:t>
            </a:r>
            <a:r>
              <a:rPr lang="ru-RU" dirty="0" smtClean="0"/>
              <a:t> реализация</a:t>
            </a:r>
          </a:p>
          <a:p>
            <a:r>
              <a:rPr lang="ru-RU" dirty="0" smtClean="0"/>
              <a:t>Отсутствует память данных</a:t>
            </a:r>
          </a:p>
          <a:p>
            <a:r>
              <a:rPr lang="ru-RU" dirty="0" smtClean="0"/>
              <a:t>Словная адресация памяти инструкций</a:t>
            </a:r>
          </a:p>
          <a:p>
            <a:r>
              <a:rPr lang="ru-RU" dirty="0" smtClean="0"/>
              <a:t>Инструкции:</a:t>
            </a:r>
          </a:p>
          <a:p>
            <a:pPr lvl="1"/>
            <a:r>
              <a:rPr lang="en-US" dirty="0" smtClean="0"/>
              <a:t>R-</a:t>
            </a:r>
            <a:r>
              <a:rPr lang="ru-RU" dirty="0" smtClean="0"/>
              <a:t>типа </a:t>
            </a:r>
            <a:r>
              <a:rPr lang="en-US" dirty="0" smtClean="0"/>
              <a:t>(</a:t>
            </a:r>
            <a:r>
              <a:rPr lang="ru-RU" dirty="0" smtClean="0"/>
              <a:t>оба аргумента хранятся в регистрах):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addu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, or,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srl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sltu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subu</a:t>
            </a:r>
            <a:endParaRPr lang="ru-RU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US" dirty="0" smtClean="0"/>
              <a:t>I-</a:t>
            </a:r>
            <a:r>
              <a:rPr lang="ru-RU" dirty="0" smtClean="0"/>
              <a:t>типа (один из аргументов - константа):</a:t>
            </a:r>
            <a:br>
              <a:rPr lang="ru-RU" dirty="0" smtClean="0"/>
            </a:br>
            <a:r>
              <a:rPr lang="en-US" dirty="0" err="1" smtClean="0">
                <a:latin typeface="Consolas" pitchFamily="49" charset="0"/>
                <a:cs typeface="Consolas" pitchFamily="49" charset="0"/>
              </a:rPr>
              <a:t>addiu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lui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en-US" dirty="0" smtClean="0"/>
              <a:t>I-</a:t>
            </a:r>
            <a:r>
              <a:rPr lang="ru-RU" dirty="0" smtClean="0"/>
              <a:t>типа (инструкции ветвления): </a:t>
            </a:r>
            <a:br>
              <a:rPr lang="ru-RU" dirty="0" smtClean="0"/>
            </a:br>
            <a:r>
              <a:rPr lang="en-US" dirty="0" err="1" smtClean="0">
                <a:latin typeface="Consolas" pitchFamily="49" charset="0"/>
                <a:cs typeface="Consolas" pitchFamily="49" charset="0"/>
              </a:rPr>
              <a:t>beq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,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bne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ru-RU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Архитектурное состояние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Определяется</a:t>
            </a:r>
            <a:r>
              <a:rPr lang="en-US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ru-RU" dirty="0" smtClean="0"/>
              <a:t>Содержимым счетчика команд (</a:t>
            </a:r>
            <a:r>
              <a:rPr lang="en-US" dirty="0" smtClean="0"/>
              <a:t>PC</a:t>
            </a:r>
            <a:r>
              <a:rPr lang="ru-RU" dirty="0" smtClean="0"/>
              <a:t>)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ru-RU" dirty="0" smtClean="0"/>
              <a:t>Содержимым </a:t>
            </a:r>
            <a:r>
              <a:rPr lang="en-US" dirty="0" smtClean="0"/>
              <a:t>32</a:t>
            </a:r>
            <a:r>
              <a:rPr lang="ru-RU" dirty="0" smtClean="0"/>
              <a:t>-</a:t>
            </a:r>
            <a:r>
              <a:rPr lang="ru-RU" dirty="0" err="1" smtClean="0"/>
              <a:t>х</a:t>
            </a:r>
            <a:r>
              <a:rPr lang="en-US" dirty="0" smtClean="0"/>
              <a:t> </a:t>
            </a:r>
            <a:r>
              <a:rPr lang="ru-RU" dirty="0" smtClean="0"/>
              <a:t>регистров общего назначения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ru-RU" dirty="0" smtClean="0"/>
              <a:t>Содержимым памяти (команд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, данных</a:t>
            </a:r>
            <a:r>
              <a:rPr lang="ru-RU" dirty="0" smtClean="0"/>
              <a:t>)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Элементы, хранящие состояние MIPS</a:t>
            </a:r>
            <a:endParaRPr lang="ru-RU" dirty="0"/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/>
        </p:nvGraphicFramePr>
        <p:xfrm>
          <a:off x="395536" y="1916832"/>
          <a:ext cx="8497887" cy="2387600"/>
        </p:xfrm>
        <a:graphic>
          <a:graphicData uri="http://schemas.openxmlformats.org/presentationml/2006/ole">
            <p:oleObj spid="_x0000_s3074" name="Visio" r:id="rId3" imgW="3486066" imgH="97875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29698" name="Visio" r:id="rId3" imgW="4077387" imgH="2849580" progId="Visio.Drawing.11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836712"/>
            <a:ext cx="74888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</a:t>
            </a:r>
            <a:r>
              <a:rPr lang="en-US" sz="2800" b="1" dirty="0" smtClean="0">
                <a:solidFill>
                  <a:schemeClr val="accent1"/>
                </a:solidFill>
              </a:rPr>
              <a:t>1: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Выборка (считывание) инструкции </a:t>
            </a:r>
            <a:r>
              <a:rPr lang="en-US" sz="2800" dirty="0" err="1" smtClean="0">
                <a:latin typeface="Courier" pitchFamily="49" charset="0"/>
              </a:rPr>
              <a:t>addiu</a:t>
            </a:r>
            <a:r>
              <a:rPr lang="uk-UA" sz="2800" dirty="0" smtClean="0"/>
              <a:t> </a:t>
            </a:r>
            <a:r>
              <a:rPr lang="ru-RU" sz="2800" dirty="0" smtClean="0"/>
              <a:t>из памяти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Add Immediate,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Immediate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rt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en-US" dirty="0" smtClean="0"/>
                        <a:t>               </a:t>
                      </a:r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             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31746" name="Visio" r:id="rId3" imgW="4077387" imgH="2849580" progId="Visio.Drawing.11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836712"/>
            <a:ext cx="74888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</a:t>
            </a:r>
            <a:r>
              <a:rPr lang="en-US" sz="2800" b="1" dirty="0" smtClean="0">
                <a:solidFill>
                  <a:schemeClr val="accent1"/>
                </a:solidFill>
              </a:rPr>
              <a:t>2: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считывание операндов-источников из регистрового файла</a:t>
            </a:r>
            <a:endParaRPr lang="en-US" sz="28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Add Immediate,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0" kern="1200" dirty="0" err="1" smtClean="0">
                          <a:solidFill>
                            <a:srgbClr val="3333CC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Immediate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25   </a:t>
                      </a:r>
                      <a:r>
                        <a:rPr lang="en-US" b="1" dirty="0" err="1" smtClean="0">
                          <a:solidFill>
                            <a:srgbClr val="3333CC"/>
                          </a:solidFill>
                        </a:rPr>
                        <a:t>rs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 21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rt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15</a:t>
                      </a:r>
                      <a:r>
                        <a:rPr lang="en-US" dirty="0" smtClean="0"/>
                        <a:t>               </a:t>
                      </a:r>
                      <a:r>
                        <a:rPr lang="en-US" b="1" dirty="0" smtClean="0"/>
                        <a:t>Immediate</a:t>
                      </a:r>
                      <a:r>
                        <a:rPr lang="en-US" dirty="0" smtClean="0"/>
                        <a:t>              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1160859" y="542825"/>
          <a:ext cx="6867525" cy="5478463"/>
        </p:xfrm>
        <a:graphic>
          <a:graphicData uri="http://schemas.openxmlformats.org/presentationml/2006/ole">
            <p:oleObj spid="_x0000_s30722" name="Visio" r:id="rId3" imgW="4077387" imgH="2849580" progId="Visio.Drawing.11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614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Процессор </a:t>
            </a:r>
            <a:r>
              <a:rPr lang="en-US" sz="3600" dirty="0" err="1" smtClean="0"/>
              <a:t>schoolMIPS</a:t>
            </a:r>
            <a:r>
              <a:rPr lang="en-US" sz="3600" dirty="0" smtClean="0"/>
              <a:t>: </a:t>
            </a:r>
            <a:r>
              <a:rPr lang="ru-RU" sz="3600" dirty="0" smtClean="0"/>
              <a:t>инструкция </a:t>
            </a:r>
            <a:r>
              <a:rPr lang="en-US" sz="3600" dirty="0" err="1" smtClean="0"/>
              <a:t>addiu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36712"/>
            <a:ext cx="77768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accent1"/>
                </a:solidFill>
              </a:rPr>
              <a:t>Шаг 3</a:t>
            </a:r>
            <a:r>
              <a:rPr lang="en-US" sz="2800" b="1" dirty="0" smtClean="0">
                <a:solidFill>
                  <a:schemeClr val="accent1"/>
                </a:solidFill>
              </a:rPr>
              <a:t>:</a:t>
            </a:r>
            <a:r>
              <a:rPr lang="en-US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/>
              <a:t>расширение 16-битной константы до 32-х разрядов битом знака</a:t>
            </a:r>
            <a:endParaRPr lang="en-US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5949280"/>
          <a:ext cx="662473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551"/>
                <a:gridCol w="1173804"/>
                <a:gridCol w="1095551"/>
                <a:gridCol w="3259831"/>
              </a:tblGrid>
              <a:tr h="2880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I-type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Integer Add Immediate, </a:t>
                      </a:r>
                      <a:r>
                        <a:rPr lang="en-US" b="0" baseline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</a:t>
                      </a:r>
                      <a:r>
                        <a:rPr lang="en-US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en-US" b="0" dirty="0" smtClean="0">
                          <a:solidFill>
                            <a:srgbClr val="3333CC"/>
                          </a:solidFill>
                        </a:rPr>
                        <a:t>Immediate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31</a:t>
                      </a:r>
                      <a:r>
                        <a:rPr lang="en-US" dirty="0" smtClean="0"/>
                        <a:t>  </a:t>
                      </a:r>
                      <a:r>
                        <a:rPr lang="en-US" b="1" dirty="0" smtClean="0"/>
                        <a:t>op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25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rs</a:t>
                      </a:r>
                      <a:r>
                        <a:rPr lang="en-US" dirty="0" smtClean="0"/>
                        <a:t> 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</a:t>
                      </a:r>
                      <a:r>
                        <a:rPr lang="en-US" dirty="0" smtClean="0"/>
                        <a:t>   </a:t>
                      </a:r>
                      <a:r>
                        <a:rPr lang="en-US" b="1" dirty="0" err="1" smtClean="0"/>
                        <a:t>rt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15               </a:t>
                      </a:r>
                      <a:r>
                        <a:rPr lang="en-US" b="1" dirty="0" smtClean="0">
                          <a:solidFill>
                            <a:srgbClr val="3333CC"/>
                          </a:solidFill>
                        </a:rPr>
                        <a:t>Immediate</a:t>
                      </a:r>
                      <a:r>
                        <a:rPr lang="en-US" dirty="0" smtClean="0">
                          <a:solidFill>
                            <a:srgbClr val="3333CC"/>
                          </a:solidFill>
                        </a:rPr>
                        <a:t>                 0</a:t>
                      </a:r>
                      <a:endParaRPr lang="ru-RU" dirty="0">
                        <a:solidFill>
                          <a:srgbClr val="3333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807</Words>
  <Application>Microsoft Office PowerPoint</Application>
  <PresentationFormat>Экран (4:3)</PresentationFormat>
  <Paragraphs>287</Paragraphs>
  <Slides>26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Тема Office</vt:lpstr>
      <vt:lpstr>VISIO</vt:lpstr>
      <vt:lpstr>Visio</vt:lpstr>
      <vt:lpstr>Документ Microsoft Office Visio</vt:lpstr>
      <vt:lpstr>Процессорное ядро  schoolMIPS</vt:lpstr>
      <vt:lpstr>Введение</vt:lpstr>
      <vt:lpstr>Микроархитектура</vt:lpstr>
      <vt:lpstr>MIPS процессор schoolMIPS</vt:lpstr>
      <vt:lpstr>Архитектурное состояние</vt:lpstr>
      <vt:lpstr>Элементы, хранящие состояние MIPS</vt:lpstr>
      <vt:lpstr>Процессор schoolMIPS: инструкция addiu</vt:lpstr>
      <vt:lpstr>Процессор schoolMIPS: инструкция addiu</vt:lpstr>
      <vt:lpstr>Процессор schoolMIPS: инструкция addiu</vt:lpstr>
      <vt:lpstr>Процессор schoolMIPS: инструкция addiu</vt:lpstr>
      <vt:lpstr>Процессор schoolMIPS: инструкция addiu</vt:lpstr>
      <vt:lpstr>Процессор schoolMIPS: инструкция addiu</vt:lpstr>
      <vt:lpstr>Процессор schoolMIPS: инструкция addu</vt:lpstr>
      <vt:lpstr>Процессор schoolMIPS: инструкция addu</vt:lpstr>
      <vt:lpstr>Процессор schoolMIPS: инструкция addu</vt:lpstr>
      <vt:lpstr>Процессор schoolMIPS: инструкция srl</vt:lpstr>
      <vt:lpstr>Процессор schoolMIPS: инструкция beq</vt:lpstr>
      <vt:lpstr>Процессор schoolMIPS: инструкция beq</vt:lpstr>
      <vt:lpstr>Процессор schoolMIPS: итоговая схема</vt:lpstr>
      <vt:lpstr>Процессор schoolMIPS:  Арифметико-логическое устройство</vt:lpstr>
      <vt:lpstr>Процессор schoolMIPS: сигналы управления</vt:lpstr>
      <vt:lpstr>Процессор schoolMIPS: сигналы управления</vt:lpstr>
      <vt:lpstr>Процессор schoolMIPS: сигналы управления</vt:lpstr>
      <vt:lpstr>Процессор schoolMIPS: сигналы управления</vt:lpstr>
      <vt:lpstr>Процессор schoolMIPS: сигналы управления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stas</dc:creator>
  <cp:lastModifiedBy>stas</cp:lastModifiedBy>
  <cp:revision>284</cp:revision>
  <dcterms:created xsi:type="dcterms:W3CDTF">2017-07-07T14:07:24Z</dcterms:created>
  <dcterms:modified xsi:type="dcterms:W3CDTF">2017-07-10T08:24:02Z</dcterms:modified>
</cp:coreProperties>
</file>